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3" r:id="rId4"/>
    <p:sldMasterId id="2147483659" r:id="rId5"/>
    <p:sldMasterId id="2147483661" r:id="rId6"/>
    <p:sldMasterId id="2147483667" r:id="rId7"/>
    <p:sldMasterId id="2147483679" r:id="rId8"/>
  </p:sldMasterIdLst>
  <p:notesMasterIdLst>
    <p:notesMasterId r:id="rId10"/>
  </p:notesMasterIdLst>
  <p:handoutMasterIdLst>
    <p:handoutMasterId r:id="rId68"/>
  </p:handoutMasterIdLst>
  <p:sldIdLst>
    <p:sldId id="318" r:id="rId9"/>
    <p:sldId id="321" r:id="rId11"/>
    <p:sldId id="1069" r:id="rId12"/>
    <p:sldId id="257" r:id="rId13"/>
    <p:sldId id="258" r:id="rId14"/>
    <p:sldId id="361" r:id="rId15"/>
    <p:sldId id="359" r:id="rId16"/>
    <p:sldId id="1045" r:id="rId17"/>
    <p:sldId id="1046" r:id="rId18"/>
    <p:sldId id="1053" r:id="rId19"/>
    <p:sldId id="1070" r:id="rId20"/>
    <p:sldId id="1048" r:id="rId21"/>
    <p:sldId id="1047" r:id="rId22"/>
    <p:sldId id="1049" r:id="rId23"/>
    <p:sldId id="1050" r:id="rId24"/>
    <p:sldId id="1051" r:id="rId25"/>
    <p:sldId id="1052" r:id="rId26"/>
    <p:sldId id="1056" r:id="rId27"/>
    <p:sldId id="1057" r:id="rId28"/>
    <p:sldId id="1058" r:id="rId29"/>
    <p:sldId id="1061" r:id="rId30"/>
    <p:sldId id="1059" r:id="rId31"/>
    <p:sldId id="1060" r:id="rId32"/>
    <p:sldId id="1062" r:id="rId33"/>
    <p:sldId id="1063" r:id="rId34"/>
    <p:sldId id="1066" r:id="rId35"/>
    <p:sldId id="825" r:id="rId36"/>
    <p:sldId id="1041" r:id="rId37"/>
    <p:sldId id="827" r:id="rId38"/>
    <p:sldId id="828" r:id="rId39"/>
    <p:sldId id="1071" r:id="rId40"/>
    <p:sldId id="1072" r:id="rId41"/>
    <p:sldId id="1073" r:id="rId42"/>
    <p:sldId id="1067" r:id="rId43"/>
    <p:sldId id="830" r:id="rId44"/>
    <p:sldId id="1042" r:id="rId45"/>
    <p:sldId id="1044" r:id="rId46"/>
    <p:sldId id="285" r:id="rId47"/>
    <p:sldId id="1068" r:id="rId48"/>
    <p:sldId id="296" r:id="rId49"/>
    <p:sldId id="259" r:id="rId50"/>
    <p:sldId id="323" r:id="rId51"/>
    <p:sldId id="840" r:id="rId52"/>
    <p:sldId id="841" r:id="rId53"/>
    <p:sldId id="868" r:id="rId54"/>
    <p:sldId id="869" r:id="rId55"/>
    <p:sldId id="871" r:id="rId56"/>
    <p:sldId id="842" r:id="rId57"/>
    <p:sldId id="1075" r:id="rId58"/>
    <p:sldId id="853" r:id="rId59"/>
    <p:sldId id="854" r:id="rId60"/>
    <p:sldId id="855" r:id="rId61"/>
    <p:sldId id="872" r:id="rId62"/>
    <p:sldId id="873" r:id="rId63"/>
    <p:sldId id="874" r:id="rId64"/>
    <p:sldId id="870" r:id="rId65"/>
    <p:sldId id="1074" r:id="rId66"/>
    <p:sldId id="320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  <a:srgbClr val="0070C5"/>
    <a:srgbClr val="0070C0"/>
    <a:srgbClr val="C4C7CC"/>
    <a:srgbClr val="005CA1"/>
    <a:srgbClr val="C3C8CC"/>
    <a:srgbClr val="1F497D"/>
    <a:srgbClr val="31859C"/>
    <a:srgbClr val="4F7FBD"/>
    <a:srgbClr val="4F8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0143" autoAdjust="0"/>
  </p:normalViewPr>
  <p:slideViewPr>
    <p:cSldViewPr>
      <p:cViewPr varScale="1">
        <p:scale>
          <a:sx n="87" d="100"/>
          <a:sy n="87" d="100"/>
        </p:scale>
        <p:origin x="164" y="68"/>
      </p:cViewPr>
      <p:guideLst>
        <p:guide orient="horz" pos="2219"/>
        <p:guide pos="38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959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Master" Target="slideMasters/slideMaster6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F7C0F-D8EF-47C4-BD49-5FAA42E473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5565B-02F6-4904-B3CB-1B7E56833C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CDE18-909B-4BDF-A4F5-831B7D5016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8B08CC-2373-45F3-BB2C-5AD0EE76C5C3}" type="slidenum">
              <a:rPr lang="zh-CN" altLang="en-US"/>
            </a:fld>
            <a:endParaRPr lang="zh-CN" altLang="en-US">
              <a:latin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F0E65-C7DF-4DFA-8170-C63D6705DA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GTM:GO-TO Market Strategy:</a:t>
            </a:r>
            <a:r>
              <a:rPr lang="zh-CN" altLang="en-US" dirty="0"/>
              <a:t>进入市场策略</a:t>
            </a:r>
            <a:endParaRPr lang="en-US" altLang="zh-CN" dirty="0"/>
          </a:p>
          <a:p>
            <a:r>
              <a:rPr lang="en-US" altLang="zh-CN" dirty="0"/>
              <a:t>GTM</a:t>
            </a:r>
            <a:r>
              <a:rPr lang="zh-CN" altLang="en-US" dirty="0"/>
              <a:t>支持：记录客户资料和销售工具，支持客户和合作伙伴的参与。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w/——WITH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含有</a:t>
            </a:r>
            <a:endParaRPr lang="en-US" altLang="zh-CN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w/o——WITHOUT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没有</a:t>
            </a:r>
            <a:endParaRPr lang="en-US" altLang="zh-CN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r>
              <a:rPr lang="en-US" altLang="zh-CN" dirty="0"/>
              <a:t>SFG kit Internal Only——</a:t>
            </a:r>
            <a:r>
              <a:rPr lang="zh-CN" altLang="en-US" dirty="0"/>
              <a:t>仅限内部</a:t>
            </a:r>
            <a:endParaRPr lang="en-US" altLang="zh-CN" dirty="0"/>
          </a:p>
          <a:p>
            <a:r>
              <a:rPr lang="en-US" altLang="zh-CN" dirty="0"/>
              <a:t>SB SFG w/Bulk Package——Sb SFG w/</a:t>
            </a:r>
            <a:r>
              <a:rPr lang="zh-CN" altLang="en-US" dirty="0"/>
              <a:t>散装包装</a:t>
            </a:r>
            <a:endParaRPr lang="zh-CN" altLang="en-US" dirty="0"/>
          </a:p>
          <a:p>
            <a:r>
              <a:rPr lang="en-US" altLang="zh-CN" dirty="0" err="1"/>
              <a:t>Sw</a:t>
            </a:r>
            <a:r>
              <a:rPr lang="en-US" altLang="zh-CN" dirty="0"/>
              <a:t> SFG w/ worldwide English Retail Box——SW SFG w/</a:t>
            </a:r>
            <a:r>
              <a:rPr lang="zh-CN" altLang="en-US" dirty="0"/>
              <a:t>全球英语零售盒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L5</a:t>
            </a:r>
            <a:r>
              <a:rPr lang="zh-CN" altLang="en-US" dirty="0"/>
              <a:t>主板含有</a:t>
            </a:r>
            <a:r>
              <a:rPr lang="en-US" altLang="zh-CN" dirty="0"/>
              <a:t>CPU</a:t>
            </a:r>
            <a:endParaRPr lang="en-US" altLang="zh-CN" dirty="0"/>
          </a:p>
          <a:p>
            <a:r>
              <a:rPr lang="en-US" altLang="zh-CN" dirty="0"/>
              <a:t>L2</a:t>
            </a:r>
            <a:r>
              <a:rPr lang="zh-CN" altLang="en-US" dirty="0"/>
              <a:t>只有主板，要额外连接计算模块才可使用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小身材，大智慧</a:t>
            </a:r>
            <a:endParaRPr 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8B08CC-2373-45F3-BB2C-5AD0EE76C5C3}" type="slidenum">
              <a:rPr lang="zh-CN" altLang="en-US"/>
            </a:fld>
            <a:endParaRPr lang="zh-CN" altLang="en-US">
              <a:latin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用来取代</a:t>
            </a:r>
            <a:r>
              <a:rPr lang="en-US" altLang="zh-CN" dirty="0"/>
              <a:t>/</a:t>
            </a:r>
            <a:r>
              <a:rPr lang="zh-CN" altLang="en-US" dirty="0"/>
              <a:t>接替冥王峡谷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内存只支持</a:t>
            </a:r>
            <a:r>
              <a:rPr lang="en-US" altLang="zh-CN" dirty="0"/>
              <a:t>3200MHz,</a:t>
            </a:r>
            <a:r>
              <a:rPr lang="zh-CN" altLang="en-US" dirty="0"/>
              <a:t>而不是</a:t>
            </a:r>
            <a:r>
              <a:rPr lang="en-US" altLang="zh-CN" dirty="0"/>
              <a:t>4266MHz</a:t>
            </a:r>
            <a:endParaRPr lang="en-US" altLang="zh-CN" dirty="0"/>
          </a:p>
          <a:p>
            <a:r>
              <a:rPr lang="zh-CN" altLang="en-US" dirty="0"/>
              <a:t>白牌笔记本电脑中的主教郡和卡姆登郡是支持</a:t>
            </a:r>
            <a:r>
              <a:rPr lang="en-US" altLang="zh-CN" dirty="0"/>
              <a:t>4266MHz</a:t>
            </a:r>
            <a:r>
              <a:rPr lang="zh-CN" altLang="en-US" dirty="0"/>
              <a:t>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1ABD-89DF-4716-82C1-E2D545B113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模板1（含演讲人、时间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 hasCustomPrompt="1"/>
          </p:nvPr>
        </p:nvSpPr>
        <p:spPr>
          <a:xfrm>
            <a:off x="840747" y="1844824"/>
            <a:ext cx="10081120" cy="620688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请单击此处添加</a:t>
            </a:r>
            <a:r>
              <a:rPr lang="en-US" altLang="zh-CN" dirty="0"/>
              <a:t>PPT</a:t>
            </a:r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8962" y="3518302"/>
            <a:ext cx="6451188" cy="27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859648" y="4581131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中国专业的计算基础构建模块方案提供商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59648" y="4221091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宝通集团有限公司  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www.ex-channel.com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833084" y="5445125"/>
            <a:ext cx="6048573" cy="3601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单击此处编辑演讲人部门、姓名</a:t>
            </a:r>
            <a:endParaRPr lang="zh-CN" altLang="en-US" dirty="0"/>
          </a:p>
        </p:txBody>
      </p:sp>
      <p:sp>
        <p:nvSpPr>
          <p:cNvPr id="17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3084" y="5877172"/>
            <a:ext cx="6048573" cy="3601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单击此处编辑演讲时间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7145">
              <a:spcBef>
                <a:spcPts val="125"/>
              </a:spcBef>
            </a:pPr>
            <a:r>
              <a:rPr lang="en-US" spc="67"/>
              <a:t>Systems </a:t>
            </a:r>
            <a:r>
              <a:rPr lang="en-US" spc="53"/>
              <a:t>Product</a:t>
            </a:r>
            <a:r>
              <a:rPr lang="en-US" spc="-40"/>
              <a:t> </a:t>
            </a:r>
            <a:r>
              <a:rPr lang="en-US" spc="53"/>
              <a:t>Group</a:t>
            </a:r>
            <a:endParaRPr lang="en-US" spc="5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algn="ctr">
              <a:spcBef>
                <a:spcPts val="125"/>
              </a:spcBef>
            </a:pPr>
            <a:r>
              <a:rPr lang="en-US" spc="7"/>
              <a:t>Intel® </a:t>
            </a:r>
            <a:r>
              <a:rPr lang="en-US" spc="33"/>
              <a:t>Confidential: </a:t>
            </a:r>
            <a:r>
              <a:rPr lang="en-US" spc="67"/>
              <a:t>For </a:t>
            </a:r>
            <a:r>
              <a:rPr lang="en-US" spc="33"/>
              <a:t>Internal </a:t>
            </a:r>
            <a:r>
              <a:rPr lang="en-US" spc="67"/>
              <a:t>and </a:t>
            </a:r>
            <a:r>
              <a:rPr lang="en-US" spc="73"/>
              <a:t>NDA </a:t>
            </a:r>
            <a:r>
              <a:rPr lang="en-US" spc="67"/>
              <a:t>Use</a:t>
            </a:r>
            <a:r>
              <a:rPr lang="en-US" spc="-93"/>
              <a:t> </a:t>
            </a:r>
            <a:r>
              <a:rPr lang="en-US" spc="67"/>
              <a:t>Only</a:t>
            </a:r>
            <a:endParaRPr lang="en-US" spc="67"/>
          </a:p>
          <a:p>
            <a:pPr marL="635" algn="ctr">
              <a:spcBef>
                <a:spcPts val="20"/>
              </a:spcBef>
            </a:pPr>
            <a:r>
              <a:rPr lang="en-US" sz="1065" spc="47"/>
              <a:t>All </a:t>
            </a:r>
            <a:r>
              <a:rPr lang="en-US" sz="1065" spc="33"/>
              <a:t>information subject to </a:t>
            </a:r>
            <a:r>
              <a:rPr lang="en-US" sz="1065" spc="53"/>
              <a:t>change </a:t>
            </a:r>
            <a:r>
              <a:rPr lang="en-US" sz="1065" spc="33"/>
              <a:t>without</a:t>
            </a:r>
            <a:r>
              <a:rPr lang="en-US" sz="1065" spc="-113"/>
              <a:t> </a:t>
            </a:r>
            <a:r>
              <a:rPr lang="en-US" sz="1065" spc="33"/>
              <a:t>notice</a:t>
            </a:r>
            <a:endParaRPr lang="en-US" sz="1065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65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3655">
              <a:spcBef>
                <a:spcPts val="135"/>
              </a:spcBef>
            </a:pPr>
            <a:fld id="{81D60167-4931-47E6-BA6A-407CBD079E47}" type="slidenum">
              <a:rPr lang="en-US" altLang="zh-CN" spc="87" smtClean="0"/>
            </a:fld>
            <a:endParaRPr lang="en-US" altLang="zh-CN" spc="87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398" y="-52322"/>
            <a:ext cx="2341033" cy="656655"/>
          </a:xfrm>
        </p:spPr>
        <p:txBody>
          <a:bodyPr lIns="0" tIns="0" rIns="0" bIns="0"/>
          <a:lstStyle>
            <a:lvl1pPr>
              <a:defRPr sz="4265" b="1" i="0">
                <a:solidFill>
                  <a:srgbClr val="003B70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7145">
              <a:spcBef>
                <a:spcPts val="125"/>
              </a:spcBef>
            </a:pPr>
            <a:r>
              <a:rPr lang="en-US" spc="67"/>
              <a:t>Systems </a:t>
            </a:r>
            <a:r>
              <a:rPr lang="en-US" spc="53"/>
              <a:t>Product</a:t>
            </a:r>
            <a:r>
              <a:rPr lang="en-US" spc="-40"/>
              <a:t> </a:t>
            </a:r>
            <a:r>
              <a:rPr lang="en-US" spc="53"/>
              <a:t>Group</a:t>
            </a:r>
            <a:endParaRPr lang="en-US" spc="5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algn="ctr">
              <a:spcBef>
                <a:spcPts val="125"/>
              </a:spcBef>
            </a:pPr>
            <a:r>
              <a:rPr lang="en-US" spc="7"/>
              <a:t>Intel® </a:t>
            </a:r>
            <a:r>
              <a:rPr lang="en-US" spc="33"/>
              <a:t>Confidential: </a:t>
            </a:r>
            <a:r>
              <a:rPr lang="en-US" spc="67"/>
              <a:t>For </a:t>
            </a:r>
            <a:r>
              <a:rPr lang="en-US" spc="33"/>
              <a:t>Internal </a:t>
            </a:r>
            <a:r>
              <a:rPr lang="en-US" spc="67"/>
              <a:t>and </a:t>
            </a:r>
            <a:r>
              <a:rPr lang="en-US" spc="73"/>
              <a:t>NDA </a:t>
            </a:r>
            <a:r>
              <a:rPr lang="en-US" spc="67"/>
              <a:t>Use</a:t>
            </a:r>
            <a:r>
              <a:rPr lang="en-US" spc="-93"/>
              <a:t> </a:t>
            </a:r>
            <a:r>
              <a:rPr lang="en-US" spc="67"/>
              <a:t>Only</a:t>
            </a:r>
            <a:endParaRPr lang="en-US" spc="67"/>
          </a:p>
          <a:p>
            <a:pPr marL="635" algn="ctr">
              <a:spcBef>
                <a:spcPts val="20"/>
              </a:spcBef>
            </a:pPr>
            <a:r>
              <a:rPr lang="en-US" sz="1065" spc="47"/>
              <a:t>All </a:t>
            </a:r>
            <a:r>
              <a:rPr lang="en-US" sz="1065" spc="33"/>
              <a:t>information subject to </a:t>
            </a:r>
            <a:r>
              <a:rPr lang="en-US" sz="1065" spc="53"/>
              <a:t>change </a:t>
            </a:r>
            <a:r>
              <a:rPr lang="en-US" sz="1065" spc="33"/>
              <a:t>without</a:t>
            </a:r>
            <a:r>
              <a:rPr lang="en-US" sz="1065" spc="-113"/>
              <a:t> </a:t>
            </a:r>
            <a:r>
              <a:rPr lang="en-US" sz="1065" spc="33"/>
              <a:t>notice</a:t>
            </a:r>
            <a:endParaRPr lang="en-US" sz="1065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65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3655">
              <a:spcBef>
                <a:spcPts val="135"/>
              </a:spcBef>
            </a:pPr>
            <a:fld id="{81D60167-4931-47E6-BA6A-407CBD079E47}" type="slidenum">
              <a:rPr lang="en-US" altLang="zh-CN" spc="87" smtClean="0"/>
            </a:fld>
            <a:endParaRPr lang="en-US" altLang="zh-CN" spc="87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398" y="-52322"/>
            <a:ext cx="2341033" cy="656655"/>
          </a:xfrm>
        </p:spPr>
        <p:txBody>
          <a:bodyPr lIns="0" tIns="0" rIns="0" bIns="0"/>
          <a:lstStyle>
            <a:lvl1pPr>
              <a:defRPr sz="4265" b="1" i="0">
                <a:solidFill>
                  <a:srgbClr val="003B70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7145">
              <a:spcBef>
                <a:spcPts val="125"/>
              </a:spcBef>
            </a:pPr>
            <a:r>
              <a:rPr lang="en-US" spc="67"/>
              <a:t>Systems </a:t>
            </a:r>
            <a:r>
              <a:rPr lang="en-US" spc="53"/>
              <a:t>Product</a:t>
            </a:r>
            <a:r>
              <a:rPr lang="en-US" spc="-40"/>
              <a:t> </a:t>
            </a:r>
            <a:r>
              <a:rPr lang="en-US" spc="53"/>
              <a:t>Group</a:t>
            </a:r>
            <a:endParaRPr lang="en-US" spc="53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algn="ctr">
              <a:spcBef>
                <a:spcPts val="125"/>
              </a:spcBef>
            </a:pPr>
            <a:r>
              <a:rPr lang="en-US" spc="7"/>
              <a:t>Intel® </a:t>
            </a:r>
            <a:r>
              <a:rPr lang="en-US" spc="33"/>
              <a:t>Confidential: </a:t>
            </a:r>
            <a:r>
              <a:rPr lang="en-US" spc="67"/>
              <a:t>For </a:t>
            </a:r>
            <a:r>
              <a:rPr lang="en-US" spc="33"/>
              <a:t>Internal </a:t>
            </a:r>
            <a:r>
              <a:rPr lang="en-US" spc="67"/>
              <a:t>and </a:t>
            </a:r>
            <a:r>
              <a:rPr lang="en-US" spc="73"/>
              <a:t>NDA </a:t>
            </a:r>
            <a:r>
              <a:rPr lang="en-US" spc="67"/>
              <a:t>Use</a:t>
            </a:r>
            <a:r>
              <a:rPr lang="en-US" spc="-93"/>
              <a:t> </a:t>
            </a:r>
            <a:r>
              <a:rPr lang="en-US" spc="67"/>
              <a:t>Only</a:t>
            </a:r>
            <a:endParaRPr lang="en-US" spc="67"/>
          </a:p>
          <a:p>
            <a:pPr marL="635" algn="ctr">
              <a:spcBef>
                <a:spcPts val="20"/>
              </a:spcBef>
            </a:pPr>
            <a:r>
              <a:rPr lang="en-US" sz="1065" spc="47"/>
              <a:t>All </a:t>
            </a:r>
            <a:r>
              <a:rPr lang="en-US" sz="1065" spc="33"/>
              <a:t>information subject to </a:t>
            </a:r>
            <a:r>
              <a:rPr lang="en-US" sz="1065" spc="53"/>
              <a:t>change </a:t>
            </a:r>
            <a:r>
              <a:rPr lang="en-US" sz="1065" spc="33"/>
              <a:t>without</a:t>
            </a:r>
            <a:r>
              <a:rPr lang="en-US" sz="1065" spc="-113"/>
              <a:t> </a:t>
            </a:r>
            <a:r>
              <a:rPr lang="en-US" sz="1065" spc="33"/>
              <a:t>notice</a:t>
            </a:r>
            <a:endParaRPr lang="en-US" sz="1065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65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3655">
              <a:spcBef>
                <a:spcPts val="135"/>
              </a:spcBef>
            </a:pPr>
            <a:fld id="{81D60167-4931-47E6-BA6A-407CBD079E47}" type="slidenum">
              <a:rPr lang="en-US" altLang="zh-CN" spc="87" smtClean="0"/>
            </a:fld>
            <a:endParaRPr lang="en-US" altLang="zh-CN" spc="87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398" y="-52322"/>
            <a:ext cx="2341033" cy="656655"/>
          </a:xfrm>
        </p:spPr>
        <p:txBody>
          <a:bodyPr lIns="0" tIns="0" rIns="0" bIns="0"/>
          <a:lstStyle>
            <a:lvl1pPr>
              <a:defRPr sz="4265" b="1" i="0">
                <a:solidFill>
                  <a:srgbClr val="003B70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7145">
              <a:spcBef>
                <a:spcPts val="125"/>
              </a:spcBef>
            </a:pPr>
            <a:r>
              <a:rPr lang="en-US" spc="67"/>
              <a:t>Systems </a:t>
            </a:r>
            <a:r>
              <a:rPr lang="en-US" spc="53"/>
              <a:t>Product</a:t>
            </a:r>
            <a:r>
              <a:rPr lang="en-US" spc="-40"/>
              <a:t> </a:t>
            </a:r>
            <a:r>
              <a:rPr lang="en-US" spc="53"/>
              <a:t>Group</a:t>
            </a:r>
            <a:endParaRPr lang="en-US" spc="53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algn="ctr">
              <a:spcBef>
                <a:spcPts val="125"/>
              </a:spcBef>
            </a:pPr>
            <a:r>
              <a:rPr lang="en-US" spc="7"/>
              <a:t>Intel® </a:t>
            </a:r>
            <a:r>
              <a:rPr lang="en-US" spc="33"/>
              <a:t>Confidential: </a:t>
            </a:r>
            <a:r>
              <a:rPr lang="en-US" spc="67"/>
              <a:t>For </a:t>
            </a:r>
            <a:r>
              <a:rPr lang="en-US" spc="33"/>
              <a:t>Internal </a:t>
            </a:r>
            <a:r>
              <a:rPr lang="en-US" spc="67"/>
              <a:t>and </a:t>
            </a:r>
            <a:r>
              <a:rPr lang="en-US" spc="73"/>
              <a:t>NDA </a:t>
            </a:r>
            <a:r>
              <a:rPr lang="en-US" spc="67"/>
              <a:t>Use</a:t>
            </a:r>
            <a:r>
              <a:rPr lang="en-US" spc="-93"/>
              <a:t> </a:t>
            </a:r>
            <a:r>
              <a:rPr lang="en-US" spc="67"/>
              <a:t>Only</a:t>
            </a:r>
            <a:endParaRPr lang="en-US" spc="67"/>
          </a:p>
          <a:p>
            <a:pPr marL="635" algn="ctr">
              <a:spcBef>
                <a:spcPts val="20"/>
              </a:spcBef>
            </a:pPr>
            <a:r>
              <a:rPr lang="en-US" sz="1065" spc="47"/>
              <a:t>All </a:t>
            </a:r>
            <a:r>
              <a:rPr lang="en-US" sz="1065" spc="33"/>
              <a:t>information subject to </a:t>
            </a:r>
            <a:r>
              <a:rPr lang="en-US" sz="1065" spc="53"/>
              <a:t>change </a:t>
            </a:r>
            <a:r>
              <a:rPr lang="en-US" sz="1065" spc="33"/>
              <a:t>without</a:t>
            </a:r>
            <a:r>
              <a:rPr lang="en-US" sz="1065" spc="-113"/>
              <a:t> </a:t>
            </a:r>
            <a:r>
              <a:rPr lang="en-US" sz="1065" spc="33"/>
              <a:t>notice</a:t>
            </a:r>
            <a:endParaRPr lang="en-US" sz="1065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65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3655">
              <a:spcBef>
                <a:spcPts val="135"/>
              </a:spcBef>
            </a:pPr>
            <a:fld id="{81D60167-4931-47E6-BA6A-407CBD079E47}" type="slidenum">
              <a:rPr lang="en-US" altLang="zh-CN" spc="87" smtClean="0"/>
            </a:fld>
            <a:endParaRPr lang="en-US" altLang="zh-CN" spc="87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7145">
              <a:spcBef>
                <a:spcPts val="125"/>
              </a:spcBef>
            </a:pPr>
            <a:r>
              <a:rPr lang="en-US" spc="67"/>
              <a:t>Systems </a:t>
            </a:r>
            <a:r>
              <a:rPr lang="en-US" spc="53"/>
              <a:t>Product</a:t>
            </a:r>
            <a:r>
              <a:rPr lang="en-US" spc="-40"/>
              <a:t> </a:t>
            </a:r>
            <a:r>
              <a:rPr lang="en-US" spc="53"/>
              <a:t>Group</a:t>
            </a:r>
            <a:endParaRPr lang="en-US" spc="53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algn="ctr">
              <a:spcBef>
                <a:spcPts val="125"/>
              </a:spcBef>
            </a:pPr>
            <a:r>
              <a:rPr lang="en-US" spc="7"/>
              <a:t>Intel® </a:t>
            </a:r>
            <a:r>
              <a:rPr lang="en-US" spc="33"/>
              <a:t>Confidential: </a:t>
            </a:r>
            <a:r>
              <a:rPr lang="en-US" spc="67"/>
              <a:t>For </a:t>
            </a:r>
            <a:r>
              <a:rPr lang="en-US" spc="33"/>
              <a:t>Internal </a:t>
            </a:r>
            <a:r>
              <a:rPr lang="en-US" spc="67"/>
              <a:t>and </a:t>
            </a:r>
            <a:r>
              <a:rPr lang="en-US" spc="73"/>
              <a:t>NDA </a:t>
            </a:r>
            <a:r>
              <a:rPr lang="en-US" spc="67"/>
              <a:t>Use</a:t>
            </a:r>
            <a:r>
              <a:rPr lang="en-US" spc="-93"/>
              <a:t> </a:t>
            </a:r>
            <a:r>
              <a:rPr lang="en-US" spc="67"/>
              <a:t>Only</a:t>
            </a:r>
            <a:endParaRPr lang="en-US" spc="67"/>
          </a:p>
          <a:p>
            <a:pPr marL="635" algn="ctr">
              <a:spcBef>
                <a:spcPts val="20"/>
              </a:spcBef>
            </a:pPr>
            <a:r>
              <a:rPr lang="en-US" sz="1065" spc="47"/>
              <a:t>All </a:t>
            </a:r>
            <a:r>
              <a:rPr lang="en-US" sz="1065" spc="33"/>
              <a:t>information subject to </a:t>
            </a:r>
            <a:r>
              <a:rPr lang="en-US" sz="1065" spc="53"/>
              <a:t>change </a:t>
            </a:r>
            <a:r>
              <a:rPr lang="en-US" sz="1065" spc="33"/>
              <a:t>without</a:t>
            </a:r>
            <a:r>
              <a:rPr lang="en-US" sz="1065" spc="-113"/>
              <a:t> </a:t>
            </a:r>
            <a:r>
              <a:rPr lang="en-US" sz="1065" spc="33"/>
              <a:t>notice</a:t>
            </a:r>
            <a:endParaRPr lang="en-US" sz="1065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65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3655">
              <a:spcBef>
                <a:spcPts val="135"/>
              </a:spcBef>
            </a:pPr>
            <a:fld id="{81D60167-4931-47E6-BA6A-407CBD079E47}" type="slidenum">
              <a:rPr lang="en-US" altLang="zh-CN" spc="87" smtClean="0"/>
            </a:fld>
            <a:endParaRPr lang="en-US" altLang="zh-CN" spc="87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模版2（不含演讲人、时间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8963" y="3380994"/>
            <a:ext cx="6816757" cy="28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 userDrawn="1"/>
        </p:nvSpPr>
        <p:spPr>
          <a:xfrm>
            <a:off x="859648" y="5929538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中国专业的云计算基础构建模块方案提供商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59648" y="5569498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宝通集团有限公司 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www.ex-channel.com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ctrTitle" hasCustomPrompt="1"/>
          </p:nvPr>
        </p:nvSpPr>
        <p:spPr>
          <a:xfrm>
            <a:off x="840747" y="1844824"/>
            <a:ext cx="10081120" cy="620688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请单击此处添加</a:t>
            </a:r>
            <a:r>
              <a:rPr lang="en-US" altLang="zh-CN" dirty="0"/>
              <a:t>PPT</a:t>
            </a:r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440" y="193624"/>
            <a:ext cx="154940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BE7900"/>
                </a:solidFill>
                <a:latin typeface="黑体" panose="02010609060101010101" pitchFamily="2" charset="-122"/>
                <a:cs typeface="黑体" panose="02010609060101010101" pitchFamily="2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100" dirty="0"/>
            </a:fld>
            <a:endParaRPr spc="10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00ADEE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3B70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100" dirty="0"/>
            </a:fld>
            <a:endParaRPr spc="100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00ADEE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100" dirty="0"/>
            </a:fld>
            <a:endParaRPr spc="100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00ADEE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100" dirty="0"/>
            </a:fld>
            <a:endParaRPr spc="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1479572" y="1918334"/>
            <a:ext cx="5976516" cy="338489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anose="05000000000000000000" pitchFamily="2" charset="2"/>
              <a:buChar char="n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单击此处添加目录标题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100" dirty="0"/>
            </a:fld>
            <a:endParaRPr spc="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5360" y="188640"/>
            <a:ext cx="9409045" cy="620688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34645" y="1117600"/>
            <a:ext cx="8413750" cy="5191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spcAft>
                <a:spcPts val="900"/>
              </a:spcAft>
              <a:buClr>
                <a:srgbClr val="0070C0"/>
              </a:buClr>
              <a:buSzPct val="95000"/>
              <a:buFont typeface="Wingdings" panose="05000000000000000000" pitchFamily="2" charset="2"/>
              <a:buChar char="n"/>
              <a:defRPr lang="zh-CN" altLang="en-US" sz="2400" kern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>
              <a:spcAft>
                <a:spcPts val="500"/>
              </a:spcAft>
              <a:buClr>
                <a:srgbClr val="0070C0"/>
              </a:buClr>
              <a:buFont typeface="Wingdings" panose="05000000000000000000" pitchFamily="2" charset="2"/>
              <a:buChar char="Ø"/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spcAft>
                <a:spcPts val="500"/>
              </a:spcAft>
              <a:buClr>
                <a:srgbClr val="0070C0"/>
              </a:buClr>
              <a:buFont typeface="Wingdings" panose="05000000000000000000" pitchFamily="2" charset="2"/>
              <a:buChar char="ü"/>
              <a:defRPr sz="16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>
              <a:spcAft>
                <a:spcPts val="500"/>
              </a:spcAft>
              <a:buClr>
                <a:srgbClr val="0070C0"/>
              </a:buClr>
              <a:buFont typeface="Arial" panose="020B0604020202020204" pitchFamily="34" charset="0"/>
              <a:buChar char="•"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>
              <a:defRPr>
                <a:latin typeface="+mn-lt"/>
                <a:ea typeface="黑体" panose="02010609060101010101" pitchFamily="2" charset="-122"/>
              </a:defRPr>
            </a:lvl5pPr>
          </a:lstStyle>
          <a:p>
            <a:pPr lvl="0"/>
            <a:r>
              <a:rPr lang="zh-CN" altLang="en-US" dirty="0"/>
              <a:t>单击此处添加页面内容</a:t>
            </a:r>
            <a:endParaRPr lang="zh-CN" altLang="en-US" dirty="0"/>
          </a:p>
          <a:p>
            <a:pPr lvl="1"/>
            <a:r>
              <a:rPr lang="zh-CN" altLang="en-US" dirty="0"/>
              <a:t>第二级标题内容</a:t>
            </a:r>
            <a:endParaRPr lang="zh-CN" altLang="en-US" dirty="0"/>
          </a:p>
          <a:p>
            <a:pPr lvl="2"/>
            <a:r>
              <a:rPr lang="zh-CN" altLang="en-US" dirty="0"/>
              <a:t>第三级标题内容</a:t>
            </a:r>
            <a:endParaRPr lang="zh-CN" altLang="en-US" dirty="0"/>
          </a:p>
          <a:p>
            <a:pPr lvl="3"/>
            <a:r>
              <a:rPr lang="zh-CN" altLang="en-US" dirty="0"/>
              <a:t>第四级标题内容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0834116" y="6335267"/>
            <a:ext cx="638555" cy="420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1623547" y="6348984"/>
            <a:ext cx="3175" cy="391160"/>
          </a:xfrm>
          <a:custGeom>
            <a:avLst/>
            <a:gdLst/>
            <a:ahLst/>
            <a:cxnLst/>
            <a:rect l="l" t="t" r="r" b="b"/>
            <a:pathLst>
              <a:path w="3175" h="391159">
                <a:moveTo>
                  <a:pt x="0" y="0"/>
                </a:moveTo>
                <a:lnTo>
                  <a:pt x="3175" y="391159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内页含标题-宝通技术部产品培训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1"/>
            <a:ext cx="9302824" cy="591126"/>
          </a:xfrm>
          <a:prstGeom prst="rect">
            <a:avLst/>
          </a:prstGeom>
        </p:spPr>
        <p:txBody>
          <a:bodyPr anchor="ctr"/>
          <a:lstStyle>
            <a:lvl1pPr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100" dirty="0"/>
            </a:fld>
            <a:endParaRPr spc="1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15412" y="2269324"/>
            <a:ext cx="49998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583499" y="6009088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中国专业的计算基础构建模块方案提供商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1583499" y="5680996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宝通集团有限公司 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www.ex-channel.com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宝通集团二维码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85081" y="5517232"/>
            <a:ext cx="970163" cy="93610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image" Target="../media/image7.png"/><Relationship Id="rId7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4" Type="http://schemas.openxmlformats.org/officeDocument/2006/relationships/theme" Target="../theme/theme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804-1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635"/>
            <a:ext cx="12189460" cy="6857365"/>
          </a:xfrm>
          <a:prstGeom prst="rect">
            <a:avLst/>
          </a:prstGeom>
        </p:spPr>
      </p:pic>
      <p:pic>
        <p:nvPicPr>
          <p:cNvPr id="1026" name="Picture 2" descr="D:\市场部\宝通VI\宝通集团VI\宝通&amp;各产品线-logo\宝通LOGO_白色_透明底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548680"/>
            <a:ext cx="2337045" cy="6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27305"/>
            <a:ext cx="12193200" cy="1008000"/>
          </a:xfrm>
          <a:prstGeom prst="rect">
            <a:avLst/>
          </a:prstGeom>
          <a:solidFill>
            <a:srgbClr val="0070C5"/>
          </a:solidFill>
        </p:spPr>
        <p:txBody>
          <a:bodyPr wrap="square">
            <a:spAutoFit/>
          </a:bodyPr>
          <a:lstStyle/>
          <a:p>
            <a:pPr algn="dist"/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图片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98405" y="246380"/>
            <a:ext cx="1702435" cy="487680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7150" y="6518275"/>
            <a:ext cx="26066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宝通集团有限公司 </a:t>
            </a:r>
            <a:r>
              <a:rPr lang="en-US" altLang="zh-CN" sz="1000" b="1">
                <a:solidFill>
                  <a:srgbClr val="246F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www.ex-channel.com</a:t>
            </a:r>
            <a:endParaRPr lang="en-US" altLang="zh-CN" sz="1000" b="1">
              <a:solidFill>
                <a:srgbClr val="246F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-27305"/>
            <a:ext cx="12214800" cy="115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图片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005205"/>
            <a:ext cx="6736080" cy="55499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971600" y="1056557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70" y="1458069"/>
            <a:ext cx="12491370" cy="5400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bg1">
                <a:lumMod val="100000"/>
              </a:schemeClr>
            </a:gs>
            <a:gs pos="11000">
              <a:schemeClr val="bg1"/>
            </a:gs>
            <a:gs pos="85330">
              <a:srgbClr val="F5F5F5"/>
            </a:gs>
            <a:gs pos="55000">
              <a:srgbClr val="F9F9F9"/>
            </a:gs>
            <a:gs pos="100000">
              <a:schemeClr val="bg1">
                <a:lumMod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204000" cy="1023780"/>
          </a:xfrm>
          <a:prstGeom prst="rect">
            <a:avLst/>
          </a:prstGeom>
        </p:spPr>
      </p:pic>
      <p:pic>
        <p:nvPicPr>
          <p:cNvPr id="2" name="图片 1" descr="图片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98405" y="246380"/>
            <a:ext cx="1702435" cy="48768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7150" y="6518275"/>
            <a:ext cx="26066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宝通集团有限公司 </a:t>
            </a:r>
            <a:r>
              <a:rPr lang="en-US" altLang="zh-CN" sz="1000" b="1">
                <a:solidFill>
                  <a:srgbClr val="246F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www.ex-channel.com</a:t>
            </a:r>
            <a:endParaRPr lang="en-US" altLang="zh-CN" sz="1000" b="1">
              <a:solidFill>
                <a:srgbClr val="246F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-27305"/>
            <a:ext cx="12214800" cy="115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endParaRPr lang="zh-CN" altLang="en-US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370" y="1457434"/>
            <a:ext cx="12491370" cy="5400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804-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2" descr="D:\市场部\宝通VI\宝通集团VI\宝通&amp;各产品线-logo\宝通LOGO_白色_透明底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08" y="701080"/>
            <a:ext cx="2337045" cy="6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398" y="-52322"/>
            <a:ext cx="234103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3B70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1683" y="1675721"/>
            <a:ext cx="98094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5565" y="6490699"/>
            <a:ext cx="166793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17145">
              <a:spcBef>
                <a:spcPts val="125"/>
              </a:spcBef>
            </a:pPr>
            <a:r>
              <a:rPr lang="en-US" spc="67"/>
              <a:t>Systems </a:t>
            </a:r>
            <a:r>
              <a:rPr lang="en-US" spc="53"/>
              <a:t>Product</a:t>
            </a:r>
            <a:r>
              <a:rPr lang="en-US" spc="-40"/>
              <a:t> </a:t>
            </a:r>
            <a:r>
              <a:rPr lang="en-US" spc="53"/>
              <a:t>Group</a:t>
            </a:r>
            <a:endParaRPr lang="en-US" spc="5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360333" y="6401698"/>
            <a:ext cx="3462867" cy="3488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algn="ctr">
              <a:spcBef>
                <a:spcPts val="125"/>
              </a:spcBef>
            </a:pPr>
            <a:r>
              <a:rPr lang="en-US" spc="7"/>
              <a:t>Intel® </a:t>
            </a:r>
            <a:r>
              <a:rPr lang="en-US" spc="33"/>
              <a:t>Confidential: </a:t>
            </a:r>
            <a:r>
              <a:rPr lang="en-US" spc="67"/>
              <a:t>For </a:t>
            </a:r>
            <a:r>
              <a:rPr lang="en-US" spc="33"/>
              <a:t>Internal </a:t>
            </a:r>
            <a:r>
              <a:rPr lang="en-US" spc="67"/>
              <a:t>and </a:t>
            </a:r>
            <a:r>
              <a:rPr lang="en-US" spc="73"/>
              <a:t>NDA </a:t>
            </a:r>
            <a:r>
              <a:rPr lang="en-US" spc="67"/>
              <a:t>Use</a:t>
            </a:r>
            <a:r>
              <a:rPr lang="en-US" spc="-93"/>
              <a:t> </a:t>
            </a:r>
            <a:r>
              <a:rPr lang="en-US" spc="67"/>
              <a:t>Only</a:t>
            </a:r>
            <a:endParaRPr lang="en-US" spc="67"/>
          </a:p>
          <a:p>
            <a:pPr marL="635" algn="ctr">
              <a:spcBef>
                <a:spcPts val="20"/>
              </a:spcBef>
            </a:pPr>
            <a:r>
              <a:rPr lang="en-US" sz="1065" spc="47"/>
              <a:t>All </a:t>
            </a:r>
            <a:r>
              <a:rPr lang="en-US" sz="1065" spc="33"/>
              <a:t>information subject to </a:t>
            </a:r>
            <a:r>
              <a:rPr lang="en-US" sz="1065" spc="53"/>
              <a:t>change </a:t>
            </a:r>
            <a:r>
              <a:rPr lang="en-US" sz="1065" spc="33"/>
              <a:t>without</a:t>
            </a:r>
            <a:r>
              <a:rPr lang="en-US" sz="1065" spc="-113"/>
              <a:t> </a:t>
            </a:r>
            <a:r>
              <a:rPr lang="en-US" sz="1065" spc="33"/>
              <a:t>notice</a:t>
            </a:r>
            <a:endParaRPr lang="en-US" sz="1065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3031" y="6508906"/>
            <a:ext cx="230293" cy="164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65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33655">
              <a:spcBef>
                <a:spcPts val="135"/>
              </a:spcBef>
            </a:pPr>
            <a:fld id="{81D60167-4931-47E6-BA6A-407CBD079E47}" type="slidenum">
              <a:rPr lang="en-US" altLang="zh-CN" spc="87" smtClean="0"/>
            </a:fld>
            <a:endParaRPr lang="en-US" altLang="zh-CN" spc="87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609600">
        <a:defRPr>
          <a:latin typeface="+mn-lt"/>
          <a:ea typeface="+mn-ea"/>
          <a:cs typeface="+mn-cs"/>
        </a:defRPr>
      </a:lvl2pPr>
      <a:lvl3pPr marL="1219200">
        <a:defRPr>
          <a:latin typeface="+mn-lt"/>
          <a:ea typeface="+mn-ea"/>
          <a:cs typeface="+mn-cs"/>
        </a:defRPr>
      </a:lvl3pPr>
      <a:lvl4pPr marL="1828800">
        <a:defRPr>
          <a:latin typeface="+mn-lt"/>
          <a:ea typeface="+mn-ea"/>
          <a:cs typeface="+mn-cs"/>
        </a:defRPr>
      </a:lvl4pPr>
      <a:lvl5pPr marL="2438400">
        <a:defRPr>
          <a:latin typeface="+mn-lt"/>
          <a:ea typeface="+mn-ea"/>
          <a:cs typeface="+mn-cs"/>
        </a:defRPr>
      </a:lvl5pPr>
      <a:lvl6pPr marL="3048000">
        <a:defRPr>
          <a:latin typeface="+mn-lt"/>
          <a:ea typeface="+mn-ea"/>
          <a:cs typeface="+mn-cs"/>
        </a:defRPr>
      </a:lvl6pPr>
      <a:lvl7pPr marL="3657600">
        <a:defRPr>
          <a:latin typeface="+mn-lt"/>
          <a:ea typeface="+mn-ea"/>
          <a:cs typeface="+mn-cs"/>
        </a:defRPr>
      </a:lvl7pPr>
      <a:lvl8pPr marL="4267200">
        <a:defRPr>
          <a:latin typeface="+mn-lt"/>
          <a:ea typeface="+mn-ea"/>
          <a:cs typeface="+mn-cs"/>
        </a:defRPr>
      </a:lvl8pPr>
      <a:lvl9pPr marL="4876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609600">
        <a:defRPr>
          <a:latin typeface="+mn-lt"/>
          <a:ea typeface="+mn-ea"/>
          <a:cs typeface="+mn-cs"/>
        </a:defRPr>
      </a:lvl2pPr>
      <a:lvl3pPr marL="1219200">
        <a:defRPr>
          <a:latin typeface="+mn-lt"/>
          <a:ea typeface="+mn-ea"/>
          <a:cs typeface="+mn-cs"/>
        </a:defRPr>
      </a:lvl3pPr>
      <a:lvl4pPr marL="1828800">
        <a:defRPr>
          <a:latin typeface="+mn-lt"/>
          <a:ea typeface="+mn-ea"/>
          <a:cs typeface="+mn-cs"/>
        </a:defRPr>
      </a:lvl4pPr>
      <a:lvl5pPr marL="2438400">
        <a:defRPr>
          <a:latin typeface="+mn-lt"/>
          <a:ea typeface="+mn-ea"/>
          <a:cs typeface="+mn-cs"/>
        </a:defRPr>
      </a:lvl5pPr>
      <a:lvl6pPr marL="3048000">
        <a:defRPr>
          <a:latin typeface="+mn-lt"/>
          <a:ea typeface="+mn-ea"/>
          <a:cs typeface="+mn-cs"/>
        </a:defRPr>
      </a:lvl6pPr>
      <a:lvl7pPr marL="3657600">
        <a:defRPr>
          <a:latin typeface="+mn-lt"/>
          <a:ea typeface="+mn-ea"/>
          <a:cs typeface="+mn-cs"/>
        </a:defRPr>
      </a:lvl7pPr>
      <a:lvl8pPr marL="4267200">
        <a:defRPr>
          <a:latin typeface="+mn-lt"/>
          <a:ea typeface="+mn-ea"/>
          <a:cs typeface="+mn-cs"/>
        </a:defRPr>
      </a:lvl8pPr>
      <a:lvl9pPr marL="48768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A1CB6-D143-4380-B435-44332DC5EE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5D36-1E7E-45AE-AD6B-0BA7BDB27F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523" y="6345935"/>
            <a:ext cx="12192000" cy="512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0986516" y="6440422"/>
            <a:ext cx="486155" cy="3200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1625071" y="6432803"/>
            <a:ext cx="3175" cy="317500"/>
          </a:xfrm>
          <a:custGeom>
            <a:avLst/>
            <a:gdLst/>
            <a:ahLst/>
            <a:cxnLst/>
            <a:rect l="l" t="t" r="r" b="b"/>
            <a:pathLst>
              <a:path w="3175" h="317500">
                <a:moveTo>
                  <a:pt x="0" y="0"/>
                </a:moveTo>
                <a:lnTo>
                  <a:pt x="3175" y="31699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6290" y="1298270"/>
            <a:ext cx="5006340" cy="1520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0" i="0">
                <a:solidFill>
                  <a:srgbClr val="00ADEE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3681" y="1899920"/>
            <a:ext cx="11184636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3B70"/>
                </a:solidFill>
                <a:latin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22810" y="6512831"/>
            <a:ext cx="212725" cy="200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100" dirty="0"/>
            </a:fld>
            <a:endParaRPr spc="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jpeg"/><Relationship Id="rId8" Type="http://schemas.openxmlformats.org/officeDocument/2006/relationships/image" Target="../media/image65.jpeg"/><Relationship Id="rId7" Type="http://schemas.openxmlformats.org/officeDocument/2006/relationships/image" Target="../media/image64.jpeg"/><Relationship Id="rId6" Type="http://schemas.microsoft.com/office/2007/relationships/hdphoto" Target="../media/image63.wdp"/><Relationship Id="rId5" Type="http://schemas.openxmlformats.org/officeDocument/2006/relationships/image" Target="../media/image62.png"/><Relationship Id="rId4" Type="http://schemas.microsoft.com/office/2007/relationships/hdphoto" Target="../media/image61.wdp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67.png"/><Relationship Id="rId1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69.jpeg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jpeg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80.jpeg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88.jpeg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7.png"/><Relationship Id="rId11" Type="http://schemas.openxmlformats.org/officeDocument/2006/relationships/image" Target="../media/image66.jpeg"/><Relationship Id="rId10" Type="http://schemas.openxmlformats.org/officeDocument/2006/relationships/image" Target="../media/image65.jpeg"/><Relationship Id="rId1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1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3.jpeg"/><Relationship Id="rId1" Type="http://schemas.openxmlformats.org/officeDocument/2006/relationships/image" Target="../media/image112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image" Target="../media/image120.png"/><Relationship Id="rId7" Type="http://schemas.openxmlformats.org/officeDocument/2006/relationships/image" Target="../media/image119.png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6" Type="http://schemas.openxmlformats.org/officeDocument/2006/relationships/slideLayout" Target="../slideLayouts/slideLayout30.xml"/><Relationship Id="rId25" Type="http://schemas.openxmlformats.org/officeDocument/2006/relationships/image" Target="../media/image137.png"/><Relationship Id="rId24" Type="http://schemas.openxmlformats.org/officeDocument/2006/relationships/image" Target="../media/image136.png"/><Relationship Id="rId23" Type="http://schemas.openxmlformats.org/officeDocument/2006/relationships/image" Target="../media/image135.png"/><Relationship Id="rId22" Type="http://schemas.openxmlformats.org/officeDocument/2006/relationships/image" Target="../media/image134.png"/><Relationship Id="rId21" Type="http://schemas.openxmlformats.org/officeDocument/2006/relationships/image" Target="../media/image133.png"/><Relationship Id="rId20" Type="http://schemas.openxmlformats.org/officeDocument/2006/relationships/image" Target="../media/image132.png"/><Relationship Id="rId2" Type="http://schemas.openxmlformats.org/officeDocument/2006/relationships/image" Target="../media/image14.png"/><Relationship Id="rId19" Type="http://schemas.openxmlformats.org/officeDocument/2006/relationships/image" Target="../media/image131.png"/><Relationship Id="rId18" Type="http://schemas.openxmlformats.org/officeDocument/2006/relationships/image" Target="../media/image130.png"/><Relationship Id="rId17" Type="http://schemas.openxmlformats.org/officeDocument/2006/relationships/image" Target="../media/image129.png"/><Relationship Id="rId16" Type="http://schemas.openxmlformats.org/officeDocument/2006/relationships/image" Target="../media/image128.png"/><Relationship Id="rId15" Type="http://schemas.openxmlformats.org/officeDocument/2006/relationships/image" Target="../media/image127.png"/><Relationship Id="rId14" Type="http://schemas.openxmlformats.org/officeDocument/2006/relationships/image" Target="../media/image126.jpeg"/><Relationship Id="rId13" Type="http://schemas.openxmlformats.org/officeDocument/2006/relationships/image" Target="../media/image125.png"/><Relationship Id="rId12" Type="http://schemas.openxmlformats.org/officeDocument/2006/relationships/image" Target="../media/image124.png"/><Relationship Id="rId11" Type="http://schemas.openxmlformats.org/officeDocument/2006/relationships/image" Target="../media/image123.png"/><Relationship Id="rId10" Type="http://schemas.openxmlformats.org/officeDocument/2006/relationships/image" Target="../media/image122.png"/><Relationship Id="rId1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.png"/><Relationship Id="rId8" Type="http://schemas.openxmlformats.org/officeDocument/2006/relationships/image" Target="../media/image147.png"/><Relationship Id="rId7" Type="http://schemas.openxmlformats.org/officeDocument/2006/relationships/image" Target="../media/image146.png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image" Target="../media/image152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62.jpeg"/><Relationship Id="rId7" Type="http://schemas.openxmlformats.org/officeDocument/2006/relationships/image" Target="../media/image161.jpeg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3.jpeg"/><Relationship Id="rId1" Type="http://schemas.openxmlformats.org/officeDocument/2006/relationships/image" Target="../media/image154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70.jpeg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77.png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jpeg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9.jpeg"/><Relationship Id="rId1" Type="http://schemas.openxmlformats.org/officeDocument/2006/relationships/image" Target="../media/image178.jpe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84.png"/><Relationship Id="rId4" Type="http://schemas.openxmlformats.org/officeDocument/2006/relationships/image" Target="../media/image183.jpeg"/><Relationship Id="rId3" Type="http://schemas.openxmlformats.org/officeDocument/2006/relationships/image" Target="../media/image182.jpeg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92.jpeg"/><Relationship Id="rId6" Type="http://schemas.openxmlformats.org/officeDocument/2006/relationships/image" Target="../media/image191.jpeg"/><Relationship Id="rId5" Type="http://schemas.openxmlformats.org/officeDocument/2006/relationships/image" Target="../media/image190.jpeg"/><Relationship Id="rId4" Type="http://schemas.openxmlformats.org/officeDocument/2006/relationships/image" Target="../media/image189.png"/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hyperlink" Target="https://yi9w6g.axshare.com/index.html" TargetMode="External"/><Relationship Id="rId8" Type="http://schemas.openxmlformats.org/officeDocument/2006/relationships/hyperlink" Target="http://www.intel.com/content/www/us/en/products/docs/boards-kits/nuc/nuc-ecosystem-enabling-technical-spec.html" TargetMode="External"/><Relationship Id="rId7" Type="http://schemas.openxmlformats.org/officeDocument/2006/relationships/hyperlink" Target="http://www.intel.com/nucsupport" TargetMode="External"/><Relationship Id="rId6" Type="http://schemas.openxmlformats.org/officeDocument/2006/relationships/hyperlink" Target="https://downloadcenter.intel.com/" TargetMode="External"/><Relationship Id="rId5" Type="http://schemas.openxmlformats.org/officeDocument/2006/relationships/hyperlink" Target="http://www.intel.com/content/www/us/en/support/articles/000005545/mini-pcs.html" TargetMode="External"/><Relationship Id="rId4" Type="http://schemas.openxmlformats.org/officeDocument/2006/relationships/hyperlink" Target="http://www.intel.com/content/www/us/en/support/articles/000006820/mini-pcs.html" TargetMode="External"/><Relationship Id="rId3" Type="http://schemas.openxmlformats.org/officeDocument/2006/relationships/hyperlink" Target="http://www.intel.com/content/www/us/en/support/articles/000005628/mini-pcs.html" TargetMode="External"/><Relationship Id="rId2" Type="http://schemas.openxmlformats.org/officeDocument/2006/relationships/hyperlink" Target="http://www.intel.com/content/www/us/en/support/articles/000006130/mini-pcs.html" TargetMode="External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193.GIF"/><Relationship Id="rId10" Type="http://schemas.openxmlformats.org/officeDocument/2006/relationships/hyperlink" Target="https://compatibleproducts.intel.com/ProductDetails?activeModule=Intel%C2%AE%20NUC" TargetMode="External"/><Relationship Id="rId1" Type="http://schemas.openxmlformats.org/officeDocument/2006/relationships/hyperlink" Target="http://www.intel.com/nucasset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Intel</a:t>
            </a:r>
            <a:r>
              <a:rPr lang="en-US" altLang="zh-CN" sz="40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®</a:t>
            </a:r>
            <a:r>
              <a:rPr lang="zh-CN" altLang="en-US" sz="4000" b="1" dirty="0">
                <a:sym typeface="Calibri" panose="020F0502020204030204" pitchFamily="34" charset="0"/>
              </a:rPr>
              <a:t> </a:t>
            </a:r>
            <a:r>
              <a:rPr lang="en-US" altLang="zh-CN" dirty="0">
                <a:sym typeface="Calibri" panose="020F0502020204030204" pitchFamily="34" charset="0"/>
              </a:rPr>
              <a:t>NUC11</a:t>
            </a:r>
            <a:r>
              <a:rPr lang="zh-CN" altLang="en-US" dirty="0">
                <a:sym typeface="Calibri" panose="020F0502020204030204" pitchFamily="34" charset="0"/>
              </a:rPr>
              <a:t>代 产品</a:t>
            </a:r>
            <a:r>
              <a:rPr lang="zh-CN" altLang="en-US" sz="4000" b="1" dirty="0">
                <a:sym typeface="Calibri" panose="020F0502020204030204" pitchFamily="34" charset="0"/>
              </a:rPr>
              <a:t>培训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技术部 朱超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"/>
          <p:cNvSpPr>
            <a:spLocks noGrp="1"/>
          </p:cNvSpPr>
          <p:nvPr>
            <p:ph type="title"/>
          </p:nvPr>
        </p:nvSpPr>
        <p:spPr>
          <a:xfrm>
            <a:off x="1814195" y="199499"/>
            <a:ext cx="8563610" cy="762635"/>
          </a:xfrm>
        </p:spPr>
        <p:txBody>
          <a:bodyPr/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和传统台式机大小对比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sp>
        <p:nvSpPr>
          <p:cNvPr id="5" name="object 9"/>
          <p:cNvSpPr txBox="1"/>
          <p:nvPr/>
        </p:nvSpPr>
        <p:spPr>
          <a:xfrm>
            <a:off x="799613" y="6585664"/>
            <a:ext cx="2537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device </a:t>
            </a:r>
            <a:r>
              <a:rPr sz="6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has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6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been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authorized </a:t>
            </a:r>
            <a:r>
              <a:rPr sz="6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required </a:t>
            </a:r>
            <a:r>
              <a:rPr sz="6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600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rules of </a:t>
            </a:r>
            <a:r>
              <a:rPr sz="600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Federal</a:t>
            </a:r>
            <a:r>
              <a:rPr sz="6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Communications</a:t>
            </a:r>
            <a:r>
              <a:rPr sz="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6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Commission.</a:t>
            </a:r>
            <a:r>
              <a:rPr sz="6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6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60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device</a:t>
            </a:r>
            <a:r>
              <a:rPr sz="6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60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6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not, </a:t>
            </a:r>
            <a:r>
              <a:rPr sz="6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6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6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may</a:t>
            </a:r>
            <a:r>
              <a:rPr sz="60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600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be, 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offered </a:t>
            </a:r>
            <a:r>
              <a:rPr sz="60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sale or </a:t>
            </a:r>
            <a:r>
              <a:rPr sz="60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lease,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6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sold</a:t>
            </a:r>
            <a:r>
              <a:rPr sz="6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6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 </a:t>
            </a:r>
            <a:r>
              <a:rPr sz="60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leased, </a:t>
            </a:r>
            <a:r>
              <a:rPr sz="600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until </a:t>
            </a:r>
            <a:r>
              <a:rPr sz="60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authorization is obtained.</a:t>
            </a:r>
            <a:endParaRPr sz="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8039564" y="1898274"/>
            <a:ext cx="2162555" cy="32354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7857109" y="1941125"/>
            <a:ext cx="110489" cy="3007360"/>
          </a:xfrm>
          <a:custGeom>
            <a:avLst/>
            <a:gdLst/>
            <a:ahLst/>
            <a:cxnLst/>
            <a:rect l="l" t="t" r="r" b="b"/>
            <a:pathLst>
              <a:path w="110490" h="3007360">
                <a:moveTo>
                  <a:pt x="58651" y="2929339"/>
                </a:moveTo>
                <a:lnTo>
                  <a:pt x="32766" y="2929635"/>
                </a:lnTo>
                <a:lnTo>
                  <a:pt x="72517" y="3006979"/>
                </a:lnTo>
                <a:lnTo>
                  <a:pt x="103894" y="2942335"/>
                </a:lnTo>
                <a:lnTo>
                  <a:pt x="58800" y="2942335"/>
                </a:lnTo>
                <a:lnTo>
                  <a:pt x="58651" y="2929339"/>
                </a:lnTo>
                <a:close/>
              </a:path>
              <a:path w="110490" h="3007360">
                <a:moveTo>
                  <a:pt x="84559" y="2929043"/>
                </a:moveTo>
                <a:lnTo>
                  <a:pt x="58651" y="2929339"/>
                </a:lnTo>
                <a:lnTo>
                  <a:pt x="58800" y="2942335"/>
                </a:lnTo>
                <a:lnTo>
                  <a:pt x="84708" y="2942081"/>
                </a:lnTo>
                <a:lnTo>
                  <a:pt x="84559" y="2929043"/>
                </a:lnTo>
                <a:close/>
              </a:path>
              <a:path w="110490" h="3007360">
                <a:moveTo>
                  <a:pt x="110490" y="2928747"/>
                </a:moveTo>
                <a:lnTo>
                  <a:pt x="84559" y="2929043"/>
                </a:lnTo>
                <a:lnTo>
                  <a:pt x="84708" y="2942081"/>
                </a:lnTo>
                <a:lnTo>
                  <a:pt x="58800" y="2942335"/>
                </a:lnTo>
                <a:lnTo>
                  <a:pt x="103894" y="2942335"/>
                </a:lnTo>
                <a:lnTo>
                  <a:pt x="110490" y="2928747"/>
                </a:lnTo>
                <a:close/>
              </a:path>
              <a:path w="110490" h="3007360">
                <a:moveTo>
                  <a:pt x="51836" y="77512"/>
                </a:moveTo>
                <a:lnTo>
                  <a:pt x="25929" y="77808"/>
                </a:lnTo>
                <a:lnTo>
                  <a:pt x="58651" y="2929339"/>
                </a:lnTo>
                <a:lnTo>
                  <a:pt x="84559" y="2929043"/>
                </a:lnTo>
                <a:lnTo>
                  <a:pt x="51836" y="77512"/>
                </a:lnTo>
                <a:close/>
              </a:path>
              <a:path w="110490" h="3007360">
                <a:moveTo>
                  <a:pt x="37973" y="0"/>
                </a:moveTo>
                <a:lnTo>
                  <a:pt x="0" y="78104"/>
                </a:lnTo>
                <a:lnTo>
                  <a:pt x="25929" y="77808"/>
                </a:lnTo>
                <a:lnTo>
                  <a:pt x="25780" y="64896"/>
                </a:lnTo>
                <a:lnTo>
                  <a:pt x="71251" y="64642"/>
                </a:lnTo>
                <a:lnTo>
                  <a:pt x="37973" y="0"/>
                </a:lnTo>
                <a:close/>
              </a:path>
              <a:path w="110490" h="3007360">
                <a:moveTo>
                  <a:pt x="51689" y="64642"/>
                </a:moveTo>
                <a:lnTo>
                  <a:pt x="25780" y="64896"/>
                </a:lnTo>
                <a:lnTo>
                  <a:pt x="25929" y="77808"/>
                </a:lnTo>
                <a:lnTo>
                  <a:pt x="51836" y="77512"/>
                </a:lnTo>
                <a:lnTo>
                  <a:pt x="51689" y="64642"/>
                </a:lnTo>
                <a:close/>
              </a:path>
              <a:path w="110490" h="3007360">
                <a:moveTo>
                  <a:pt x="71251" y="64642"/>
                </a:moveTo>
                <a:lnTo>
                  <a:pt x="51689" y="64642"/>
                </a:lnTo>
                <a:lnTo>
                  <a:pt x="51836" y="77512"/>
                </a:lnTo>
                <a:lnTo>
                  <a:pt x="77724" y="77215"/>
                </a:lnTo>
                <a:lnTo>
                  <a:pt x="71251" y="64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9505950" y="4320090"/>
            <a:ext cx="814069" cy="917575"/>
          </a:xfrm>
          <a:custGeom>
            <a:avLst/>
            <a:gdLst/>
            <a:ahLst/>
            <a:cxnLst/>
            <a:rect l="l" t="t" r="r" b="b"/>
            <a:pathLst>
              <a:path w="814070" h="917575">
                <a:moveTo>
                  <a:pt x="22478" y="833247"/>
                </a:moveTo>
                <a:lnTo>
                  <a:pt x="0" y="917194"/>
                </a:lnTo>
                <a:lnTo>
                  <a:pt x="80644" y="884809"/>
                </a:lnTo>
                <a:lnTo>
                  <a:pt x="72192" y="877316"/>
                </a:lnTo>
                <a:lnTo>
                  <a:pt x="52704" y="877316"/>
                </a:lnTo>
                <a:lnTo>
                  <a:pt x="33274" y="860044"/>
                </a:lnTo>
                <a:lnTo>
                  <a:pt x="41830" y="850400"/>
                </a:lnTo>
                <a:lnTo>
                  <a:pt x="22478" y="833247"/>
                </a:lnTo>
                <a:close/>
              </a:path>
              <a:path w="814070" h="917575">
                <a:moveTo>
                  <a:pt x="41830" y="850400"/>
                </a:moveTo>
                <a:lnTo>
                  <a:pt x="33274" y="860044"/>
                </a:lnTo>
                <a:lnTo>
                  <a:pt x="52704" y="877316"/>
                </a:lnTo>
                <a:lnTo>
                  <a:pt x="61282" y="867645"/>
                </a:lnTo>
                <a:lnTo>
                  <a:pt x="41830" y="850400"/>
                </a:lnTo>
                <a:close/>
              </a:path>
              <a:path w="814070" h="917575">
                <a:moveTo>
                  <a:pt x="61282" y="867645"/>
                </a:moveTo>
                <a:lnTo>
                  <a:pt x="52704" y="877316"/>
                </a:lnTo>
                <a:lnTo>
                  <a:pt x="72192" y="877316"/>
                </a:lnTo>
                <a:lnTo>
                  <a:pt x="61282" y="867645"/>
                </a:lnTo>
                <a:close/>
              </a:path>
              <a:path w="814070" h="917575">
                <a:moveTo>
                  <a:pt x="752348" y="49610"/>
                </a:moveTo>
                <a:lnTo>
                  <a:pt x="41830" y="850400"/>
                </a:lnTo>
                <a:lnTo>
                  <a:pt x="61282" y="867645"/>
                </a:lnTo>
                <a:lnTo>
                  <a:pt x="771670" y="66738"/>
                </a:lnTo>
                <a:lnTo>
                  <a:pt x="752348" y="49610"/>
                </a:lnTo>
                <a:close/>
              </a:path>
              <a:path w="814070" h="917575">
                <a:moveTo>
                  <a:pt x="802883" y="39878"/>
                </a:moveTo>
                <a:lnTo>
                  <a:pt x="760983" y="39878"/>
                </a:lnTo>
                <a:lnTo>
                  <a:pt x="780287" y="57023"/>
                </a:lnTo>
                <a:lnTo>
                  <a:pt x="771670" y="66738"/>
                </a:lnTo>
                <a:lnTo>
                  <a:pt x="791082" y="83947"/>
                </a:lnTo>
                <a:lnTo>
                  <a:pt x="802883" y="39878"/>
                </a:lnTo>
                <a:close/>
              </a:path>
              <a:path w="814070" h="917575">
                <a:moveTo>
                  <a:pt x="760983" y="39878"/>
                </a:moveTo>
                <a:lnTo>
                  <a:pt x="752348" y="49610"/>
                </a:lnTo>
                <a:lnTo>
                  <a:pt x="771670" y="66738"/>
                </a:lnTo>
                <a:lnTo>
                  <a:pt x="780287" y="57023"/>
                </a:lnTo>
                <a:lnTo>
                  <a:pt x="760983" y="39878"/>
                </a:lnTo>
                <a:close/>
              </a:path>
              <a:path w="814070" h="917575">
                <a:moveTo>
                  <a:pt x="813561" y="0"/>
                </a:moveTo>
                <a:lnTo>
                  <a:pt x="732916" y="32385"/>
                </a:lnTo>
                <a:lnTo>
                  <a:pt x="752348" y="49610"/>
                </a:lnTo>
                <a:lnTo>
                  <a:pt x="760983" y="39878"/>
                </a:lnTo>
                <a:lnTo>
                  <a:pt x="802883" y="39878"/>
                </a:lnTo>
                <a:lnTo>
                  <a:pt x="813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8103869" y="1739322"/>
            <a:ext cx="1199515" cy="78740"/>
          </a:xfrm>
          <a:custGeom>
            <a:avLst/>
            <a:gdLst/>
            <a:ahLst/>
            <a:cxnLst/>
            <a:rect l="l" t="t" r="r" b="b"/>
            <a:pathLst>
              <a:path w="1199515" h="78740">
                <a:moveTo>
                  <a:pt x="77724" y="1016"/>
                </a:moveTo>
                <a:lnTo>
                  <a:pt x="0" y="39878"/>
                </a:lnTo>
                <a:lnTo>
                  <a:pt x="77724" y="78740"/>
                </a:lnTo>
                <a:lnTo>
                  <a:pt x="77724" y="52832"/>
                </a:lnTo>
                <a:lnTo>
                  <a:pt x="64770" y="52832"/>
                </a:lnTo>
                <a:lnTo>
                  <a:pt x="64770" y="26924"/>
                </a:lnTo>
                <a:lnTo>
                  <a:pt x="77724" y="26910"/>
                </a:lnTo>
                <a:lnTo>
                  <a:pt x="77724" y="1016"/>
                </a:lnTo>
                <a:close/>
              </a:path>
              <a:path w="1199515" h="78740">
                <a:moveTo>
                  <a:pt x="1173225" y="25781"/>
                </a:moveTo>
                <a:lnTo>
                  <a:pt x="1134491" y="25781"/>
                </a:lnTo>
                <a:lnTo>
                  <a:pt x="1134491" y="51688"/>
                </a:lnTo>
                <a:lnTo>
                  <a:pt x="1121494" y="51702"/>
                </a:lnTo>
                <a:lnTo>
                  <a:pt x="1121537" y="77724"/>
                </a:lnTo>
                <a:lnTo>
                  <a:pt x="1199261" y="38735"/>
                </a:lnTo>
                <a:lnTo>
                  <a:pt x="1173225" y="25781"/>
                </a:lnTo>
                <a:close/>
              </a:path>
              <a:path w="1199515" h="78740">
                <a:moveTo>
                  <a:pt x="77724" y="26910"/>
                </a:moveTo>
                <a:lnTo>
                  <a:pt x="64770" y="26924"/>
                </a:lnTo>
                <a:lnTo>
                  <a:pt x="64770" y="52832"/>
                </a:lnTo>
                <a:lnTo>
                  <a:pt x="77724" y="52818"/>
                </a:lnTo>
                <a:lnTo>
                  <a:pt x="77724" y="26910"/>
                </a:lnTo>
                <a:close/>
              </a:path>
              <a:path w="1199515" h="78740">
                <a:moveTo>
                  <a:pt x="77724" y="52818"/>
                </a:moveTo>
                <a:lnTo>
                  <a:pt x="64770" y="52832"/>
                </a:lnTo>
                <a:lnTo>
                  <a:pt x="77724" y="52832"/>
                </a:lnTo>
                <a:close/>
              </a:path>
              <a:path w="1199515" h="78740">
                <a:moveTo>
                  <a:pt x="1121452" y="25794"/>
                </a:moveTo>
                <a:lnTo>
                  <a:pt x="77724" y="26910"/>
                </a:lnTo>
                <a:lnTo>
                  <a:pt x="77724" y="52818"/>
                </a:lnTo>
                <a:lnTo>
                  <a:pt x="1121494" y="51702"/>
                </a:lnTo>
                <a:lnTo>
                  <a:pt x="1121452" y="25794"/>
                </a:lnTo>
                <a:close/>
              </a:path>
              <a:path w="1199515" h="78740">
                <a:moveTo>
                  <a:pt x="1134491" y="25781"/>
                </a:moveTo>
                <a:lnTo>
                  <a:pt x="1121452" y="25794"/>
                </a:lnTo>
                <a:lnTo>
                  <a:pt x="1121494" y="51702"/>
                </a:lnTo>
                <a:lnTo>
                  <a:pt x="1134491" y="51688"/>
                </a:lnTo>
                <a:lnTo>
                  <a:pt x="1134491" y="25781"/>
                </a:lnTo>
                <a:close/>
              </a:path>
              <a:path w="1199515" h="78740">
                <a:moveTo>
                  <a:pt x="1121410" y="0"/>
                </a:moveTo>
                <a:lnTo>
                  <a:pt x="1121452" y="25794"/>
                </a:lnTo>
                <a:lnTo>
                  <a:pt x="1173225" y="25781"/>
                </a:lnTo>
                <a:lnTo>
                  <a:pt x="1121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6665935" y="1419633"/>
            <a:ext cx="4508500" cy="3632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70535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pc="50" dirty="0">
                <a:latin typeface="Calibri" panose="020F0502020204030204"/>
                <a:cs typeface="Calibri" panose="020F0502020204030204"/>
              </a:rPr>
              <a:t>宽</a:t>
            </a:r>
            <a:endParaRPr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 marL="668020">
              <a:lnSpc>
                <a:spcPct val="100000"/>
              </a:lnSpc>
              <a:spcBef>
                <a:spcPts val="1060"/>
              </a:spcBef>
            </a:pPr>
            <a:r>
              <a:rPr lang="zh-CN" altLang="en-US" spc="55" dirty="0">
                <a:latin typeface="Calibri" panose="020F0502020204030204"/>
                <a:cs typeface="Calibri" panose="020F0502020204030204"/>
              </a:rPr>
              <a:t>   高</a:t>
            </a: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dirty="0">
              <a:latin typeface="Times New Roman" panose="02020603050405020304"/>
              <a:cs typeface="Times New Roman" panose="02020603050405020304"/>
            </a:endParaRPr>
          </a:p>
          <a:p>
            <a:pPr marR="824230" algn="r">
              <a:lnSpc>
                <a:spcPct val="100000"/>
              </a:lnSpc>
              <a:spcBef>
                <a:spcPts val="5"/>
              </a:spcBef>
            </a:pPr>
            <a:endParaRPr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922264" y="5433047"/>
          <a:ext cx="5915561" cy="1102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3979"/>
                <a:gridCol w="1342085"/>
                <a:gridCol w="1386000"/>
                <a:gridCol w="1403497"/>
              </a:tblGrid>
              <a:tr h="360553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zh-CN" altLang="en-US" sz="1600" dirty="0">
                          <a:latin typeface="Calibri" panose="020F0502020204030204"/>
                          <a:cs typeface="Calibri" panose="020F0502020204030204"/>
                        </a:rPr>
                        <a:t>机箱形态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zh-CN" altLang="en-US" sz="1600" b="1" spc="90" dirty="0">
                          <a:latin typeface="Calibri" panose="020F0502020204030204"/>
                          <a:cs typeface="Calibri" panose="020F0502020204030204"/>
                        </a:rPr>
                        <a:t>高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zh-CN" altLang="en-US" sz="1600" b="1" spc="85" dirty="0">
                          <a:latin typeface="Calibri" panose="020F0502020204030204"/>
                          <a:cs typeface="Calibri" panose="020F0502020204030204"/>
                        </a:rPr>
                        <a:t>宽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zh-CN" altLang="en-US" sz="1600" b="1" spc="95" dirty="0">
                          <a:latin typeface="Calibri" panose="020F0502020204030204"/>
                          <a:cs typeface="Calibri" panose="020F0502020204030204"/>
                        </a:rPr>
                        <a:t>深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zh-CN" altLang="en-US" sz="1600" spc="-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传统台式机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altLang="zh-CN" sz="1600" b="1" kern="1200" spc="140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330-431 mm</a:t>
                      </a:r>
                      <a:endParaRPr sz="1600" b="1" kern="1200" spc="140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152</a:t>
                      </a:r>
                      <a:r>
                        <a:rPr sz="1600" b="1" spc="14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17</a:t>
                      </a:r>
                      <a:r>
                        <a:rPr sz="1600" b="1" spc="140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6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sz="1600" b="1" spc="85" dirty="0">
                          <a:latin typeface="Calibri" panose="020F0502020204030204"/>
                          <a:cs typeface="Calibri" panose="020F0502020204030204"/>
                        </a:rPr>
                        <a:t>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b="1" spc="14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30</a:t>
                      </a:r>
                      <a:r>
                        <a:rPr sz="1600" b="1" spc="14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482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sz="1600" b="1" spc="80" dirty="0">
                          <a:latin typeface="Calibri" panose="020F0502020204030204"/>
                          <a:cs typeface="Calibri" panose="020F0502020204030204"/>
                        </a:rPr>
                        <a:t>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zh-CN" altLang="en-US" sz="1600" kern="1200" spc="-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+mn-ea"/>
                          <a:cs typeface="Calibri" panose="020F0502020204030204"/>
                        </a:rPr>
                        <a:t>小型台式机</a:t>
                      </a:r>
                      <a:endParaRPr sz="1600" kern="1200" spc="-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kern="1200" spc="140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289</a:t>
                      </a:r>
                      <a:r>
                        <a:rPr sz="1600" b="1" kern="1200" spc="140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-3</a:t>
                      </a:r>
                      <a:r>
                        <a:rPr lang="en-US" sz="1600" b="1" kern="1200" spc="140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30</a:t>
                      </a:r>
                      <a:r>
                        <a:rPr sz="1600" b="1" kern="1200" spc="140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 </a:t>
                      </a:r>
                      <a:r>
                        <a:rPr lang="en-US" sz="1600" b="1" kern="1200" spc="140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mm</a:t>
                      </a:r>
                      <a:endParaRPr sz="1600" b="1" kern="1200" spc="140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spc="105" dirty="0">
                          <a:latin typeface="Calibri" panose="020F0502020204030204"/>
                          <a:cs typeface="Calibri" panose="020F0502020204030204"/>
                        </a:rPr>
                        <a:t>91</a:t>
                      </a:r>
                      <a:r>
                        <a:rPr sz="1600" b="1" spc="10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lang="en-US" sz="1600" b="1" spc="105" dirty="0">
                          <a:latin typeface="Calibri" panose="020F0502020204030204"/>
                          <a:cs typeface="Calibri" panose="020F0502020204030204"/>
                        </a:rPr>
                        <a:t>101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sz="1600" b="1" spc="80" dirty="0">
                          <a:latin typeface="Calibri" panose="020F0502020204030204"/>
                          <a:cs typeface="Calibri" panose="020F0502020204030204"/>
                        </a:rPr>
                        <a:t>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279</a:t>
                      </a:r>
                      <a:r>
                        <a:rPr sz="1600" b="1" spc="14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381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en-US" sz="1600" b="1" spc="80" dirty="0">
                          <a:latin typeface="Calibri" panose="020F0502020204030204"/>
                          <a:cs typeface="Calibri" panose="020F0502020204030204"/>
                        </a:rPr>
                        <a:t>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</a:tbl>
          </a:graphicData>
        </a:graphic>
      </p:graphicFrame>
      <p:sp>
        <p:nvSpPr>
          <p:cNvPr id="21" name="object 20"/>
          <p:cNvSpPr txBox="1"/>
          <p:nvPr/>
        </p:nvSpPr>
        <p:spPr>
          <a:xfrm>
            <a:off x="3715584" y="735228"/>
            <a:ext cx="507317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rgbClr val="0070C5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体积小巧却</a:t>
            </a:r>
            <a:r>
              <a:rPr sz="2400" b="1" dirty="0">
                <a:solidFill>
                  <a:srgbClr val="0070C5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极具爆发力的</a:t>
            </a:r>
            <a:r>
              <a:rPr lang="zh-CN" altLang="en-US" sz="2400" b="1" dirty="0">
                <a:solidFill>
                  <a:srgbClr val="0070C5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迷你主机</a:t>
            </a:r>
            <a:endParaRPr sz="2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</a:pPr>
            <a:endParaRPr sz="2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/>
          <a:stretch>
            <a:fillRect/>
          </a:stretch>
        </p:blipFill>
        <p:spPr>
          <a:xfrm>
            <a:off x="1077377" y="1099590"/>
            <a:ext cx="3874549" cy="2530688"/>
          </a:xfrm>
          <a:prstGeom prst="rect">
            <a:avLst/>
          </a:prstGeom>
          <a:solidFill>
            <a:srgbClr val="FF0000"/>
          </a:solidFill>
        </p:spPr>
      </p:pic>
      <p:graphicFrame>
        <p:nvGraphicFramePr>
          <p:cNvPr id="24" name="object 18"/>
          <p:cNvGraphicFramePr>
            <a:graphicFrameLocks noGrp="1"/>
          </p:cNvGraphicFramePr>
          <p:nvPr/>
        </p:nvGraphicFramePr>
        <p:xfrm>
          <a:off x="449334" y="5433047"/>
          <a:ext cx="4661834" cy="1102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1514"/>
                <a:gridCol w="1047660"/>
                <a:gridCol w="951978"/>
                <a:gridCol w="1050682"/>
              </a:tblGrid>
              <a:tr h="360553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zh-CN" altLang="en-US" sz="1600" dirty="0">
                          <a:latin typeface="Calibri" panose="020F0502020204030204"/>
                          <a:cs typeface="Calibri" panose="020F0502020204030204"/>
                        </a:rPr>
                        <a:t>机箱形态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zh-CN" altLang="en-US" sz="1600" b="1" spc="90" dirty="0">
                          <a:latin typeface="Calibri" panose="020F0502020204030204"/>
                          <a:cs typeface="Calibri" panose="020F0502020204030204"/>
                        </a:rPr>
                        <a:t>高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zh-CN" altLang="en-US" sz="1600" b="1" spc="85" dirty="0">
                          <a:latin typeface="Calibri" panose="020F0502020204030204"/>
                          <a:cs typeface="Calibri" panose="020F0502020204030204"/>
                        </a:rPr>
                        <a:t>宽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zh-CN" altLang="en-US" sz="1600" b="1" spc="95" dirty="0">
                          <a:latin typeface="Calibri" panose="020F0502020204030204"/>
                          <a:cs typeface="Calibri" panose="020F0502020204030204"/>
                        </a:rPr>
                        <a:t>深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zh-CN" altLang="en-US" sz="1600" spc="-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英特尔</a:t>
                      </a:r>
                      <a:r>
                        <a:rPr lang="en-US" altLang="zh-CN" sz="1600" spc="-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NUC</a:t>
                      </a:r>
                      <a:r>
                        <a:rPr lang="zh-CN" altLang="en-US" sz="1600" spc="-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薄款</a:t>
                      </a:r>
                      <a:endParaRPr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36 </a:t>
                      </a:r>
                      <a:r>
                        <a:rPr lang="en-US" altLang="zh-CN" sz="1600" b="1" spc="140" dirty="0">
                          <a:latin typeface="Calibri" panose="020F0502020204030204"/>
                          <a:cs typeface="Calibri" panose="020F0502020204030204"/>
                        </a:rPr>
                        <a:t>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117 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112 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lang="zh-CN" altLang="en-US" sz="1600" spc="-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英特尔</a:t>
                      </a:r>
                      <a:r>
                        <a:rPr lang="en-US" altLang="zh-CN" sz="1600" spc="-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NUC</a:t>
                      </a:r>
                      <a:r>
                        <a:rPr lang="zh-CN" altLang="en-US" sz="1600" spc="-5" dirty="0"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厚款</a:t>
                      </a:r>
                      <a:endParaRPr lang="zh-CN" altLang="en-US" sz="1600" dirty="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spc="114" dirty="0">
                          <a:latin typeface="Calibri" panose="020F0502020204030204"/>
                          <a:cs typeface="Calibri" panose="020F0502020204030204"/>
                        </a:rPr>
                        <a:t>51 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spc="105" dirty="0">
                          <a:latin typeface="Calibri" panose="020F0502020204030204"/>
                          <a:cs typeface="Calibri" panose="020F0502020204030204"/>
                        </a:rPr>
                        <a:t>117 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lang="en-US" sz="1600" b="1" spc="140" dirty="0">
                          <a:latin typeface="Calibri" panose="020F0502020204030204"/>
                          <a:cs typeface="Calibri" panose="020F0502020204030204"/>
                        </a:rPr>
                        <a:t>112 mm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0070C5"/>
                      </a:solidFill>
                      <a:prstDash val="solid"/>
                    </a:lnL>
                    <a:lnR w="12700">
                      <a:solidFill>
                        <a:srgbClr val="0070C5"/>
                      </a:solidFill>
                      <a:prstDash val="solid"/>
                    </a:lnR>
                    <a:lnT w="12700">
                      <a:solidFill>
                        <a:srgbClr val="0070C5"/>
                      </a:solidFill>
                      <a:prstDash val="solid"/>
                    </a:lnT>
                    <a:lnB w="12700">
                      <a:solidFill>
                        <a:srgbClr val="0070C5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6"/>
          <a:stretch>
            <a:fillRect/>
          </a:stretch>
        </p:blipFill>
        <p:spPr>
          <a:xfrm>
            <a:off x="1253145" y="3318138"/>
            <a:ext cx="3914286" cy="19835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00928" y="1340885"/>
            <a:ext cx="61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宽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947035" y="2085554"/>
            <a:ext cx="61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270066" y="1491656"/>
            <a:ext cx="61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005899" y="4021946"/>
            <a:ext cx="61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3330055" y="3055696"/>
            <a:ext cx="61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宽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534330" y="3187677"/>
            <a:ext cx="61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00406" y="2085554"/>
            <a:ext cx="106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薄款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5404" y="4072989"/>
            <a:ext cx="106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厚款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47517" y="4982027"/>
            <a:ext cx="211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单位：</a:t>
            </a:r>
            <a:r>
              <a:rPr lang="en-US" altLang="zh-CN" b="1" dirty="0"/>
              <a:t>mm(</a:t>
            </a:r>
            <a:r>
              <a:rPr lang="zh-CN" altLang="en-US" b="1" dirty="0"/>
              <a:t>毫米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9912984" y="4688544"/>
            <a:ext cx="61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深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9456" y="3429000"/>
            <a:ext cx="9567019" cy="623804"/>
          </a:xfrm>
          <a:solidFill>
            <a:srgbClr val="00AEEF"/>
          </a:solidFill>
        </p:spPr>
        <p:txBody>
          <a:bodyPr/>
          <a:lstStyle/>
          <a:p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b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产品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</a:t>
            </a:r>
            <a:endParaRPr 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263352" y="284916"/>
            <a:ext cx="8563610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发烧友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至尊系列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幻影峡谷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10114" y="6327750"/>
            <a:ext cx="1881886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800" b="1" spc="5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所有信息随时更改，恕不另行通知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5116" y="3747941"/>
            <a:ext cx="5234940" cy="30815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26759" y="2864021"/>
            <a:ext cx="3476244" cy="1767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8"/>
          <p:cNvSpPr txBox="1"/>
          <p:nvPr/>
        </p:nvSpPr>
        <p:spPr>
          <a:xfrm>
            <a:off x="5704903" y="1074797"/>
            <a:ext cx="6130290" cy="43704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865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b="1" spc="7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第三方独立显卡（带有</a:t>
            </a:r>
            <a:r>
              <a:rPr lang="en-US" altLang="zh-CN" sz="1100" b="1" spc="7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6GB</a:t>
            </a:r>
            <a:r>
              <a:rPr lang="zh-CN" altLang="en-US" sz="1100" b="1" spc="7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，</a:t>
            </a:r>
            <a:r>
              <a:rPr lang="en-US" altLang="zh-CN" sz="1100" b="1" spc="7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8GB</a:t>
            </a:r>
            <a:r>
              <a:rPr lang="zh-CN" altLang="en-US" sz="1100" b="1" spc="7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图形</a:t>
            </a:r>
            <a:r>
              <a:rPr lang="en-US" altLang="zh-CN" sz="1100" b="1" spc="7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RAM</a:t>
            </a:r>
            <a:r>
              <a:rPr lang="zh-CN" altLang="en-US" sz="1100" b="1" spc="7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）</a:t>
            </a:r>
            <a:endParaRPr sz="1100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641985" lvl="1" indent="-172085">
              <a:lnSpc>
                <a:spcPct val="100000"/>
              </a:lnSpc>
              <a:spcBef>
                <a:spcPts val="95"/>
              </a:spcBef>
              <a:buFont typeface="Wingdings" panose="05000000000000000000"/>
              <a:buChar char=""/>
              <a:tabLst>
                <a:tab pos="642620" algn="l"/>
              </a:tabLst>
            </a:pPr>
            <a:r>
              <a:rPr lang="en-US" sz="1100" spc="5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HDMI 2.0b</a:t>
            </a:r>
            <a:r>
              <a:rPr lang="zh-CN" altLang="en-US" sz="1100" spc="50" dirty="0">
                <a:latin typeface="Calibri" panose="020F0502020204030204"/>
                <a:cs typeface="Calibri" panose="020F0502020204030204"/>
              </a:rPr>
              <a:t>端口</a:t>
            </a:r>
            <a:endParaRPr lang="zh-CN" altLang="en-US" sz="1100" spc="50" dirty="0">
              <a:latin typeface="Calibri" panose="020F0502020204030204"/>
              <a:cs typeface="Calibri" panose="020F0502020204030204"/>
            </a:endParaRPr>
          </a:p>
          <a:p>
            <a:pPr marL="641985" lvl="1" indent="-172085">
              <a:lnSpc>
                <a:spcPct val="100000"/>
              </a:lnSpc>
              <a:spcBef>
                <a:spcPts val="95"/>
              </a:spcBef>
              <a:buFont typeface="Wingdings" panose="05000000000000000000"/>
              <a:buChar char=""/>
              <a:tabLst>
                <a:tab pos="642620" algn="l"/>
              </a:tabLst>
            </a:pPr>
            <a:r>
              <a:rPr lang="en-US" sz="1100" spc="5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Mini DisplayPort 1.4</a:t>
            </a:r>
            <a:r>
              <a:rPr lang="zh-CN" altLang="en-US" sz="1100" spc="50" dirty="0">
                <a:latin typeface="Calibri" panose="020F0502020204030204"/>
                <a:cs typeface="Calibri" panose="020F0502020204030204"/>
              </a:rPr>
              <a:t>端口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双通道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DDR4-3200 SODIMM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，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1.2V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，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最大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64GB</a:t>
            </a:r>
            <a:endParaRPr lang="en-US" altLang="zh-CN" sz="1100" spc="65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M.2 22x80 /​​ 110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和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M.2 22x80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键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M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插槽，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PCIe x4 Gen3 </a:t>
            </a:r>
            <a:r>
              <a:rPr lang="en-US" altLang="zh-CN" sz="1100" spc="65" dirty="0" err="1">
                <a:latin typeface="Calibri" panose="020F0502020204030204"/>
                <a:cs typeface="Calibri" panose="020F0502020204030204"/>
              </a:rPr>
              <a:t>NVMe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 / AHCI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或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SATA3 SSD</a:t>
            </a:r>
            <a:endParaRPr lang="en-US" altLang="zh-CN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傲腾™内存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M10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和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H10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就绪</a:t>
            </a:r>
            <a:endParaRPr lang="zh-CN" altLang="en-US" sz="1100" spc="65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前后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Thunderbolt™4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端口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（英特尔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®GFX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），支持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5V / 9V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快速手机充电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®10/100/1000/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2500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 Mbps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（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i225-V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）以太网端口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®Wireless-AX 201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，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IEEE 802.11ax 2x2 / Wi-Fi 6 +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蓝牙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5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，内置天线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个前置，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个后置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USB 3.1 Gen2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端口和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个通过内部接头连接的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USB 2.0</a:t>
            </a:r>
            <a:endParaRPr lang="en-US" altLang="zh-CN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支持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UHS-II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的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SDXC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插槽</a:t>
            </a:r>
            <a:endParaRPr lang="zh-CN" altLang="en-US" sz="1100" spc="65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通过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HDMI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或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DisplayPort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信号提供多达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7.1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个多通道数字音频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3.5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毫米前置立体声耳机插孔，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3.5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毫米后置扬声器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/ TOSLINK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组合插孔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支持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Alexa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的波束成形远场四天线阵列</a:t>
            </a:r>
            <a:endParaRPr lang="zh-CN" altLang="en-US" sz="1100" spc="65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前置消费者红外端口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带有金属内框的塑料，可更换的盖子，带有基本安全装置的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Kensington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锁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221 x 142 x 42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毫米（约</a:t>
            </a: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1.3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升）</a:t>
            </a:r>
            <a:endParaRPr lang="zh-CN" altLang="en-US" sz="1100" spc="65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230W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电源和地理专用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C13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交流电源线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带前面板的通用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I / O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接头，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CEC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，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USB2.0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信号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RGB</a:t>
            </a: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背光顶盖骷髅标志，带用户可更换面罩</a:t>
            </a:r>
            <a:endParaRPr lang="zh-CN" altLang="en-US" sz="1100" spc="65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具有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Microsoft Windows * 10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徽标，与各种</a:t>
            </a:r>
            <a:r>
              <a:rPr lang="en-US" altLang="zh-CN" sz="1100" spc="65" dirty="0">
                <a:latin typeface="Calibri" panose="020F0502020204030204"/>
                <a:cs typeface="Calibri" panose="020F0502020204030204"/>
              </a:rPr>
              <a:t>Linux</a:t>
            </a: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发行版兼容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包括立式支架</a:t>
            </a:r>
            <a:endParaRPr lang="zh-CN" altLang="en-US" sz="1100" spc="65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latin typeface="Calibri" panose="020F0502020204030204"/>
                <a:cs typeface="Calibri" panose="020F0502020204030204"/>
              </a:rPr>
              <a:t>个人零售包装</a:t>
            </a:r>
            <a:endParaRPr lang="zh-CN" altLang="en-US" sz="1100" spc="6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100" spc="6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三年保固</a:t>
            </a:r>
            <a:endParaRPr sz="1100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21"/>
          <p:cNvSpPr/>
          <p:nvPr/>
        </p:nvSpPr>
        <p:spPr>
          <a:xfrm>
            <a:off x="299839" y="3088049"/>
            <a:ext cx="1908048" cy="2903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24"/>
          <p:cNvSpPr txBox="1"/>
          <p:nvPr/>
        </p:nvSpPr>
        <p:spPr>
          <a:xfrm>
            <a:off x="1569466" y="2065408"/>
            <a:ext cx="3476244" cy="4994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酷睿</a:t>
            </a:r>
            <a:r>
              <a:rPr 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™ i5-1135G7（NUC11PHKi5）</a:t>
            </a:r>
            <a:endParaRPr lang="en-US" sz="1000" spc="55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000" spc="55" dirty="0">
                <a:latin typeface="Calibri" panose="020F0502020204030204"/>
                <a:cs typeface="Calibri" panose="020F0502020204030204"/>
              </a:rPr>
              <a:t>2.4 GHz – 4.2 GHz Turbo，4</a:t>
            </a:r>
            <a:r>
              <a:rPr lang="zh-CN" altLang="en-US" sz="1000" spc="55" dirty="0">
                <a:latin typeface="Calibri" panose="020F0502020204030204"/>
                <a:cs typeface="Calibri" panose="020F0502020204030204"/>
              </a:rPr>
              <a:t> 核，</a:t>
            </a:r>
            <a:r>
              <a:rPr lang="en-US" altLang="zh-CN" sz="1000" spc="55" dirty="0">
                <a:latin typeface="Calibri" panose="020F0502020204030204"/>
                <a:cs typeface="Calibri" panose="020F0502020204030204"/>
              </a:rPr>
              <a:t>8 </a:t>
            </a:r>
            <a:r>
              <a:rPr lang="zh-CN" altLang="en-US" sz="1000" spc="55" dirty="0">
                <a:latin typeface="Calibri" panose="020F0502020204030204"/>
                <a:cs typeface="Calibri" panose="020F0502020204030204"/>
              </a:rPr>
              <a:t>线程，</a:t>
            </a:r>
            <a:r>
              <a:rPr lang="en-US" altLang="zh-CN" sz="1000" spc="55" dirty="0">
                <a:latin typeface="Calibri" panose="020F0502020204030204"/>
                <a:cs typeface="Calibri" panose="020F0502020204030204"/>
              </a:rPr>
              <a:t>8</a:t>
            </a:r>
            <a:r>
              <a:rPr lang="en-US" sz="1000" spc="55" dirty="0">
                <a:latin typeface="Calibri" panose="020F0502020204030204"/>
                <a:cs typeface="Calibri" panose="020F0502020204030204"/>
              </a:rPr>
              <a:t>MB</a:t>
            </a:r>
            <a:r>
              <a:rPr lang="zh-CN" altLang="en-US" sz="1000" spc="55" dirty="0">
                <a:latin typeface="Calibri" panose="020F0502020204030204"/>
                <a:cs typeface="Calibri" panose="020F0502020204030204"/>
              </a:rPr>
              <a:t>缓存，</a:t>
            </a:r>
            <a:r>
              <a:rPr lang="en-US" altLang="zh-CN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28</a:t>
            </a:r>
            <a:r>
              <a:rPr 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W</a:t>
            </a:r>
            <a:endParaRPr lang="en-US" sz="1000" spc="55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锐矩</a:t>
            </a:r>
            <a:r>
              <a:rPr 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 X</a:t>
            </a:r>
            <a:r>
              <a:rPr lang="en-US" altLang="zh-CN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lang="zh-CN" alt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显卡</a:t>
            </a:r>
            <a:r>
              <a:rPr lang="zh-CN" altLang="en-US" sz="1000" spc="55" dirty="0">
                <a:latin typeface="Calibri" panose="020F0502020204030204"/>
                <a:cs typeface="Calibri" panose="020F0502020204030204"/>
              </a:rPr>
              <a:t>，</a:t>
            </a:r>
            <a:r>
              <a:rPr lang="en-US" sz="1000" spc="55" dirty="0">
                <a:latin typeface="Calibri" panose="020F0502020204030204"/>
                <a:cs typeface="Calibri" panose="020F0502020204030204"/>
              </a:rPr>
              <a:t>1.3 GHz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5"/>
          <p:cNvSpPr/>
          <p:nvPr/>
        </p:nvSpPr>
        <p:spPr>
          <a:xfrm>
            <a:off x="716280" y="1905392"/>
            <a:ext cx="731520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6"/>
          <p:cNvSpPr/>
          <p:nvPr/>
        </p:nvSpPr>
        <p:spPr>
          <a:xfrm>
            <a:off x="716280" y="1131201"/>
            <a:ext cx="731520" cy="731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矩形 21"/>
          <p:cNvSpPr/>
          <p:nvPr/>
        </p:nvSpPr>
        <p:spPr>
          <a:xfrm>
            <a:off x="9842626" y="969645"/>
            <a:ext cx="2120773" cy="659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" algn="ctr">
              <a:spcBef>
                <a:spcPts val="60"/>
              </a:spcBef>
            </a:pPr>
            <a:r>
              <a:rPr lang="en-US" altLang="zh-CN" i="1" spc="-50" dirty="0">
                <a:latin typeface="Lucida Sans" panose="020B0602030504020204"/>
                <a:cs typeface="Lucida Sans" panose="020B0602030504020204"/>
              </a:rPr>
              <a:t>“Phantom</a:t>
            </a:r>
            <a:r>
              <a:rPr lang="en-US" altLang="zh-CN" i="1" spc="-240" dirty="0">
                <a:latin typeface="Lucida Sans" panose="020B0602030504020204"/>
                <a:cs typeface="Lucida Sans" panose="020B0602030504020204"/>
              </a:rPr>
              <a:t> </a:t>
            </a:r>
            <a:r>
              <a:rPr lang="en-US" altLang="zh-CN" i="1" spc="-65" dirty="0">
                <a:latin typeface="Lucida Sans" panose="020B0602030504020204"/>
                <a:cs typeface="Lucida Sans" panose="020B0602030504020204"/>
              </a:rPr>
              <a:t>Canyon”</a:t>
            </a:r>
            <a:endParaRPr lang="en-US" altLang="zh-CN" dirty="0">
              <a:latin typeface="Lucida Sans" panose="020B0602030504020204"/>
              <a:cs typeface="Lucida Sans" panose="020B0602030504020204"/>
            </a:endParaRPr>
          </a:p>
          <a:p>
            <a:pPr marL="635" algn="ctr">
              <a:lnSpc>
                <a:spcPct val="100000"/>
              </a:lnSpc>
              <a:spcBef>
                <a:spcPts val="60"/>
              </a:spcBef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幻影峡谷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69466" y="1230414"/>
            <a:ext cx="3374406" cy="49949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酷睿</a:t>
            </a:r>
            <a:r>
              <a:rPr lang="en-US" altLang="zh-CN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™ </a:t>
            </a:r>
            <a:r>
              <a:rPr lang="en-US" sz="100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i7-1165G7(NUC11PHi7x)</a:t>
            </a:r>
            <a:endParaRPr lang="en-US" sz="1000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000" dirty="0">
                <a:latin typeface="Calibri" panose="020F0502020204030204"/>
                <a:cs typeface="Calibri" panose="020F0502020204030204"/>
              </a:rPr>
              <a:t>2.8 GHz – 4.7 GHz </a:t>
            </a:r>
            <a:r>
              <a:rPr lang="zh-CN" altLang="en-US" sz="1000" dirty="0">
                <a:latin typeface="Calibri" panose="020F0502020204030204"/>
                <a:cs typeface="Calibri" panose="020F0502020204030204"/>
              </a:rPr>
              <a:t>睿频加速</a:t>
            </a:r>
            <a:r>
              <a:rPr lang="en-US" sz="1000" dirty="0">
                <a:latin typeface="Calibri" panose="020F0502020204030204"/>
                <a:cs typeface="Calibri" panose="020F0502020204030204"/>
              </a:rPr>
              <a:t>,4 </a:t>
            </a:r>
            <a:r>
              <a:rPr lang="zh-CN" altLang="en-US" sz="1000" dirty="0">
                <a:latin typeface="Calibri" panose="020F0502020204030204"/>
                <a:cs typeface="Calibri" panose="020F0502020204030204"/>
              </a:rPr>
              <a:t>核，</a:t>
            </a:r>
            <a:r>
              <a:rPr lang="en-US" altLang="zh-CN" sz="1000" dirty="0">
                <a:latin typeface="Calibri" panose="020F0502020204030204"/>
                <a:cs typeface="Calibri" panose="020F0502020204030204"/>
              </a:rPr>
              <a:t>8 </a:t>
            </a:r>
            <a:r>
              <a:rPr lang="zh-CN" altLang="en-US" sz="1000" dirty="0">
                <a:latin typeface="Calibri" panose="020F0502020204030204"/>
                <a:cs typeface="Calibri" panose="020F0502020204030204"/>
              </a:rPr>
              <a:t>线程，</a:t>
            </a:r>
            <a:r>
              <a:rPr lang="en-US" altLang="zh-CN" sz="1000" dirty="0">
                <a:latin typeface="Calibri" panose="020F0502020204030204"/>
                <a:cs typeface="Calibri" panose="020F0502020204030204"/>
              </a:rPr>
              <a:t>12</a:t>
            </a:r>
            <a:r>
              <a:rPr lang="en-US" sz="1000" dirty="0">
                <a:latin typeface="Calibri" panose="020F0502020204030204"/>
                <a:cs typeface="Calibri" panose="020F0502020204030204"/>
              </a:rPr>
              <a:t>MB Cache</a:t>
            </a:r>
            <a:r>
              <a:rPr lang="zh-CN" altLang="en-US" sz="1000" dirty="0">
                <a:latin typeface="Calibri" panose="020F0502020204030204"/>
                <a:cs typeface="Calibri" panose="020F0502020204030204"/>
              </a:rPr>
              <a:t>，</a:t>
            </a:r>
            <a:r>
              <a:rPr lang="en-US" sz="100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28W</a:t>
            </a:r>
            <a:endParaRPr lang="en-US" sz="1000" dirty="0">
              <a:solidFill>
                <a:srgbClr val="00B0F0"/>
              </a:solidFill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spc="55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锐矩 </a:t>
            </a:r>
            <a:r>
              <a:rPr lang="en-US" sz="100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Xe </a:t>
            </a:r>
            <a:r>
              <a:rPr lang="zh-CN" altLang="en-US" sz="1000" dirty="0">
                <a:solidFill>
                  <a:srgbClr val="00B0F0"/>
                </a:solidFill>
                <a:latin typeface="Calibri" panose="020F0502020204030204"/>
                <a:cs typeface="Calibri" panose="020F0502020204030204"/>
              </a:rPr>
              <a:t>显卡</a:t>
            </a:r>
            <a:r>
              <a:rPr lang="zh-CN" altLang="en-US" sz="1000" dirty="0">
                <a:latin typeface="Calibri" panose="020F0502020204030204"/>
                <a:cs typeface="Calibri" panose="020F0502020204030204"/>
              </a:rPr>
              <a:t>，</a:t>
            </a:r>
            <a:r>
              <a:rPr lang="en-US" sz="1000" dirty="0">
                <a:latin typeface="Calibri" panose="020F0502020204030204"/>
                <a:cs typeface="Calibri" panose="020F0502020204030204"/>
              </a:rPr>
              <a:t>1.3 GHz</a:t>
            </a:r>
            <a:endParaRPr lang="en-US"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4"/>
          <p:cNvSpPr/>
          <p:nvPr/>
        </p:nvSpPr>
        <p:spPr>
          <a:xfrm>
            <a:off x="7248128" y="5701112"/>
            <a:ext cx="4334510" cy="449580"/>
          </a:xfrm>
          <a:custGeom>
            <a:avLst/>
            <a:gdLst/>
            <a:ahLst/>
            <a:cxnLst/>
            <a:rect l="l" t="t" r="r" b="b"/>
            <a:pathLst>
              <a:path w="4334509" h="449579">
                <a:moveTo>
                  <a:pt x="0" y="224789"/>
                </a:moveTo>
                <a:lnTo>
                  <a:pt x="4564" y="179488"/>
                </a:lnTo>
                <a:lnTo>
                  <a:pt x="17656" y="137293"/>
                </a:lnTo>
                <a:lnTo>
                  <a:pt x="38375" y="99110"/>
                </a:lnTo>
                <a:lnTo>
                  <a:pt x="65817" y="65841"/>
                </a:lnTo>
                <a:lnTo>
                  <a:pt x="99082" y="38392"/>
                </a:lnTo>
                <a:lnTo>
                  <a:pt x="137267" y="17665"/>
                </a:lnTo>
                <a:lnTo>
                  <a:pt x="179470" y="4567"/>
                </a:lnTo>
                <a:lnTo>
                  <a:pt x="224789" y="0"/>
                </a:lnTo>
                <a:lnTo>
                  <a:pt x="4109466" y="0"/>
                </a:lnTo>
                <a:lnTo>
                  <a:pt x="4154785" y="4567"/>
                </a:lnTo>
                <a:lnTo>
                  <a:pt x="4196988" y="17665"/>
                </a:lnTo>
                <a:lnTo>
                  <a:pt x="4235173" y="38392"/>
                </a:lnTo>
                <a:lnTo>
                  <a:pt x="4268438" y="65841"/>
                </a:lnTo>
                <a:lnTo>
                  <a:pt x="4295880" y="99110"/>
                </a:lnTo>
                <a:lnTo>
                  <a:pt x="4316599" y="137293"/>
                </a:lnTo>
                <a:lnTo>
                  <a:pt x="4329691" y="179488"/>
                </a:lnTo>
                <a:lnTo>
                  <a:pt x="4334256" y="224789"/>
                </a:lnTo>
                <a:lnTo>
                  <a:pt x="4329691" y="270091"/>
                </a:lnTo>
                <a:lnTo>
                  <a:pt x="4316599" y="312286"/>
                </a:lnTo>
                <a:lnTo>
                  <a:pt x="4295880" y="350469"/>
                </a:lnTo>
                <a:lnTo>
                  <a:pt x="4268438" y="383738"/>
                </a:lnTo>
                <a:lnTo>
                  <a:pt x="4235173" y="411187"/>
                </a:lnTo>
                <a:lnTo>
                  <a:pt x="4196988" y="431914"/>
                </a:lnTo>
                <a:lnTo>
                  <a:pt x="4154785" y="445012"/>
                </a:lnTo>
                <a:lnTo>
                  <a:pt x="4109466" y="449579"/>
                </a:lnTo>
                <a:lnTo>
                  <a:pt x="224789" y="449579"/>
                </a:lnTo>
                <a:lnTo>
                  <a:pt x="179470" y="445012"/>
                </a:lnTo>
                <a:lnTo>
                  <a:pt x="137267" y="431914"/>
                </a:lnTo>
                <a:lnTo>
                  <a:pt x="99082" y="411187"/>
                </a:lnTo>
                <a:lnTo>
                  <a:pt x="65817" y="383738"/>
                </a:lnTo>
                <a:lnTo>
                  <a:pt x="38375" y="350469"/>
                </a:lnTo>
                <a:lnTo>
                  <a:pt x="17656" y="312286"/>
                </a:lnTo>
                <a:lnTo>
                  <a:pt x="4564" y="270091"/>
                </a:lnTo>
                <a:lnTo>
                  <a:pt x="0" y="224789"/>
                </a:lnTo>
                <a:close/>
              </a:path>
            </a:pathLst>
          </a:custGeom>
          <a:ln w="25907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5"/>
          <p:cNvSpPr txBox="1"/>
          <p:nvPr/>
        </p:nvSpPr>
        <p:spPr>
          <a:xfrm>
            <a:off x="8884268" y="5922042"/>
            <a:ext cx="1797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75" dirty="0">
                <a:latin typeface="Calibri" panose="020F0502020204030204"/>
                <a:cs typeface="Calibri" panose="020F0502020204030204"/>
              </a:rPr>
              <a:t>K</a:t>
            </a:r>
            <a:r>
              <a:rPr sz="1000" spc="25" dirty="0">
                <a:latin typeface="Calibri" panose="020F0502020204030204"/>
                <a:cs typeface="Calibri" panose="020F0502020204030204"/>
              </a:rPr>
              <a:t>i</a:t>
            </a:r>
            <a:r>
              <a:rPr sz="1000" spc="5" dirty="0">
                <a:latin typeface="Calibri" panose="020F0502020204030204"/>
                <a:cs typeface="Calibri" panose="020F0502020204030204"/>
              </a:rPr>
              <a:t>t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26"/>
          <p:cNvSpPr txBox="1"/>
          <p:nvPr/>
        </p:nvSpPr>
        <p:spPr>
          <a:xfrm>
            <a:off x="9817845" y="5922042"/>
            <a:ext cx="453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latin typeface="Calibri" panose="020F0502020204030204"/>
                <a:cs typeface="Calibri" panose="020F0502020204030204"/>
              </a:rPr>
              <a:t>Chassis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7"/>
          <p:cNvSpPr txBox="1"/>
          <p:nvPr/>
        </p:nvSpPr>
        <p:spPr>
          <a:xfrm>
            <a:off x="11072097" y="5922042"/>
            <a:ext cx="3670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5" dirty="0">
                <a:latin typeface="Calibri" panose="020F0502020204030204"/>
                <a:cs typeface="Calibri" panose="020F0502020204030204"/>
              </a:rPr>
              <a:t>B</a:t>
            </a:r>
            <a:r>
              <a:rPr sz="1000" spc="40" dirty="0">
                <a:latin typeface="Calibri" panose="020F0502020204030204"/>
                <a:cs typeface="Calibri" panose="020F0502020204030204"/>
              </a:rPr>
              <a:t>oard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28"/>
          <p:cNvSpPr txBox="1"/>
          <p:nvPr/>
        </p:nvSpPr>
        <p:spPr>
          <a:xfrm>
            <a:off x="7630017" y="5926614"/>
            <a:ext cx="45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Calibri" panose="020F0502020204030204"/>
                <a:cs typeface="Calibri" panose="020F0502020204030204"/>
              </a:rPr>
              <a:t>Mini</a:t>
            </a:r>
            <a:r>
              <a:rPr sz="1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90" dirty="0">
                <a:latin typeface="Calibri" panose="020F0502020204030204"/>
                <a:cs typeface="Calibri" panose="020F0502020204030204"/>
              </a:rPr>
              <a:t>PC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29"/>
          <p:cNvSpPr/>
          <p:nvPr/>
        </p:nvSpPr>
        <p:spPr>
          <a:xfrm>
            <a:off x="7413481" y="5918283"/>
            <a:ext cx="190499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0"/>
          <p:cNvSpPr/>
          <p:nvPr/>
        </p:nvSpPr>
        <p:spPr>
          <a:xfrm>
            <a:off x="8690593" y="5918283"/>
            <a:ext cx="192023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1"/>
          <p:cNvSpPr/>
          <p:nvPr/>
        </p:nvSpPr>
        <p:spPr>
          <a:xfrm>
            <a:off x="9597373" y="5918283"/>
            <a:ext cx="193548" cy="192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2"/>
          <p:cNvSpPr/>
          <p:nvPr/>
        </p:nvSpPr>
        <p:spPr>
          <a:xfrm>
            <a:off x="10834861" y="5918283"/>
            <a:ext cx="190499" cy="192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 txBox="1"/>
          <p:nvPr/>
        </p:nvSpPr>
        <p:spPr>
          <a:xfrm>
            <a:off x="8942816" y="5708954"/>
            <a:ext cx="922655" cy="181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1100" b="1" spc="50" dirty="0">
                <a:solidFill>
                  <a:srgbClr val="006FAF"/>
                </a:solidFill>
                <a:latin typeface="Calibri" panose="020F0502020204030204"/>
                <a:cs typeface="Calibri" panose="020F0502020204030204"/>
              </a:rPr>
              <a:t>可用</a:t>
            </a:r>
            <a:r>
              <a:rPr lang="en-US" altLang="zh-CN" sz="1100" b="1" spc="50" dirty="0">
                <a:solidFill>
                  <a:srgbClr val="006FAF"/>
                </a:solidFill>
                <a:latin typeface="Calibri" panose="020F0502020204030204"/>
                <a:cs typeface="Calibri" panose="020F0502020204030204"/>
              </a:rPr>
              <a:t>SKu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8993" y="1736248"/>
            <a:ext cx="5555548" cy="4166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3408" y="1736248"/>
            <a:ext cx="5555548" cy="4166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7" name="Title 3"/>
          <p:cNvSpPr>
            <a:spLocks noGrp="1"/>
          </p:cNvSpPr>
          <p:nvPr>
            <p:ph type="title"/>
          </p:nvPr>
        </p:nvSpPr>
        <p:spPr>
          <a:xfrm>
            <a:off x="263352" y="284916"/>
            <a:ext cx="8563610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发烧友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至尊系列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幻影峡谷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263352" y="284916"/>
            <a:ext cx="8563610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发烧友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至尊系列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幻影峡谷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sp>
        <p:nvSpPr>
          <p:cNvPr id="3" name="object 9"/>
          <p:cNvSpPr txBox="1"/>
          <p:nvPr/>
        </p:nvSpPr>
        <p:spPr>
          <a:xfrm>
            <a:off x="8960982" y="1185754"/>
            <a:ext cx="176593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25" dirty="0">
                <a:solidFill>
                  <a:srgbClr val="003B70"/>
                </a:solidFill>
                <a:latin typeface="Arial" panose="020B0604020202020204"/>
                <a:cs typeface="Arial" panose="020B0604020202020204"/>
              </a:rPr>
              <a:t>“Phantom</a:t>
            </a:r>
            <a:r>
              <a:rPr sz="1600" i="1" spc="-60" dirty="0">
                <a:solidFill>
                  <a:srgbClr val="003B7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i="1" spc="0" dirty="0">
                <a:solidFill>
                  <a:srgbClr val="003B70"/>
                </a:solidFill>
                <a:latin typeface="Arial" panose="020B0604020202020204"/>
                <a:cs typeface="Arial" panose="020B0604020202020204"/>
              </a:rPr>
              <a:t>Canyon”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10"/>
          <p:cNvSpPr/>
          <p:nvPr/>
        </p:nvSpPr>
        <p:spPr>
          <a:xfrm>
            <a:off x="2281164" y="2271477"/>
            <a:ext cx="7740396" cy="1371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11"/>
          <p:cNvSpPr/>
          <p:nvPr/>
        </p:nvSpPr>
        <p:spPr>
          <a:xfrm>
            <a:off x="2281164" y="3018236"/>
            <a:ext cx="7740396" cy="137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12"/>
          <p:cNvSpPr/>
          <p:nvPr/>
        </p:nvSpPr>
        <p:spPr>
          <a:xfrm>
            <a:off x="2281164" y="3886916"/>
            <a:ext cx="7740396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13"/>
          <p:cNvSpPr/>
          <p:nvPr/>
        </p:nvSpPr>
        <p:spPr>
          <a:xfrm>
            <a:off x="2281164" y="4755596"/>
            <a:ext cx="7740396" cy="137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14"/>
          <p:cNvSpPr/>
          <p:nvPr/>
        </p:nvSpPr>
        <p:spPr>
          <a:xfrm>
            <a:off x="2281164" y="1846281"/>
            <a:ext cx="7740650" cy="0"/>
          </a:xfrm>
          <a:custGeom>
            <a:avLst/>
            <a:gdLst/>
            <a:ahLst/>
            <a:cxnLst/>
            <a:rect l="l" t="t" r="r" b="b"/>
            <a:pathLst>
              <a:path w="7740650">
                <a:moveTo>
                  <a:pt x="0" y="0"/>
                </a:moveTo>
                <a:lnTo>
                  <a:pt x="7740650" y="0"/>
                </a:lnTo>
              </a:path>
            </a:pathLst>
          </a:custGeom>
          <a:ln w="12700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15"/>
          <p:cNvSpPr txBox="1"/>
          <p:nvPr/>
        </p:nvSpPr>
        <p:spPr>
          <a:xfrm>
            <a:off x="4790303" y="1883364"/>
            <a:ext cx="272224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CN" altLang="en-US" sz="1100" b="1" spc="65" dirty="0">
                <a:solidFill>
                  <a:srgbClr val="6F2F9F"/>
                </a:solidFill>
                <a:latin typeface="Calibri" panose="020F0502020204030204"/>
                <a:cs typeface="Calibri" panose="020F0502020204030204"/>
              </a:rPr>
              <a:t>幻影峡谷迷你主机订购代码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0" name="object 16"/>
          <p:cNvGraphicFramePr>
            <a:graphicFrameLocks noGrp="1"/>
          </p:cNvGraphicFramePr>
          <p:nvPr/>
        </p:nvGraphicFramePr>
        <p:xfrm>
          <a:off x="2279576" y="2132856"/>
          <a:ext cx="7741915" cy="3481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/>
                <a:gridCol w="593725"/>
                <a:gridCol w="1036319"/>
                <a:gridCol w="916304"/>
                <a:gridCol w="995679"/>
                <a:gridCol w="549275"/>
                <a:gridCol w="1554479"/>
                <a:gridCol w="998854"/>
              </a:tblGrid>
              <a:tr h="137160">
                <a:tc>
                  <a:txBody>
                    <a:bodyPr/>
                    <a:lstStyle/>
                    <a:p>
                      <a:pPr marL="2540" algn="ctr">
                        <a:lnSpc>
                          <a:spcPts val="980"/>
                        </a:lnSpc>
                      </a:pPr>
                      <a:r>
                        <a:rPr lang="zh-CN" altLang="en-US" sz="900" b="1" spc="50" dirty="0">
                          <a:latin typeface="Calibri" panose="020F0502020204030204"/>
                          <a:cs typeface="Calibri" panose="020F0502020204030204"/>
                        </a:rPr>
                        <a:t>产品代码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980"/>
                        </a:lnSpc>
                      </a:pPr>
                      <a:r>
                        <a:rPr sz="900" b="1" spc="5" dirty="0">
                          <a:latin typeface="Calibri" panose="020F0502020204030204"/>
                          <a:cs typeface="Calibri" panose="020F0502020204030204"/>
                        </a:rPr>
                        <a:t>MM#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80"/>
                        </a:lnSpc>
                      </a:pPr>
                      <a:r>
                        <a:rPr lang="zh-CN" altLang="en-US" sz="900" b="1" spc="65" dirty="0">
                          <a:latin typeface="Calibri" panose="020F0502020204030204"/>
                          <a:cs typeface="Calibri" panose="020F0502020204030204"/>
                        </a:rPr>
                        <a:t>电源插头</a:t>
                      </a:r>
                      <a:r>
                        <a:rPr sz="900" b="1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50" dirty="0">
                          <a:latin typeface="Calibri" panose="020F0502020204030204"/>
                          <a:cs typeface="Calibri" panose="020F0502020204030204"/>
                        </a:rPr>
                        <a:t>(C13)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980"/>
                        </a:lnSpc>
                      </a:pPr>
                      <a:r>
                        <a:rPr lang="zh-CN" altLang="en-US" sz="900" b="1" spc="50" dirty="0">
                          <a:latin typeface="Calibri" panose="020F0502020204030204"/>
                          <a:cs typeface="Calibri" panose="020F0502020204030204"/>
                        </a:rPr>
                        <a:t>处理器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980"/>
                        </a:lnSpc>
                      </a:pPr>
                      <a:r>
                        <a:rPr lang="zh-CN" altLang="en-US" sz="900" b="1" spc="60" dirty="0">
                          <a:latin typeface="Calibri" panose="020F0502020204030204"/>
                          <a:cs typeface="Calibri" panose="020F0502020204030204"/>
                        </a:rPr>
                        <a:t>显卡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980"/>
                        </a:lnSpc>
                      </a:pPr>
                      <a:r>
                        <a:rPr lang="zh-CN" altLang="en-US" sz="900" b="1" spc="25" dirty="0">
                          <a:latin typeface="Calibri" panose="020F0502020204030204"/>
                          <a:cs typeface="Calibri" panose="020F0502020204030204"/>
                        </a:rPr>
                        <a:t>内存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980"/>
                        </a:lnSpc>
                      </a:pPr>
                      <a:r>
                        <a:rPr lang="zh-CN" altLang="en-US" sz="900" b="1" spc="50" dirty="0">
                          <a:latin typeface="Calibri" panose="020F0502020204030204"/>
                          <a:cs typeface="Calibri" panose="020F0502020204030204"/>
                        </a:rPr>
                        <a:t>存储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980"/>
                        </a:lnSpc>
                      </a:pPr>
                      <a:r>
                        <a:rPr lang="zh-CN" altLang="en-US" sz="900" b="1" spc="100" dirty="0">
                          <a:latin typeface="Calibri" panose="020F0502020204030204"/>
                          <a:cs typeface="Calibri" panose="020F0502020204030204"/>
                        </a:rPr>
                        <a:t>操作系统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37160">
                <a:tc gridSpan="8">
                  <a:txBody>
                    <a:bodyPr/>
                    <a:lstStyle/>
                    <a:p>
                      <a:pPr marL="2200275">
                        <a:lnSpc>
                          <a:spcPts val="980"/>
                        </a:lnSpc>
                      </a:pPr>
                      <a:r>
                        <a:rPr sz="900" b="1" spc="15" dirty="0">
                          <a:latin typeface="Calibri" panose="020F0502020204030204"/>
                          <a:cs typeface="Calibri" panose="020F0502020204030204"/>
                        </a:rPr>
                        <a:t>Intel® </a:t>
                      </a:r>
                      <a:r>
                        <a:rPr sz="900" b="1" spc="65" dirty="0">
                          <a:latin typeface="Calibri" panose="020F0502020204030204"/>
                          <a:cs typeface="Calibri" panose="020F0502020204030204"/>
                        </a:rPr>
                        <a:t>NUC</a:t>
                      </a:r>
                      <a:r>
                        <a:rPr sz="9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7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900" b="1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40" dirty="0">
                          <a:latin typeface="Calibri" panose="020F0502020204030204"/>
                          <a:cs typeface="Calibri" panose="020F0502020204030204"/>
                        </a:rPr>
                        <a:t>Extreme</a:t>
                      </a:r>
                      <a:r>
                        <a:rPr sz="900" b="1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15" dirty="0">
                          <a:latin typeface="Calibri" panose="020F0502020204030204"/>
                          <a:cs typeface="Calibri" panose="020F0502020204030204"/>
                        </a:rPr>
                        <a:t>Mini </a:t>
                      </a:r>
                      <a:r>
                        <a:rPr sz="900" b="1" spc="85" dirty="0">
                          <a:latin typeface="Calibri" panose="020F0502020204030204"/>
                          <a:cs typeface="Calibri" panose="020F0502020204030204"/>
                        </a:rPr>
                        <a:t>PC</a:t>
                      </a:r>
                      <a:r>
                        <a:rPr sz="900" b="1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50" dirty="0">
                          <a:latin typeface="Calibri" panose="020F0502020204030204"/>
                          <a:cs typeface="Calibri" panose="020F0502020204030204"/>
                        </a:rPr>
                        <a:t>Limited</a:t>
                      </a:r>
                      <a:r>
                        <a:rPr sz="9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40" dirty="0">
                          <a:latin typeface="Calibri" panose="020F0502020204030204"/>
                          <a:cs typeface="Calibri" panose="020F0502020204030204"/>
                        </a:rPr>
                        <a:t>Edition</a:t>
                      </a:r>
                      <a:r>
                        <a:rPr sz="900" b="1" spc="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8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9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75" dirty="0">
                          <a:latin typeface="Calibri" panose="020F0502020204030204"/>
                          <a:cs typeface="Calibri" panose="020F0502020204030204"/>
                        </a:rPr>
                        <a:t>NUC11PHi7JA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RNUC11PHKi7CJAA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99A1DZ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US </a:t>
                      </a:r>
                      <a:r>
                        <a:rPr sz="800" spc="-15" dirty="0">
                          <a:latin typeface="Calibri" panose="020F0502020204030204"/>
                          <a:cs typeface="Calibri" panose="020F0502020204030204"/>
                        </a:rPr>
                        <a:t>&amp;</a:t>
                      </a:r>
                      <a:r>
                        <a:rPr sz="8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EU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750" spc="75" baseline="28000" dirty="0">
                          <a:latin typeface="Calibri" panose="020F0502020204030204"/>
                          <a:cs typeface="Calibri" panose="020F0502020204030204"/>
                        </a:rPr>
                        <a:t>th</a:t>
                      </a:r>
                      <a:r>
                        <a:rPr sz="750" spc="89" baseline="28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Generation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Core™</a:t>
                      </a:r>
                      <a:r>
                        <a:rPr sz="8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i7-1165G7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750" spc="52" baseline="28000" dirty="0">
                          <a:latin typeface="Calibri" panose="020F0502020204030204"/>
                          <a:cs typeface="Calibri" panose="020F0502020204030204"/>
                        </a:rPr>
                        <a:t>rd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-party</a:t>
                      </a:r>
                      <a:r>
                        <a:rPr sz="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8GB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graphics</a:t>
                      </a:r>
                      <a:r>
                        <a:rPr sz="8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RAM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32GB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(2x</a:t>
                      </a:r>
                      <a:r>
                        <a:rPr sz="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16GB)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Intel® </a:t>
                      </a:r>
                      <a:r>
                        <a:rPr sz="800" spc="10" dirty="0">
                          <a:latin typeface="Calibri" panose="020F0502020204030204"/>
                          <a:cs typeface="Calibri" panose="020F0502020204030204"/>
                        </a:rPr>
                        <a:t>Optane™ </a:t>
                      </a:r>
                      <a:r>
                        <a:rPr sz="800" spc="30" dirty="0">
                          <a:latin typeface="Calibri" panose="020F0502020204030204"/>
                          <a:cs typeface="Calibri" panose="020F0502020204030204"/>
                        </a:rPr>
                        <a:t>Memory</a:t>
                      </a:r>
                      <a:r>
                        <a:rPr sz="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65" dirty="0">
                          <a:latin typeface="Calibri" panose="020F0502020204030204"/>
                          <a:cs typeface="Calibri" panose="020F0502020204030204"/>
                        </a:rPr>
                        <a:t>H10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(32GB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1TB)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Solid </a:t>
                      </a:r>
                      <a:r>
                        <a:rPr sz="800" spc="30" dirty="0">
                          <a:latin typeface="Calibri" panose="020F0502020204030204"/>
                          <a:cs typeface="Calibri" panose="020F0502020204030204"/>
                        </a:rPr>
                        <a:t>State</a:t>
                      </a:r>
                      <a:r>
                        <a:rPr sz="800" spc="-1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Storage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79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 </a:t>
                      </a: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Intel® </a:t>
                      </a:r>
                      <a:r>
                        <a:rPr sz="800" spc="65" dirty="0">
                          <a:latin typeface="Calibri" panose="020F0502020204030204"/>
                          <a:cs typeface="Calibri" panose="020F0502020204030204"/>
                        </a:rPr>
                        <a:t>660p</a:t>
                      </a:r>
                      <a:r>
                        <a:rPr sz="800" spc="6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2TB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397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Windows®</a:t>
                      </a:r>
                      <a:r>
                        <a:rPr sz="800" spc="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65" dirty="0">
                          <a:latin typeface="Calibri" panose="020F0502020204030204"/>
                          <a:cs typeface="Calibri" panose="020F0502020204030204"/>
                        </a:rPr>
                        <a:t>10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Home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RNUC11PHKi7CJA6</a:t>
                      </a:r>
                      <a:endParaRPr sz="800" dirty="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8509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99A1F0</a:t>
                      </a:r>
                      <a:endParaRPr sz="800" dirty="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8509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8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8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5397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36525">
                <a:tc gridSpan="8">
                  <a:txBody>
                    <a:bodyPr/>
                    <a:lstStyle/>
                    <a:p>
                      <a:pPr marL="635" algn="ctr">
                        <a:lnSpc>
                          <a:spcPts val="980"/>
                        </a:lnSpc>
                      </a:pPr>
                      <a:r>
                        <a:rPr sz="900" b="1" spc="15" dirty="0">
                          <a:latin typeface="Calibri" panose="020F0502020204030204"/>
                          <a:cs typeface="Calibri" panose="020F0502020204030204"/>
                        </a:rPr>
                        <a:t>Intel® </a:t>
                      </a:r>
                      <a:r>
                        <a:rPr sz="900" b="1" spc="65" dirty="0">
                          <a:latin typeface="Calibri" panose="020F0502020204030204"/>
                          <a:cs typeface="Calibri" panose="020F0502020204030204"/>
                        </a:rPr>
                        <a:t>NUC</a:t>
                      </a:r>
                      <a:r>
                        <a:rPr sz="9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7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900" b="1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40" dirty="0">
                          <a:latin typeface="Calibri" panose="020F0502020204030204"/>
                          <a:cs typeface="Calibri" panose="020F0502020204030204"/>
                        </a:rPr>
                        <a:t>Extreme</a:t>
                      </a:r>
                      <a:r>
                        <a:rPr sz="900" b="1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15" dirty="0">
                          <a:latin typeface="Calibri" panose="020F0502020204030204"/>
                          <a:cs typeface="Calibri" panose="020F0502020204030204"/>
                        </a:rPr>
                        <a:t>Mini </a:t>
                      </a:r>
                      <a:r>
                        <a:rPr sz="900" b="1" spc="85" dirty="0">
                          <a:latin typeface="Calibri" panose="020F0502020204030204"/>
                          <a:cs typeface="Calibri" panose="020F0502020204030204"/>
                        </a:rPr>
                        <a:t>PC</a:t>
                      </a:r>
                      <a:r>
                        <a:rPr sz="900" b="1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8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900" b="1" spc="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60" dirty="0">
                          <a:latin typeface="Calibri" panose="020F0502020204030204"/>
                          <a:cs typeface="Calibri" panose="020F0502020204030204"/>
                        </a:rPr>
                        <a:t>NUC11PHi7BA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RNUC11PHKi7CBA0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99A1F5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60"/>
                        </a:lnSpc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None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750" spc="75" baseline="28000" dirty="0">
                          <a:latin typeface="Calibri" panose="020F0502020204030204"/>
                          <a:cs typeface="Calibri" panose="020F0502020204030204"/>
                        </a:rPr>
                        <a:t>th</a:t>
                      </a:r>
                      <a:r>
                        <a:rPr sz="750" spc="89" baseline="28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Generation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Core™</a:t>
                      </a:r>
                      <a:r>
                        <a:rPr sz="8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i7-1165G7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4930" marR="64135" indent="1778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750" spc="52" baseline="28000" dirty="0">
                          <a:latin typeface="Calibri" panose="020F0502020204030204"/>
                          <a:cs typeface="Calibri" panose="020F0502020204030204"/>
                        </a:rPr>
                        <a:t>rd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-party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 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8GB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graphics</a:t>
                      </a:r>
                      <a:r>
                        <a:rPr sz="8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RAM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1915" marR="72390" indent="6540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16GB 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(2x</a:t>
                      </a:r>
                      <a:r>
                        <a:rPr sz="8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8GB)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Intel® </a:t>
                      </a:r>
                      <a:r>
                        <a:rPr sz="800" spc="10" dirty="0">
                          <a:latin typeface="Calibri" panose="020F0502020204030204"/>
                          <a:cs typeface="Calibri" panose="020F0502020204030204"/>
                        </a:rPr>
                        <a:t>Optane™ </a:t>
                      </a:r>
                      <a:r>
                        <a:rPr sz="800" spc="30" dirty="0">
                          <a:latin typeface="Calibri" panose="020F0502020204030204"/>
                          <a:cs typeface="Calibri" panose="020F0502020204030204"/>
                        </a:rPr>
                        <a:t>Memory</a:t>
                      </a:r>
                      <a:r>
                        <a:rPr sz="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65" dirty="0">
                          <a:latin typeface="Calibri" panose="020F0502020204030204"/>
                          <a:cs typeface="Calibri" panose="020F0502020204030204"/>
                        </a:rPr>
                        <a:t>H10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(32GB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1TB)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Solid </a:t>
                      </a:r>
                      <a:r>
                        <a:rPr sz="800" spc="30" dirty="0">
                          <a:latin typeface="Calibri" panose="020F0502020204030204"/>
                          <a:cs typeface="Calibri" panose="020F0502020204030204"/>
                        </a:rPr>
                        <a:t>State</a:t>
                      </a:r>
                      <a:r>
                        <a:rPr sz="8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Storage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315" marR="182245" indent="-16954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Windows®</a:t>
                      </a:r>
                      <a:r>
                        <a:rPr sz="8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65" dirty="0">
                          <a:latin typeface="Calibri" panose="020F0502020204030204"/>
                          <a:cs typeface="Calibri" panose="020F0502020204030204"/>
                        </a:rPr>
                        <a:t>10 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Home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RNUC11PHKi7CBA1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99A1F8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RNUC11PHKi7CBA2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99A1FX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EU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RNUC11PHKi7CBA3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99A1FL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60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RNUC11PHKi7CBA4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99A1FW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6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RNUC11PHKi7CBA6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99A1FZ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8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635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37160">
                <a:tc gridSpan="8">
                  <a:txBody>
                    <a:bodyPr/>
                    <a:lstStyle/>
                    <a:p>
                      <a:pPr marL="2540" algn="ctr">
                        <a:lnSpc>
                          <a:spcPts val="980"/>
                        </a:lnSpc>
                      </a:pPr>
                      <a:r>
                        <a:rPr sz="900" b="1" spc="15" dirty="0">
                          <a:latin typeface="Calibri" panose="020F0502020204030204"/>
                          <a:cs typeface="Calibri" panose="020F0502020204030204"/>
                        </a:rPr>
                        <a:t>Intel® </a:t>
                      </a:r>
                      <a:r>
                        <a:rPr sz="900" b="1" spc="65" dirty="0">
                          <a:latin typeface="Calibri" panose="020F0502020204030204"/>
                          <a:cs typeface="Calibri" panose="020F0502020204030204"/>
                        </a:rPr>
                        <a:t>NUC</a:t>
                      </a:r>
                      <a:r>
                        <a:rPr sz="9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7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900" b="1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40" dirty="0">
                          <a:latin typeface="Calibri" panose="020F0502020204030204"/>
                          <a:cs typeface="Calibri" panose="020F0502020204030204"/>
                        </a:rPr>
                        <a:t>Extreme</a:t>
                      </a:r>
                      <a:r>
                        <a:rPr sz="900" b="1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15" dirty="0">
                          <a:latin typeface="Calibri" panose="020F0502020204030204"/>
                          <a:cs typeface="Calibri" panose="020F0502020204030204"/>
                        </a:rPr>
                        <a:t>Mini </a:t>
                      </a:r>
                      <a:r>
                        <a:rPr sz="900" b="1" spc="85" dirty="0">
                          <a:latin typeface="Calibri" panose="020F0502020204030204"/>
                          <a:cs typeface="Calibri" panose="020F0502020204030204"/>
                        </a:rPr>
                        <a:t>PC</a:t>
                      </a:r>
                      <a:r>
                        <a:rPr sz="900" b="1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8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900" b="1" spc="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60" dirty="0">
                          <a:latin typeface="Calibri" panose="020F0502020204030204"/>
                          <a:cs typeface="Calibri" panose="020F0502020204030204"/>
                        </a:rPr>
                        <a:t>NUC11PHi7DA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RNUC11PHKi7DDA0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99A1G0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60"/>
                        </a:lnSpc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None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750" spc="75" baseline="28000" dirty="0">
                          <a:latin typeface="Calibri" panose="020F0502020204030204"/>
                          <a:cs typeface="Calibri" panose="020F0502020204030204"/>
                        </a:rPr>
                        <a:t>th</a:t>
                      </a:r>
                      <a:r>
                        <a:rPr sz="750" spc="89" baseline="28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Generation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Core™</a:t>
                      </a:r>
                      <a:r>
                        <a:rPr sz="8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i7-1165G7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4930" marR="64135" indent="1778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750" spc="52" baseline="28000" dirty="0">
                          <a:latin typeface="Calibri" panose="020F0502020204030204"/>
                          <a:cs typeface="Calibri" panose="020F0502020204030204"/>
                        </a:rPr>
                        <a:t>rd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-party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 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6GB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graphics</a:t>
                      </a:r>
                      <a:r>
                        <a:rPr sz="8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RAM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1915" marR="72390" indent="9588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8GB 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(2x</a:t>
                      </a:r>
                      <a:r>
                        <a:rPr sz="8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4GB)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Intel® </a:t>
                      </a:r>
                      <a:r>
                        <a:rPr sz="800" spc="10" dirty="0">
                          <a:latin typeface="Calibri" panose="020F0502020204030204"/>
                          <a:cs typeface="Calibri" panose="020F0502020204030204"/>
                        </a:rPr>
                        <a:t>Optane™ </a:t>
                      </a:r>
                      <a:r>
                        <a:rPr sz="800" spc="30" dirty="0">
                          <a:latin typeface="Calibri" panose="020F0502020204030204"/>
                          <a:cs typeface="Calibri" panose="020F0502020204030204"/>
                        </a:rPr>
                        <a:t>Memory</a:t>
                      </a:r>
                      <a:r>
                        <a:rPr sz="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65" dirty="0">
                          <a:latin typeface="Calibri" panose="020F0502020204030204"/>
                          <a:cs typeface="Calibri" panose="020F0502020204030204"/>
                        </a:rPr>
                        <a:t>H10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(32GB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1TB)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Solid </a:t>
                      </a:r>
                      <a:r>
                        <a:rPr sz="800" spc="30" dirty="0">
                          <a:latin typeface="Calibri" panose="020F0502020204030204"/>
                          <a:cs typeface="Calibri" panose="020F0502020204030204"/>
                        </a:rPr>
                        <a:t>State</a:t>
                      </a:r>
                      <a:r>
                        <a:rPr sz="8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Storage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315" marR="182245" indent="-16954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Windows®</a:t>
                      </a:r>
                      <a:r>
                        <a:rPr sz="8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65" dirty="0">
                          <a:latin typeface="Calibri" panose="020F0502020204030204"/>
                          <a:cs typeface="Calibri" panose="020F0502020204030204"/>
                        </a:rPr>
                        <a:t>10 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Home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RNUC11PHKi7DDA1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99A1G1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RNUC11PHKi7DDA2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99A1G2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EU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RNUC11PHKi7DDA3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99A1G3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60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RNUC11PHKi7DDA4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99A1G4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6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RNUC11PHKi7DDA6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99A1G5</a:t>
                      </a:r>
                      <a:endParaRPr sz="80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8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37160">
                <a:tc gridSpan="8">
                  <a:txBody>
                    <a:bodyPr/>
                    <a:lstStyle/>
                    <a:p>
                      <a:pPr marL="2540" algn="ctr">
                        <a:lnSpc>
                          <a:spcPts val="980"/>
                        </a:lnSpc>
                      </a:pPr>
                      <a:r>
                        <a:rPr sz="900" b="1" spc="15" dirty="0">
                          <a:latin typeface="Calibri" panose="020F0502020204030204"/>
                          <a:cs typeface="Calibri" panose="020F0502020204030204"/>
                        </a:rPr>
                        <a:t>Intel® </a:t>
                      </a:r>
                      <a:r>
                        <a:rPr sz="900" b="1" spc="65" dirty="0">
                          <a:latin typeface="Calibri" panose="020F0502020204030204"/>
                          <a:cs typeface="Calibri" panose="020F0502020204030204"/>
                        </a:rPr>
                        <a:t>NUC</a:t>
                      </a:r>
                      <a:r>
                        <a:rPr sz="900" b="1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7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900" b="1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40" dirty="0">
                          <a:latin typeface="Calibri" panose="020F0502020204030204"/>
                          <a:cs typeface="Calibri" panose="020F0502020204030204"/>
                        </a:rPr>
                        <a:t>Extreme</a:t>
                      </a:r>
                      <a:r>
                        <a:rPr sz="900" b="1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15" dirty="0">
                          <a:latin typeface="Calibri" panose="020F0502020204030204"/>
                          <a:cs typeface="Calibri" panose="020F0502020204030204"/>
                        </a:rPr>
                        <a:t>Mini </a:t>
                      </a:r>
                      <a:r>
                        <a:rPr sz="900" b="1" spc="85" dirty="0">
                          <a:latin typeface="Calibri" panose="020F0502020204030204"/>
                          <a:cs typeface="Calibri" panose="020F0502020204030204"/>
                        </a:rPr>
                        <a:t>PC</a:t>
                      </a:r>
                      <a:r>
                        <a:rPr sz="900" b="1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8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900" b="1" spc="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60" dirty="0">
                          <a:latin typeface="Calibri" panose="020F0502020204030204"/>
                          <a:cs typeface="Calibri" panose="020F0502020204030204"/>
                        </a:rPr>
                        <a:t>NUC11PHi5DA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RNUC11PHKi5DDA0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99A1G8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60"/>
                        </a:lnSpc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None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750" spc="75" baseline="28000" dirty="0">
                          <a:latin typeface="Calibri" panose="020F0502020204030204"/>
                          <a:cs typeface="Calibri" panose="020F0502020204030204"/>
                        </a:rPr>
                        <a:t>th</a:t>
                      </a:r>
                      <a:r>
                        <a:rPr sz="750" spc="89" baseline="28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Generation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Core™</a:t>
                      </a:r>
                      <a:r>
                        <a:rPr sz="8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i5-1135G7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4930" marR="64135" indent="1778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750" spc="52" baseline="28000" dirty="0">
                          <a:latin typeface="Calibri" panose="020F0502020204030204"/>
                          <a:cs typeface="Calibri" panose="020F0502020204030204"/>
                        </a:rPr>
                        <a:t>rd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-party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 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6GB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graphics</a:t>
                      </a:r>
                      <a:r>
                        <a:rPr sz="8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RAM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1915" marR="72390" indent="9588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8GB 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(2x</a:t>
                      </a:r>
                      <a:r>
                        <a:rPr sz="8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4GB)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Intel® </a:t>
                      </a:r>
                      <a:r>
                        <a:rPr sz="800" spc="10" dirty="0">
                          <a:latin typeface="Calibri" panose="020F0502020204030204"/>
                          <a:cs typeface="Calibri" panose="020F0502020204030204"/>
                        </a:rPr>
                        <a:t>Optane™ </a:t>
                      </a:r>
                      <a:r>
                        <a:rPr sz="800" spc="30" dirty="0">
                          <a:latin typeface="Calibri" panose="020F0502020204030204"/>
                          <a:cs typeface="Calibri" panose="020F0502020204030204"/>
                        </a:rPr>
                        <a:t>Memory</a:t>
                      </a:r>
                      <a:r>
                        <a:rPr sz="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65" dirty="0">
                          <a:latin typeface="Calibri" panose="020F0502020204030204"/>
                          <a:cs typeface="Calibri" panose="020F0502020204030204"/>
                        </a:rPr>
                        <a:t>H10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(32GB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1TB)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Solid </a:t>
                      </a:r>
                      <a:r>
                        <a:rPr sz="800" spc="30" dirty="0">
                          <a:latin typeface="Calibri" panose="020F0502020204030204"/>
                          <a:cs typeface="Calibri" panose="020F0502020204030204"/>
                        </a:rPr>
                        <a:t>State</a:t>
                      </a:r>
                      <a:r>
                        <a:rPr sz="8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Storage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315" marR="182245" indent="-16954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Windows®</a:t>
                      </a:r>
                      <a:r>
                        <a:rPr sz="8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65" dirty="0">
                          <a:latin typeface="Calibri" panose="020F0502020204030204"/>
                          <a:cs typeface="Calibri" panose="020F0502020204030204"/>
                        </a:rPr>
                        <a:t>10 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Home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RNUC11PHKi5DDA1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99A1G9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RNUC11PHKi5DDA2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99A1GD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EU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RNUC11PHKi5DDA3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860"/>
                        </a:lnSpc>
                      </a:pPr>
                      <a:r>
                        <a:rPr sz="800" spc="60" dirty="0">
                          <a:latin typeface="Calibri" panose="020F0502020204030204"/>
                          <a:cs typeface="Calibri" panose="020F0502020204030204"/>
                        </a:rPr>
                        <a:t>99A1GX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60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RNUC11PHKi5DDA4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60" dirty="0">
                          <a:latin typeface="Calibri" panose="020F0502020204030204"/>
                          <a:cs typeface="Calibri" panose="020F0502020204030204"/>
                        </a:rPr>
                        <a:t>99A1GK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86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RNUC11PHKi5DDA6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6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99A1GZ</a:t>
                      </a:r>
                      <a:endParaRPr sz="8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8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127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263352" y="284916"/>
            <a:ext cx="8563610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发烧友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至尊系列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幻影峡谷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sp>
        <p:nvSpPr>
          <p:cNvPr id="3" name="object 9"/>
          <p:cNvSpPr txBox="1"/>
          <p:nvPr/>
        </p:nvSpPr>
        <p:spPr>
          <a:xfrm>
            <a:off x="7818503" y="1035769"/>
            <a:ext cx="1765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25" dirty="0">
                <a:solidFill>
                  <a:srgbClr val="003B70"/>
                </a:solidFill>
                <a:latin typeface="Arial" panose="020B0604020202020204"/>
                <a:cs typeface="Arial" panose="020B0604020202020204"/>
              </a:rPr>
              <a:t>“Phantom</a:t>
            </a:r>
            <a:r>
              <a:rPr sz="1600" i="1" spc="-60" dirty="0">
                <a:solidFill>
                  <a:srgbClr val="003B7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i="1" spc="0" dirty="0">
                <a:solidFill>
                  <a:srgbClr val="003B70"/>
                </a:solidFill>
                <a:latin typeface="Arial" panose="020B0604020202020204"/>
                <a:cs typeface="Arial" panose="020B0604020202020204"/>
              </a:rPr>
              <a:t>Canyon”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10"/>
          <p:cNvSpPr/>
          <p:nvPr/>
        </p:nvSpPr>
        <p:spPr>
          <a:xfrm>
            <a:off x="2357939" y="2272239"/>
            <a:ext cx="7018020" cy="1371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11"/>
          <p:cNvSpPr/>
          <p:nvPr/>
        </p:nvSpPr>
        <p:spPr>
          <a:xfrm>
            <a:off x="2357939" y="3141045"/>
            <a:ext cx="7018020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12"/>
          <p:cNvSpPr/>
          <p:nvPr/>
        </p:nvSpPr>
        <p:spPr>
          <a:xfrm>
            <a:off x="2357939" y="4131645"/>
            <a:ext cx="7018020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13"/>
          <p:cNvSpPr/>
          <p:nvPr/>
        </p:nvSpPr>
        <p:spPr>
          <a:xfrm>
            <a:off x="2353172" y="1857838"/>
            <a:ext cx="7018655" cy="0"/>
          </a:xfrm>
          <a:custGeom>
            <a:avLst/>
            <a:gdLst/>
            <a:ahLst/>
            <a:cxnLst/>
            <a:rect l="l" t="t" r="r" b="b"/>
            <a:pathLst>
              <a:path w="7018655">
                <a:moveTo>
                  <a:pt x="0" y="0"/>
                </a:moveTo>
                <a:lnTo>
                  <a:pt x="7018401" y="0"/>
                </a:lnTo>
              </a:path>
            </a:pathLst>
          </a:custGeom>
          <a:ln w="12700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14"/>
          <p:cNvSpPr txBox="1"/>
          <p:nvPr/>
        </p:nvSpPr>
        <p:spPr>
          <a:xfrm>
            <a:off x="4764139" y="1898478"/>
            <a:ext cx="219646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b="1" spc="50" dirty="0">
                <a:solidFill>
                  <a:srgbClr val="6F2F9F"/>
                </a:solidFill>
                <a:latin typeface="Calibri" panose="020F0502020204030204"/>
                <a:cs typeface="Calibri" panose="020F0502020204030204"/>
              </a:rPr>
              <a:t>幻影峡谷套件订购代码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9" name="object 15"/>
          <p:cNvGraphicFramePr>
            <a:graphicFrameLocks noGrp="1"/>
          </p:cNvGraphicFramePr>
          <p:nvPr/>
        </p:nvGraphicFramePr>
        <p:xfrm>
          <a:off x="2356351" y="2132856"/>
          <a:ext cx="7015476" cy="2978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9464"/>
                <a:gridCol w="1034414"/>
                <a:gridCol w="1240789"/>
                <a:gridCol w="1452244"/>
                <a:gridCol w="1218565"/>
              </a:tblGrid>
              <a:tr h="136525">
                <a:tc>
                  <a:txBody>
                    <a:bodyPr/>
                    <a:lstStyle/>
                    <a:p>
                      <a:pPr marL="635" algn="ctr">
                        <a:lnSpc>
                          <a:spcPts val="980"/>
                        </a:lnSpc>
                      </a:pPr>
                      <a:r>
                        <a:rPr lang="zh-CN" altLang="en-US" sz="900" b="1" spc="50" dirty="0">
                          <a:latin typeface="Calibri" panose="020F0502020204030204"/>
                          <a:cs typeface="Calibri" panose="020F0502020204030204"/>
                        </a:rPr>
                        <a:t>产品代码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980"/>
                        </a:lnSpc>
                      </a:pPr>
                      <a:r>
                        <a:rPr sz="900" b="1" spc="10" dirty="0">
                          <a:latin typeface="Calibri" panose="020F0502020204030204"/>
                          <a:cs typeface="Calibri" panose="020F0502020204030204"/>
                        </a:rPr>
                        <a:t>MM#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980"/>
                        </a:lnSpc>
                      </a:pPr>
                      <a:r>
                        <a:rPr lang="zh-CN" altLang="en-US" sz="900" b="1" spc="-45" dirty="0">
                          <a:latin typeface="Calibri" panose="020F0502020204030204"/>
                          <a:cs typeface="Calibri" panose="020F0502020204030204"/>
                        </a:rPr>
                        <a:t>电源插头</a:t>
                      </a:r>
                      <a:r>
                        <a:rPr sz="900" b="1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50" dirty="0">
                          <a:latin typeface="Calibri" panose="020F0502020204030204"/>
                          <a:cs typeface="Calibri" panose="020F0502020204030204"/>
                        </a:rPr>
                        <a:t>(C13)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65455">
                        <a:lnSpc>
                          <a:spcPts val="980"/>
                        </a:lnSpc>
                      </a:pPr>
                      <a:r>
                        <a:rPr lang="zh-CN" altLang="en-US" sz="900" b="1" spc="50" dirty="0">
                          <a:latin typeface="Calibri" panose="020F0502020204030204"/>
                          <a:cs typeface="Calibri" panose="020F0502020204030204"/>
                        </a:rPr>
                        <a:t>处理器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980"/>
                        </a:lnSpc>
                      </a:pPr>
                      <a:r>
                        <a:rPr lang="zh-CN" altLang="en-US" sz="900" b="1" spc="60" dirty="0">
                          <a:latin typeface="Calibri" panose="020F0502020204030204"/>
                          <a:cs typeface="Calibri" panose="020F0502020204030204"/>
                        </a:rPr>
                        <a:t>显卡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37160">
                <a:tc gridSpan="5">
                  <a:txBody>
                    <a:bodyPr/>
                    <a:lstStyle/>
                    <a:p>
                      <a:pPr marL="6350" algn="ctr">
                        <a:lnSpc>
                          <a:spcPts val="980"/>
                        </a:lnSpc>
                      </a:pPr>
                      <a:r>
                        <a:rPr sz="900" b="1" spc="50" dirty="0">
                          <a:latin typeface="Calibri" panose="020F0502020204030204"/>
                          <a:cs typeface="Calibri" panose="020F0502020204030204"/>
                        </a:rPr>
                        <a:t>Phantom Canyon Kit </a:t>
                      </a:r>
                      <a:r>
                        <a:rPr sz="900" b="1" dirty="0">
                          <a:latin typeface="Calibri" panose="020F0502020204030204"/>
                          <a:cs typeface="Calibri" panose="020F0502020204030204"/>
                        </a:rPr>
                        <a:t>–</a:t>
                      </a:r>
                      <a:r>
                        <a:rPr sz="900" b="1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60" dirty="0">
                          <a:latin typeface="Calibri" panose="020F0502020204030204"/>
                          <a:cs typeface="Calibri" panose="020F0502020204030204"/>
                        </a:rPr>
                        <a:t>NUC11PHi7A</a:t>
                      </a:r>
                      <a:endParaRPr sz="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21920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RNUC11PHKi7C000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99A1AJ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None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957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750" spc="75" baseline="28000" dirty="0">
                          <a:latin typeface="Calibri" panose="020F0502020204030204"/>
                          <a:cs typeface="Calibri" panose="020F0502020204030204"/>
                        </a:rPr>
                        <a:t>th</a:t>
                      </a:r>
                      <a:r>
                        <a:rPr sz="750" spc="97" baseline="28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Generation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29565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Core™</a:t>
                      </a:r>
                      <a:r>
                        <a:rPr sz="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i7-1165G7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89230" marR="172720" indent="17780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750" spc="52" baseline="28000" dirty="0">
                          <a:latin typeface="Calibri" panose="020F0502020204030204"/>
                          <a:cs typeface="Calibri" panose="020F0502020204030204"/>
                        </a:rPr>
                        <a:t>rd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-party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 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8GB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graphics</a:t>
                      </a:r>
                      <a:r>
                        <a:rPr sz="8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RAM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RNUC11PHKi7C001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99A1AK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RNUC11PHKi7C002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99A1AZ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EU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RNUC11PHKi7C003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99A1C0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60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RNUC11PHKi7C004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99A1C1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RNUC11PHKi7C006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99A1C2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8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</a:tr>
              <a:tr h="136525">
                <a:tc gridSpan="5">
                  <a:txBody>
                    <a:bodyPr/>
                    <a:lstStyle/>
                    <a:p>
                      <a:pPr marL="5715" algn="ctr">
                        <a:lnSpc>
                          <a:spcPts val="980"/>
                        </a:lnSpc>
                      </a:pPr>
                      <a:r>
                        <a:rPr sz="900" b="1" spc="50" dirty="0">
                          <a:latin typeface="Calibri" panose="020F0502020204030204"/>
                          <a:cs typeface="Calibri" panose="020F0502020204030204"/>
                        </a:rPr>
                        <a:t>Phantom Canyon Kit </a:t>
                      </a:r>
                      <a:r>
                        <a:rPr sz="900" b="1" dirty="0">
                          <a:latin typeface="Calibri" panose="020F0502020204030204"/>
                          <a:cs typeface="Calibri" panose="020F0502020204030204"/>
                        </a:rPr>
                        <a:t>–</a:t>
                      </a:r>
                      <a:r>
                        <a:rPr sz="900" b="1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65" dirty="0">
                          <a:latin typeface="Calibri" panose="020F0502020204030204"/>
                          <a:cs typeface="Calibri" panose="020F0502020204030204"/>
                        </a:rPr>
                        <a:t>NUC11PHi7C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RNUC11PHKi7D000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99A1C3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None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9570">
                        <a:lnSpc>
                          <a:spcPct val="10000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750" spc="75" baseline="28000" dirty="0">
                          <a:latin typeface="Calibri" panose="020F0502020204030204"/>
                          <a:cs typeface="Calibri" panose="020F0502020204030204"/>
                        </a:rPr>
                        <a:t>th</a:t>
                      </a:r>
                      <a:r>
                        <a:rPr sz="750" spc="97" baseline="28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Generation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29565">
                        <a:lnSpc>
                          <a:spcPct val="100000"/>
                        </a:lnSpc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Core™</a:t>
                      </a:r>
                      <a:r>
                        <a:rPr sz="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i7-1165G7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89230" marR="172720" indent="177800">
                        <a:lnSpc>
                          <a:spcPct val="100000"/>
                        </a:lnSpc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750" spc="52" baseline="28000" dirty="0">
                          <a:latin typeface="Calibri" panose="020F0502020204030204"/>
                          <a:cs typeface="Calibri" panose="020F0502020204030204"/>
                        </a:rPr>
                        <a:t>rd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-party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 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6GB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graphics</a:t>
                      </a:r>
                      <a:r>
                        <a:rPr sz="8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RAM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RNUC11PHKi7D001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99A1C4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RNUC11PHKi7D002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99A1C5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EU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RNUC11PHKi7D003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99A1C6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60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RNUC11PHKi7D004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99A1C8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RNUC11PHKi7D005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99A6DX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IN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RNUC11PHKi7D006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99A1C7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8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36525">
                <a:tc gridSpan="5">
                  <a:txBody>
                    <a:bodyPr/>
                    <a:lstStyle/>
                    <a:p>
                      <a:pPr marL="5715" algn="ctr">
                        <a:lnSpc>
                          <a:spcPts val="980"/>
                        </a:lnSpc>
                      </a:pPr>
                      <a:r>
                        <a:rPr sz="900" b="1" spc="50" dirty="0">
                          <a:latin typeface="Calibri" panose="020F0502020204030204"/>
                          <a:cs typeface="Calibri" panose="020F0502020204030204"/>
                        </a:rPr>
                        <a:t>Phantom Canyon Kit </a:t>
                      </a:r>
                      <a:r>
                        <a:rPr sz="900" b="1" dirty="0">
                          <a:latin typeface="Calibri" panose="020F0502020204030204"/>
                          <a:cs typeface="Calibri" panose="020F0502020204030204"/>
                        </a:rPr>
                        <a:t>–</a:t>
                      </a:r>
                      <a:r>
                        <a:rPr sz="900" b="1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b="1" spc="65" dirty="0">
                          <a:latin typeface="Calibri" panose="020F0502020204030204"/>
                          <a:cs typeface="Calibri" panose="020F0502020204030204"/>
                        </a:rPr>
                        <a:t>NUC11PHi5C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121920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RNUC11PHKi5D000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99A1C9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None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9570">
                        <a:lnSpc>
                          <a:spcPct val="10000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r>
                        <a:rPr sz="750" spc="75" baseline="28000" dirty="0">
                          <a:latin typeface="Calibri" panose="020F0502020204030204"/>
                          <a:cs typeface="Calibri" panose="020F0502020204030204"/>
                        </a:rPr>
                        <a:t>th</a:t>
                      </a:r>
                      <a:r>
                        <a:rPr sz="750" spc="97" baseline="28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Generation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329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5" dirty="0">
                          <a:latin typeface="Calibri" panose="020F0502020204030204"/>
                          <a:cs typeface="Calibri" panose="020F0502020204030204"/>
                        </a:rPr>
                        <a:t>Core™</a:t>
                      </a:r>
                      <a:r>
                        <a:rPr sz="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i5-1135G7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89230" marR="172720" indent="177800">
                        <a:lnSpc>
                          <a:spcPct val="100000"/>
                        </a:lnSpc>
                      </a:pP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750" spc="52" baseline="28000" dirty="0">
                          <a:latin typeface="Calibri" panose="020F0502020204030204"/>
                          <a:cs typeface="Calibri" panose="020F0502020204030204"/>
                        </a:rPr>
                        <a:t>rd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-party </a:t>
                      </a: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+  </a:t>
                      </a: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6GB </a:t>
                      </a:r>
                      <a:r>
                        <a:rPr sz="800" spc="35" dirty="0">
                          <a:latin typeface="Calibri" panose="020F0502020204030204"/>
                          <a:cs typeface="Calibri" panose="020F0502020204030204"/>
                        </a:rPr>
                        <a:t>graphics</a:t>
                      </a:r>
                      <a:r>
                        <a:rPr sz="8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RAM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RNUC11PHKi5D001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99A1CD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75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RNUC11PHKi5D002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99A1CA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50" dirty="0">
                          <a:latin typeface="Calibri" panose="020F0502020204030204"/>
                          <a:cs typeface="Calibri" panose="020F0502020204030204"/>
                        </a:rPr>
                        <a:t>EU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RNUC11PHKi5D003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99A1D4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55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RNUC11PHKi5D004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99A1DA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860"/>
                        </a:lnSpc>
                      </a:pPr>
                      <a:r>
                        <a:rPr sz="800" spc="40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285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RNUC11PHKi5D005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latin typeface="Consolas" panose="020B0609020204030204"/>
                          <a:cs typeface="Consolas" panose="020B0609020204030204"/>
                        </a:rPr>
                        <a:t>99A6DW</a:t>
                      </a:r>
                      <a:endParaRPr sz="800"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25" dirty="0">
                          <a:latin typeface="Calibri" panose="020F0502020204030204"/>
                          <a:cs typeface="Calibri" panose="020F0502020204030204"/>
                        </a:rPr>
                        <a:t>IN</a:t>
                      </a:r>
                      <a:endParaRPr sz="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  <a:solidFill>
                      <a:srgbClr val="0070C5">
                        <a:alpha val="19999"/>
                      </a:srgbClr>
                    </a:solidFill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marL="4445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RNUC11PHKi5D006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860"/>
                        </a:lnSpc>
                      </a:pPr>
                      <a:r>
                        <a:rPr sz="800" spc="-5" dirty="0">
                          <a:highlight>
                            <a:srgbClr val="FFFF00"/>
                          </a:highlight>
                          <a:latin typeface="Consolas" panose="020B0609020204030204"/>
                          <a:cs typeface="Consolas" panose="020B0609020204030204"/>
                        </a:rPr>
                        <a:t>99A1CP</a:t>
                      </a:r>
                      <a:endParaRPr sz="800">
                        <a:highlight>
                          <a:srgbClr val="FFFF00"/>
                        </a:highlight>
                        <a:latin typeface="Consolas" panose="020B0609020204030204"/>
                        <a:cs typeface="Consolas" panose="020B0609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860"/>
                        </a:lnSpc>
                      </a:pPr>
                      <a:r>
                        <a:rPr sz="8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8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3175">
                      <a:solidFill>
                        <a:srgbClr val="003B70"/>
                      </a:solidFill>
                      <a:prstDash val="solid"/>
                    </a:lnL>
                    <a:lnR w="3175">
                      <a:solidFill>
                        <a:srgbClr val="003B70"/>
                      </a:solidFill>
                      <a:prstDash val="solid"/>
                    </a:lnR>
                    <a:lnT w="3175">
                      <a:solidFill>
                        <a:srgbClr val="003B70"/>
                      </a:solidFill>
                      <a:prstDash val="solid"/>
                    </a:lnT>
                    <a:lnB w="3175">
                      <a:solidFill>
                        <a:srgbClr val="003B7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263352" y="284916"/>
            <a:ext cx="8563610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消费类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黑豹峡谷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cxnSp>
        <p:nvCxnSpPr>
          <p:cNvPr id="3" name="Straight Connector 70"/>
          <p:cNvCxnSpPr/>
          <p:nvPr/>
        </p:nvCxnSpPr>
        <p:spPr>
          <a:xfrm>
            <a:off x="5819642" y="1207465"/>
            <a:ext cx="0" cy="5245871"/>
          </a:xfrm>
          <a:prstGeom prst="line">
            <a:avLst/>
          </a:prstGeom>
          <a:noFill/>
          <a:ln w="952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1676133" y="1263365"/>
            <a:ext cx="31563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i7-1165G7</a:t>
            </a:r>
            <a:endParaRPr kumimoji="0" lang="en-US" altLang="en-US" sz="9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2.8 GHz – 4.7 GHz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（睿频加速）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4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核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8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线程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12MB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缓存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 28W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 </a:t>
            </a:r>
            <a:b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</a:b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英特尔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锐矩™ 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Xe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显卡，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最高 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1.3 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GHz</a:t>
            </a:r>
            <a:endParaRPr kumimoji="0" lang="en-US" altLang="en-US" sz="9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1676132" y="1980709"/>
            <a:ext cx="38146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i5-1135G7</a:t>
            </a:r>
            <a:endParaRPr kumimoji="0" lang="en-US" altLang="en-US" sz="9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2.4 GHz – 4.2 GHz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（睿频加速）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4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核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8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线程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8MB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缓存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 28W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 </a:t>
            </a:r>
            <a:b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</a:b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英特尔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锐矩™ 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Xe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显卡，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最高 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1.3 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GHz</a:t>
            </a:r>
            <a:endParaRPr kumimoji="0" lang="en-US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/>
              <a:sym typeface="Helvetica Neue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1676132" y="2723284"/>
            <a:ext cx="381469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i3-1115G4</a:t>
            </a:r>
            <a:endParaRPr kumimoji="0" lang="en-US" altLang="en-US" sz="9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900" dirty="0">
                <a:solidFill>
                  <a:srgbClr val="000000"/>
                </a:solidFill>
                <a:latin typeface="Intel Clear Light"/>
              </a:rPr>
              <a:t>3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.0 GHz – 4.7 GHz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（睿频加速）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x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核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x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线程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6MB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缓存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28W </a:t>
            </a:r>
            <a:b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</a:b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英特尔</a:t>
            </a:r>
            <a:r>
              <a:rPr kumimoji="0" lang="en-US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UHD 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显卡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最高 </a:t>
            </a:r>
            <a:r>
              <a:rPr kumimoji="0" lang="en-US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1.25 GHz</a:t>
            </a:r>
            <a:endParaRPr kumimoji="0" lang="en-US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/>
              <a:sym typeface="Helvetica Neue"/>
            </a:endParaRPr>
          </a:p>
        </p:txBody>
      </p:sp>
      <p:grpSp>
        <p:nvGrpSpPr>
          <p:cNvPr id="7" name="Group 23"/>
          <p:cNvGrpSpPr/>
          <p:nvPr/>
        </p:nvGrpSpPr>
        <p:grpSpPr>
          <a:xfrm>
            <a:off x="522402" y="1386700"/>
            <a:ext cx="4240944" cy="424915"/>
            <a:chOff x="362806" y="1225291"/>
            <a:chExt cx="4240944" cy="424915"/>
          </a:xfrm>
        </p:grpSpPr>
        <p:sp>
          <p:nvSpPr>
            <p:cNvPr id="8" name="Rectangle 6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9" name="Straight Connector 15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19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" name="Group 82"/>
          <p:cNvGrpSpPr/>
          <p:nvPr/>
        </p:nvGrpSpPr>
        <p:grpSpPr>
          <a:xfrm>
            <a:off x="522402" y="2129276"/>
            <a:ext cx="4240944" cy="424915"/>
            <a:chOff x="362806" y="1225291"/>
            <a:chExt cx="4240944" cy="424915"/>
          </a:xfrm>
        </p:grpSpPr>
        <p:sp>
          <p:nvSpPr>
            <p:cNvPr id="12" name="Rectangle 83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3" name="Straight Connector 84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85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5" name="Group 86"/>
          <p:cNvGrpSpPr/>
          <p:nvPr/>
        </p:nvGrpSpPr>
        <p:grpSpPr>
          <a:xfrm>
            <a:off x="522402" y="2860469"/>
            <a:ext cx="4240944" cy="424915"/>
            <a:chOff x="362806" y="1225291"/>
            <a:chExt cx="4240944" cy="424915"/>
          </a:xfrm>
        </p:grpSpPr>
        <p:sp>
          <p:nvSpPr>
            <p:cNvPr id="16" name="Rectangle 87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7" name="Straight Connector 88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Connector 89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636475" y="6178672"/>
            <a:ext cx="4541740" cy="203133"/>
          </a:xfrm>
          <a:prstGeom prst="rect">
            <a:avLst/>
          </a:prstGeom>
          <a:solidFill>
            <a:srgbClr val="004A86"/>
          </a:solidFill>
          <a:ln>
            <a:noFill/>
          </a:ln>
        </p:spPr>
        <p:txBody>
          <a:bodyPr wrap="square" anchor="ctr">
            <a:spAutoFit/>
          </a:bodyPr>
          <a:lstStyle>
            <a:lvl1pPr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913130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 panose="020B0604020203020204" pitchFamily="34" charset="0"/>
                <a:sym typeface="Helvetica Neue"/>
              </a:rPr>
              <a:t>本设备尚未按照联邦通信委员会的规则要求获得授权。在获得授权之前，本设备不得出售或租赁。</a:t>
            </a:r>
            <a:endParaRPr kumimoji="0" lang="en-US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 panose="020B0604020203020204" pitchFamily="34" charset="0"/>
              <a:sym typeface="Helvetica Neue"/>
            </a:endParaRPr>
          </a:p>
        </p:txBody>
      </p:sp>
      <p:sp>
        <p:nvSpPr>
          <p:cNvPr id="20" name="Rectangle 27"/>
          <p:cNvSpPr/>
          <p:nvPr/>
        </p:nvSpPr>
        <p:spPr>
          <a:xfrm>
            <a:off x="6257180" y="5899013"/>
            <a:ext cx="1040213" cy="42279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 31"/>
          <p:cNvSpPr>
            <a:spLocks noChangeArrowheads="1"/>
          </p:cNvSpPr>
          <p:nvPr/>
        </p:nvSpPr>
        <p:spPr bwMode="auto">
          <a:xfrm>
            <a:off x="6438089" y="5897532"/>
            <a:ext cx="678391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可用</a:t>
            </a: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SKU </a:t>
            </a:r>
            <a:endParaRPr kumimoji="0" lang="en-US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defRPr/>
            </a:pPr>
            <a:r>
              <a:rPr lang="zh-CN" altLang="en-US" sz="1000" dirty="0">
                <a:solidFill>
                  <a:srgbClr val="FFFFFF"/>
                </a:solidFill>
                <a:cs typeface="Intel Clear" panose="020B0604020203020204" pitchFamily="34" charset="0"/>
              </a:rPr>
              <a:t>待定</a:t>
            </a:r>
            <a:endParaRPr kumimoji="0" lang="en-US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2" name="Rectangle 124"/>
          <p:cNvSpPr/>
          <p:nvPr/>
        </p:nvSpPr>
        <p:spPr>
          <a:xfrm>
            <a:off x="7297393" y="5899013"/>
            <a:ext cx="3895771" cy="422797"/>
          </a:xfrm>
          <a:prstGeom prst="rect">
            <a:avLst/>
          </a:prstGeom>
          <a:noFill/>
          <a:ln w="3175" cap="flat">
            <a:solidFill>
              <a:srgbClr val="0068B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TextBox 28"/>
          <p:cNvSpPr txBox="1">
            <a:spLocks noChangeArrowheads="1"/>
          </p:cNvSpPr>
          <p:nvPr/>
        </p:nvSpPr>
        <p:spPr bwMode="auto">
          <a:xfrm>
            <a:off x="7888010" y="6040873"/>
            <a:ext cx="439223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Mini PC</a:t>
            </a:r>
            <a:endParaRPr kumimoji="0" lang="en-US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4" name="TextBox 29"/>
          <p:cNvSpPr txBox="1">
            <a:spLocks noChangeArrowheads="1"/>
          </p:cNvSpPr>
          <p:nvPr/>
        </p:nvSpPr>
        <p:spPr bwMode="auto">
          <a:xfrm>
            <a:off x="8840788" y="6040873"/>
            <a:ext cx="157094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Kit</a:t>
            </a:r>
            <a:endParaRPr kumimoji="0" lang="en-US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25" name="Oval 127"/>
          <p:cNvSpPr/>
          <p:nvPr/>
        </p:nvSpPr>
        <p:spPr>
          <a:xfrm>
            <a:off x="8585729" y="6027067"/>
            <a:ext cx="165100" cy="166688"/>
          </a:xfrm>
          <a:prstGeom prst="ellipse">
            <a:avLst/>
          </a:prstGeom>
          <a:solidFill>
            <a:srgbClr val="16B6F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sym typeface="Helvetica Neue"/>
            </a:endParaRPr>
          </a:p>
        </p:txBody>
      </p:sp>
      <p:sp>
        <p:nvSpPr>
          <p:cNvPr id="26" name="Oval 128"/>
          <p:cNvSpPr/>
          <p:nvPr/>
        </p:nvSpPr>
        <p:spPr>
          <a:xfrm>
            <a:off x="7665760" y="6027068"/>
            <a:ext cx="166688" cy="166687"/>
          </a:xfrm>
          <a:prstGeom prst="ellipse">
            <a:avLst/>
          </a:prstGeom>
          <a:solidFill>
            <a:srgbClr val="16B6F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sym typeface="Helvetica Neue"/>
            </a:endParaRPr>
          </a:p>
        </p:txBody>
      </p:sp>
      <p:grpSp>
        <p:nvGrpSpPr>
          <p:cNvPr id="27" name="Group 92"/>
          <p:cNvGrpSpPr/>
          <p:nvPr/>
        </p:nvGrpSpPr>
        <p:grpSpPr>
          <a:xfrm>
            <a:off x="532094" y="1138516"/>
            <a:ext cx="628176" cy="2101602"/>
            <a:chOff x="289185" y="619506"/>
            <a:chExt cx="468071" cy="1565961"/>
          </a:xfrm>
        </p:grpSpPr>
        <p:pic>
          <p:nvPicPr>
            <p:cNvPr id="28" name="Picture 108" descr="A picture containing drawing&#10;&#10;Description automatically generated"/>
            <p:cNvPicPr/>
            <p:nvPr/>
          </p:nvPicPr>
          <p:blipFill>
            <a:blip r:embed="rId1" cstate="hqprint"/>
            <a:stretch>
              <a:fillRect/>
            </a:stretch>
          </p:blipFill>
          <p:spPr>
            <a:xfrm>
              <a:off x="289185" y="619506"/>
              <a:ext cx="466344" cy="466344"/>
            </a:xfrm>
            <a:prstGeom prst="rect">
              <a:avLst/>
            </a:prstGeom>
          </p:spPr>
        </p:pic>
        <p:pic>
          <p:nvPicPr>
            <p:cNvPr id="29" name="Picture 109" descr="A picture containing food&#10;&#10;Description automatically generated"/>
            <p:cNvPicPr/>
            <p:nvPr/>
          </p:nvPicPr>
          <p:blipFill>
            <a:blip r:embed="rId2" cstate="hqprint"/>
            <a:stretch>
              <a:fillRect/>
            </a:stretch>
          </p:blipFill>
          <p:spPr>
            <a:xfrm>
              <a:off x="289185" y="1719123"/>
              <a:ext cx="466344" cy="466344"/>
            </a:xfrm>
            <a:prstGeom prst="rect">
              <a:avLst/>
            </a:prstGeom>
          </p:spPr>
        </p:pic>
        <p:pic>
          <p:nvPicPr>
            <p:cNvPr id="30" name="Picture 118" descr="A picture containing food&#10;&#10;Description automatically generated"/>
            <p:cNvPicPr/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290912" y="1170229"/>
              <a:ext cx="466344" cy="466344"/>
            </a:xfrm>
            <a:prstGeom prst="rect">
              <a:avLst/>
            </a:prstGeom>
          </p:spPr>
        </p:pic>
      </p:grpSp>
      <p:sp>
        <p:nvSpPr>
          <p:cNvPr id="31" name="Content Placeholder 3"/>
          <p:cNvSpPr txBox="1"/>
          <p:nvPr/>
        </p:nvSpPr>
        <p:spPr>
          <a:xfrm>
            <a:off x="6017452" y="1072091"/>
            <a:ext cx="5533205" cy="4697386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双通道 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DDR4-3200 SODIMMs</a:t>
            </a:r>
            <a:r>
              <a:rPr lang="en-US" sz="900" dirty="0">
                <a:latin typeface="Intel Clear Light"/>
              </a:rPr>
              <a:t>, 1.2V,</a:t>
            </a:r>
            <a:r>
              <a:rPr lang="zh-CN" altLang="en-US" sz="900" dirty="0">
                <a:latin typeface="Intel Clear Light"/>
              </a:rPr>
              <a:t>最高支持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64GB</a:t>
            </a:r>
            <a:endParaRPr lang="en-US" sz="900" dirty="0"/>
          </a:p>
          <a:p>
            <a:pPr marL="171450" indent="-171450">
              <a:spcBef>
                <a:spcPts val="300"/>
              </a:spcBef>
              <a:defRPr/>
            </a:pP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M.2 22x80 </a:t>
            </a:r>
            <a:r>
              <a:rPr lang="zh-CN" altLang="en-US" sz="900" dirty="0">
                <a:latin typeface="Intel Clear Light"/>
              </a:rPr>
              <a:t>插槽</a:t>
            </a:r>
            <a:r>
              <a:rPr lang="en-US" sz="900" dirty="0">
                <a:latin typeface="Intel Clear Light"/>
              </a:rPr>
              <a:t>, 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PCIe x4 Gen4</a:t>
            </a:r>
            <a:r>
              <a:rPr lang="en-US" sz="900" b="1" dirty="0">
                <a:latin typeface="Intel Clear Light"/>
              </a:rPr>
              <a:t> </a:t>
            </a:r>
            <a:r>
              <a:rPr lang="en-US" sz="900" dirty="0">
                <a:latin typeface="Intel Clear Light"/>
              </a:rPr>
              <a:t>NVMe </a:t>
            </a:r>
            <a:r>
              <a:rPr lang="zh-CN" altLang="en-US" sz="900" dirty="0">
                <a:latin typeface="Intel Clear Light"/>
              </a:rPr>
              <a:t>或</a:t>
            </a:r>
            <a:r>
              <a:rPr lang="en-US" sz="900" dirty="0">
                <a:latin typeface="Intel Clear Light"/>
              </a:rPr>
              <a:t> SATA3 SSD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HDMI 2.0b</a:t>
            </a:r>
            <a:r>
              <a:rPr lang="en-US" sz="900" dirty="0">
                <a:latin typeface="Intel Clear Light"/>
              </a:rPr>
              <a:t>, 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Mini DisplayPort 1.4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显示接口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支持</a:t>
            </a:r>
            <a:r>
              <a:rPr lang="en-US" altLang="zh-CN" sz="900" b="1" dirty="0">
                <a:solidFill>
                  <a:schemeClr val="tx2"/>
                </a:solidFill>
                <a:latin typeface="Intel Clear Light"/>
              </a:rPr>
              <a:t>8K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分辨率四屏显示</a:t>
            </a:r>
            <a:endParaRPr lang="en-US" altLang="zh-CN" sz="900" b="1" dirty="0">
              <a:solidFill>
                <a:schemeClr val="tx2"/>
              </a:solidFill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前后</a:t>
            </a:r>
            <a:r>
              <a:rPr lang="en-US" altLang="zh-CN" sz="900" b="1" dirty="0">
                <a:solidFill>
                  <a:schemeClr val="tx2"/>
                </a:solidFill>
                <a:latin typeface="Intel Clear Light"/>
              </a:rPr>
              <a:t>2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个 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Thunderbolt™ 4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端口，支持 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5V/9V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手机快充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英特尔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® 10/100/1000/2500 Mbps</a:t>
            </a:r>
            <a:r>
              <a:rPr lang="en-US" sz="900" dirty="0">
                <a:latin typeface="Intel Clear Light"/>
              </a:rPr>
              <a:t> (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i225-V</a:t>
            </a:r>
            <a:r>
              <a:rPr lang="en-US" sz="900" dirty="0">
                <a:latin typeface="Intel Clear Light"/>
              </a:rPr>
              <a:t>) </a:t>
            </a:r>
            <a:r>
              <a:rPr lang="zh-CN" altLang="en-US" sz="900" dirty="0">
                <a:latin typeface="Intel Clear Light"/>
              </a:rPr>
              <a:t>以太网端口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英特尔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® Wireless-AX 201</a:t>
            </a:r>
            <a:r>
              <a:rPr lang="en-US" sz="900" dirty="0">
                <a:latin typeface="Intel Clear Light"/>
              </a:rPr>
              <a:t>, IEEE 802.11ax 2x2/Wi-Fi 6 + 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蓝牙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 5</a:t>
            </a:r>
            <a:r>
              <a:rPr lang="en-US" sz="900" dirty="0">
                <a:latin typeface="Intel Clear Light"/>
              </a:rPr>
              <a:t>, </a:t>
            </a:r>
            <a:r>
              <a:rPr lang="zh-CN" altLang="en-US" sz="900" dirty="0">
                <a:latin typeface="Intel Clear Light"/>
              </a:rPr>
              <a:t>内置天线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2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个前端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, 2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个后端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 USB 3.1 Gen2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端口</a:t>
            </a:r>
            <a:r>
              <a:rPr lang="en-US" sz="900" dirty="0">
                <a:latin typeface="Intel Clear Light"/>
              </a:rPr>
              <a:t>, USB 3.1, USB 2.0 </a:t>
            </a:r>
            <a:r>
              <a:rPr lang="zh-CN" altLang="en-US" sz="900" dirty="0">
                <a:latin typeface="Intel Clear Light"/>
              </a:rPr>
              <a:t>端口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（通过内部接头连接器）</a:t>
            </a:r>
            <a:endParaRPr lang="en-US" altLang="zh-CN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dirty="0">
                <a:latin typeface="Intel Clear Light"/>
              </a:rPr>
              <a:t>支持 </a:t>
            </a:r>
            <a:r>
              <a:rPr lang="en-US" altLang="zh-CN" sz="900" b="1" dirty="0">
                <a:solidFill>
                  <a:schemeClr val="tx2"/>
                </a:solidFill>
                <a:latin typeface="Intel Clear Light"/>
              </a:rPr>
              <a:t>UHS-II</a:t>
            </a:r>
            <a:r>
              <a:rPr lang="en-US" altLang="zh-CN" sz="900" dirty="0">
                <a:latin typeface="Intel Clear Light"/>
              </a:rPr>
              <a:t> (</a:t>
            </a:r>
            <a:r>
              <a:rPr lang="zh-CN" altLang="en-US" sz="800" dirty="0">
                <a:solidFill>
                  <a:srgbClr val="191919"/>
                </a:solidFill>
                <a:latin typeface="PingFang SC"/>
              </a:rPr>
              <a:t>第二代超高速</a:t>
            </a:r>
            <a:r>
              <a:rPr lang="en-US" altLang="zh-CN" sz="800" dirty="0">
                <a:solidFill>
                  <a:srgbClr val="191919"/>
                </a:solidFill>
                <a:latin typeface="PingFang SC"/>
              </a:rPr>
              <a:t>SD</a:t>
            </a:r>
            <a:r>
              <a:rPr lang="zh-CN" altLang="en-US" sz="800" dirty="0">
                <a:solidFill>
                  <a:srgbClr val="191919"/>
                </a:solidFill>
                <a:latin typeface="PingFang SC"/>
              </a:rPr>
              <a:t>卡</a:t>
            </a:r>
            <a:r>
              <a:rPr lang="en-US" altLang="zh-CN" sz="800" dirty="0">
                <a:solidFill>
                  <a:srgbClr val="191919"/>
                </a:solidFill>
                <a:latin typeface="PingFang SC"/>
              </a:rPr>
              <a:t>)</a:t>
            </a:r>
            <a:r>
              <a:rPr lang="zh-CN" altLang="en-US" sz="900" dirty="0">
                <a:latin typeface="Intel Clear Light"/>
              </a:rPr>
              <a:t>的</a:t>
            </a:r>
            <a:r>
              <a:rPr lang="en-US" sz="900" dirty="0">
                <a:latin typeface="Intel Clear Light"/>
              </a:rPr>
              <a:t>SDXC</a:t>
            </a:r>
            <a:r>
              <a:rPr lang="zh-CN" altLang="en-US" sz="900" dirty="0">
                <a:latin typeface="Intel Clear Light"/>
              </a:rPr>
              <a:t>插槽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支持无线快充</a:t>
            </a:r>
            <a:r>
              <a:rPr lang="en-US" altLang="zh-CN" sz="900" b="1" dirty="0">
                <a:solidFill>
                  <a:schemeClr val="tx2"/>
                </a:solidFill>
                <a:latin typeface="Intel Clear Light"/>
              </a:rPr>
              <a:t>(15W)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（</a:t>
            </a:r>
            <a:r>
              <a:rPr lang="en-US" altLang="zh-CN" sz="900" b="1" dirty="0">
                <a:solidFill>
                  <a:schemeClr val="tx2"/>
                </a:solidFill>
                <a:latin typeface="Intel Clear Light"/>
              </a:rPr>
              <a:t>15W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）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防滑盖（仅限特定型号）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dirty="0">
                <a:latin typeface="Intel Clear Light"/>
              </a:rPr>
              <a:t>通过</a:t>
            </a:r>
            <a:r>
              <a:rPr lang="en-US" sz="900" dirty="0" err="1">
                <a:latin typeface="Intel Clear Light"/>
              </a:rPr>
              <a:t>HDMI、DisplayPort</a:t>
            </a:r>
            <a:r>
              <a:rPr lang="zh-CN" altLang="en-US" sz="900" dirty="0">
                <a:latin typeface="Intel Clear Light"/>
              </a:rPr>
              <a:t>或</a:t>
            </a:r>
            <a:r>
              <a:rPr lang="en-US" sz="900" dirty="0">
                <a:latin typeface="Intel Clear Light"/>
              </a:rPr>
              <a:t>Thunderbolt™4</a:t>
            </a:r>
            <a:r>
              <a:rPr lang="zh-CN" altLang="en-US" sz="900" dirty="0">
                <a:latin typeface="Intel Clear Light"/>
              </a:rPr>
              <a:t>信号提供高达</a:t>
            </a:r>
            <a:r>
              <a:rPr lang="en-US" altLang="zh-CN" sz="900" dirty="0">
                <a:latin typeface="Intel Clear Light"/>
              </a:rPr>
              <a:t>7.1</a:t>
            </a:r>
            <a:r>
              <a:rPr lang="zh-CN" altLang="en-US" sz="900" dirty="0">
                <a:latin typeface="Intel Clear Light"/>
              </a:rPr>
              <a:t>的多声道数字音频</a:t>
            </a:r>
            <a:endParaRPr lang="en-US" altLang="zh-CN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en-US" altLang="zh-CN" sz="900" dirty="0">
                <a:latin typeface="Intel Clear Light"/>
              </a:rPr>
              <a:t>3.5</a:t>
            </a:r>
            <a:r>
              <a:rPr lang="zh-CN" altLang="en-US" sz="900" dirty="0">
                <a:latin typeface="Intel Clear Light"/>
              </a:rPr>
              <a:t>毫米前置立体声耳机插孔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光束成形、远场语音识别、四麦克风阵列，支持亚马逊</a:t>
            </a:r>
            <a:r>
              <a:rPr lang="en-US" altLang="zh-CN" sz="900" b="1" dirty="0">
                <a:solidFill>
                  <a:schemeClr val="tx2"/>
                </a:solidFill>
                <a:latin typeface="Intel Clear Light"/>
              </a:rPr>
              <a:t>Alexa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智能语音助手</a:t>
            </a:r>
            <a:endParaRPr lang="en-US" sz="900" b="1" dirty="0">
              <a:solidFill>
                <a:schemeClr val="tx2"/>
              </a:solidFill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dirty="0">
                <a:latin typeface="Intel Clear Light"/>
              </a:rPr>
              <a:t>前端内置消费类红外端口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dirty="0">
                <a:latin typeface="Intel Clear Light"/>
              </a:rPr>
              <a:t>塑料材质、金属内框，可更换的外壳盖子，带有底座的肯辛顿安全锁孔</a:t>
            </a:r>
            <a:endParaRPr lang="en-US" altLang="zh-CN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en-US" sz="900" dirty="0">
                <a:latin typeface="Intel Clear Light"/>
              </a:rPr>
              <a:t>“</a:t>
            </a:r>
            <a:r>
              <a:rPr lang="zh-CN" altLang="en-US" sz="900" dirty="0">
                <a:latin typeface="Intel Clear Light"/>
              </a:rPr>
              <a:t>高</a:t>
            </a:r>
            <a:r>
              <a:rPr lang="en-US" sz="900" dirty="0">
                <a:latin typeface="Intel Clear Light"/>
              </a:rPr>
              <a:t>” </a:t>
            </a:r>
            <a:r>
              <a:rPr lang="en-US" sz="900" b="1" dirty="0">
                <a:latin typeface="Intel Clear Light"/>
              </a:rPr>
              <a:t>H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机箱</a:t>
            </a:r>
            <a:r>
              <a:rPr lang="en-US" sz="900" dirty="0">
                <a:latin typeface="Intel Clear Light"/>
              </a:rPr>
              <a:t>: 117 x 112 x 51 </a:t>
            </a:r>
            <a:r>
              <a:rPr lang="zh-CN" altLang="en-US" sz="900" dirty="0">
                <a:latin typeface="Intel Clear Light"/>
              </a:rPr>
              <a:t>毫米</a:t>
            </a:r>
            <a:r>
              <a:rPr lang="en-US" sz="900" dirty="0">
                <a:latin typeface="Intel Clear Light"/>
              </a:rPr>
              <a:t>, </a:t>
            </a:r>
            <a:r>
              <a:rPr lang="zh-CN" altLang="en-US" sz="900" dirty="0">
                <a:latin typeface="Intel Clear Light"/>
              </a:rPr>
              <a:t>支持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2.5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英寸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7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毫米 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SATA3 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托架和接口</a:t>
            </a:r>
            <a:endParaRPr lang="en-US" sz="900" b="1" dirty="0">
              <a:solidFill>
                <a:schemeClr val="tx2"/>
              </a:solidFill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en-US" sz="900" dirty="0">
                <a:latin typeface="Intel Clear Light"/>
              </a:rPr>
              <a:t>“</a:t>
            </a:r>
            <a:r>
              <a:rPr lang="zh-CN" altLang="en-US" sz="900" dirty="0">
                <a:latin typeface="Intel Clear Light"/>
              </a:rPr>
              <a:t>高</a:t>
            </a:r>
            <a:r>
              <a:rPr lang="en-US" sz="900" dirty="0">
                <a:latin typeface="Intel Clear Light"/>
              </a:rPr>
              <a:t>” </a:t>
            </a:r>
            <a:r>
              <a:rPr lang="en-US" sz="900" b="1" dirty="0">
                <a:latin typeface="Intel Clear Light"/>
              </a:rPr>
              <a:t>Q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机箱</a:t>
            </a:r>
            <a:r>
              <a:rPr lang="en-US" sz="900" dirty="0">
                <a:latin typeface="Intel Clear Light"/>
              </a:rPr>
              <a:t>: 117 x 112 x 56 </a:t>
            </a:r>
            <a:r>
              <a:rPr lang="zh-CN" altLang="en-US" sz="900" dirty="0">
                <a:latin typeface="Intel Clear Light"/>
              </a:rPr>
              <a:t>毫米</a:t>
            </a:r>
            <a:r>
              <a:rPr lang="en-US" sz="900" dirty="0">
                <a:latin typeface="Intel Clear Light"/>
              </a:rPr>
              <a:t>, </a:t>
            </a:r>
            <a:r>
              <a:rPr lang="zh-CN" altLang="en-US" sz="900" dirty="0">
                <a:latin typeface="Intel Clear Light"/>
              </a:rPr>
              <a:t>支持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无线充电</a:t>
            </a:r>
            <a:r>
              <a:rPr lang="zh-CN" altLang="en-US" sz="900" dirty="0">
                <a:latin typeface="Intel Clear Light"/>
              </a:rPr>
              <a:t>和</a:t>
            </a:r>
            <a:r>
              <a:rPr lang="en-US" altLang="zh-CN" sz="900" b="1" dirty="0">
                <a:solidFill>
                  <a:schemeClr val="tx2"/>
                </a:solidFill>
                <a:latin typeface="Intel Clear Light"/>
              </a:rPr>
              <a:t>2.5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英寸</a:t>
            </a:r>
            <a:r>
              <a:rPr lang="en-US" altLang="zh-CN" sz="900" b="1" dirty="0">
                <a:solidFill>
                  <a:schemeClr val="tx2"/>
                </a:solidFill>
                <a:latin typeface="Intel Clear Light"/>
              </a:rPr>
              <a:t>7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毫米 </a:t>
            </a:r>
            <a:r>
              <a:rPr lang="en-US" altLang="zh-CN" sz="900" b="1" dirty="0">
                <a:solidFill>
                  <a:schemeClr val="tx2"/>
                </a:solidFill>
                <a:latin typeface="Intel Clear Light"/>
              </a:rPr>
              <a:t>SATA3 </a:t>
            </a: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托架和接口</a:t>
            </a:r>
            <a:endParaRPr lang="en-US" sz="900" b="1" dirty="0">
              <a:solidFill>
                <a:schemeClr val="tx2"/>
              </a:solidFill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en-US" sz="900" dirty="0">
                <a:latin typeface="Intel Clear Light"/>
              </a:rPr>
              <a:t>“</a:t>
            </a:r>
            <a:r>
              <a:rPr lang="zh-CN" altLang="en-US" sz="900" dirty="0">
                <a:latin typeface="Intel Clear Light"/>
              </a:rPr>
              <a:t>薄</a:t>
            </a:r>
            <a:r>
              <a:rPr lang="en-US" sz="900" dirty="0">
                <a:latin typeface="Intel Clear Light"/>
              </a:rPr>
              <a:t>” </a:t>
            </a:r>
            <a:r>
              <a:rPr lang="en-US" sz="900" b="1" dirty="0">
                <a:latin typeface="Intel Clear Light"/>
              </a:rPr>
              <a:t>K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机箱</a:t>
            </a:r>
            <a:r>
              <a:rPr lang="en-US" sz="900" dirty="0">
                <a:latin typeface="Intel Clear Light"/>
              </a:rPr>
              <a:t>: 117 x 112 x 38 </a:t>
            </a:r>
            <a:r>
              <a:rPr lang="zh-CN" altLang="en-US" sz="900" dirty="0">
                <a:latin typeface="Intel Clear Light"/>
              </a:rPr>
              <a:t>毫米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en-US" sz="900" dirty="0">
                <a:latin typeface="Intel Clear Light"/>
              </a:rPr>
              <a:t>19V</a:t>
            </a:r>
            <a:r>
              <a:rPr lang="en-US" sz="900" baseline="-25000" dirty="0">
                <a:latin typeface="Intel Clear Light"/>
              </a:rPr>
              <a:t>DC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输入</a:t>
            </a:r>
            <a:r>
              <a:rPr lang="en-US" sz="900" dirty="0">
                <a:latin typeface="Intel Clear Light"/>
              </a:rPr>
              <a:t>, 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120W</a:t>
            </a:r>
            <a:r>
              <a:rPr lang="en-US" sz="900" dirty="0">
                <a:latin typeface="Intel Clear Light"/>
              </a:rPr>
              <a:t> (</a:t>
            </a:r>
            <a:r>
              <a:rPr lang="zh-CN" altLang="en-US" sz="900" dirty="0">
                <a:latin typeface="Intel Clear Light"/>
              </a:rPr>
              <a:t>酷睿</a:t>
            </a:r>
            <a:r>
              <a:rPr lang="en-US" sz="900" dirty="0">
                <a:latin typeface="Intel Clear Light"/>
              </a:rPr>
              <a:t>™ i7, i5) </a:t>
            </a:r>
            <a:r>
              <a:rPr lang="zh-CN" altLang="en-US" sz="900" dirty="0">
                <a:latin typeface="Intel Clear Light"/>
              </a:rPr>
              <a:t>或</a:t>
            </a:r>
            <a:r>
              <a:rPr lang="en-US" sz="900" dirty="0">
                <a:latin typeface="Intel Clear Light"/>
              </a:rPr>
              <a:t> </a:t>
            </a:r>
            <a:r>
              <a:rPr lang="en-US" sz="900" b="1" dirty="0">
                <a:solidFill>
                  <a:schemeClr val="tx2"/>
                </a:solidFill>
                <a:latin typeface="Intel Clear Light"/>
              </a:rPr>
              <a:t>90W</a:t>
            </a:r>
            <a:r>
              <a:rPr lang="en-US" sz="900" dirty="0">
                <a:latin typeface="Intel Clear Light"/>
              </a:rPr>
              <a:t> </a:t>
            </a:r>
            <a:r>
              <a:rPr lang="zh-CN" altLang="en-US" sz="900" dirty="0">
                <a:latin typeface="Intel Clear Light"/>
              </a:rPr>
              <a:t>电源适配器，带区域专用交流电源线</a:t>
            </a:r>
            <a:r>
              <a:rPr lang="en-US" altLang="zh-CN" sz="900" dirty="0">
                <a:latin typeface="Intel Clear Light"/>
              </a:rPr>
              <a:t>&amp;C5</a:t>
            </a:r>
            <a:r>
              <a:rPr lang="zh-CN" altLang="en-US" sz="900" dirty="0">
                <a:latin typeface="Intel Clear Light"/>
              </a:rPr>
              <a:t>型连接器</a:t>
            </a:r>
            <a:endParaRPr lang="en-US" altLang="zh-CN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dirty="0">
                <a:latin typeface="Intel Clear Light"/>
              </a:rPr>
              <a:t>前端面板，</a:t>
            </a:r>
            <a:r>
              <a:rPr lang="en-US" altLang="zh-CN" sz="900" dirty="0">
                <a:latin typeface="Intel Clear Light"/>
              </a:rPr>
              <a:t>CEC</a:t>
            </a:r>
            <a:r>
              <a:rPr lang="zh-CN" altLang="en-US" sz="900" dirty="0">
                <a:latin typeface="Intel Clear Light"/>
              </a:rPr>
              <a:t>红外，</a:t>
            </a:r>
            <a:r>
              <a:rPr lang="en-US" altLang="zh-CN" sz="900" dirty="0">
                <a:latin typeface="Intel Clear Light"/>
              </a:rPr>
              <a:t>RGB LED</a:t>
            </a:r>
            <a:r>
              <a:rPr lang="zh-CN" altLang="en-US" sz="900" dirty="0">
                <a:latin typeface="Intel Clear Light"/>
              </a:rPr>
              <a:t>，</a:t>
            </a:r>
            <a:r>
              <a:rPr lang="en-US" altLang="zh-CN" sz="900" dirty="0">
                <a:latin typeface="Intel Clear Light"/>
              </a:rPr>
              <a:t>USB 3.1</a:t>
            </a:r>
            <a:r>
              <a:rPr lang="zh-CN" altLang="en-US" sz="900" dirty="0">
                <a:latin typeface="Intel Clear Light"/>
              </a:rPr>
              <a:t>，</a:t>
            </a:r>
            <a:r>
              <a:rPr lang="en-US" altLang="zh-CN" sz="900" dirty="0">
                <a:latin typeface="Intel Clear Light"/>
              </a:rPr>
              <a:t>USB 2.0</a:t>
            </a:r>
            <a:r>
              <a:rPr lang="zh-CN" altLang="en-US" sz="900" dirty="0">
                <a:latin typeface="Intel Clear Light"/>
              </a:rPr>
              <a:t>内部接头连接器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dirty="0">
                <a:latin typeface="Intel Clear Light"/>
              </a:rPr>
              <a:t>前端面板状态</a:t>
            </a:r>
            <a:r>
              <a:rPr lang="en-US" sz="900" dirty="0">
                <a:latin typeface="Intel Clear Light"/>
              </a:rPr>
              <a:t>RGB LED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dirty="0">
                <a:latin typeface="Intel Clear Light"/>
              </a:rPr>
              <a:t>微软</a:t>
            </a:r>
            <a:r>
              <a:rPr lang="en-US" sz="900" dirty="0">
                <a:latin typeface="Intel Clear Light"/>
              </a:rPr>
              <a:t>Windows</a:t>
            </a:r>
            <a:r>
              <a:rPr lang="en-US" altLang="zh-CN" sz="900" dirty="0">
                <a:latin typeface="Intel Clear Light"/>
              </a:rPr>
              <a:t>*</a:t>
            </a:r>
            <a:r>
              <a:rPr lang="en-US" sz="900" dirty="0">
                <a:latin typeface="Intel Clear Light"/>
              </a:rPr>
              <a:t>10</a:t>
            </a:r>
            <a:r>
              <a:rPr lang="zh-CN" altLang="en-US" sz="900" dirty="0">
                <a:latin typeface="Intel Clear Light"/>
              </a:rPr>
              <a:t>标志，兼容各种</a:t>
            </a:r>
            <a:r>
              <a:rPr lang="en-US" sz="900" dirty="0">
                <a:latin typeface="Intel Clear Light"/>
              </a:rPr>
              <a:t>Linux</a:t>
            </a:r>
            <a:r>
              <a:rPr lang="zh-CN" altLang="en-US" sz="900" dirty="0">
                <a:latin typeface="Intel Clear Light"/>
              </a:rPr>
              <a:t>发行版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dirty="0">
                <a:latin typeface="Intel Clear Light"/>
              </a:rPr>
              <a:t>仅套件</a:t>
            </a:r>
            <a:r>
              <a:rPr lang="en-US" altLang="zh-CN" sz="900" dirty="0">
                <a:latin typeface="Intel Clear Light"/>
              </a:rPr>
              <a:t>SKU</a:t>
            </a:r>
            <a:r>
              <a:rPr lang="zh-CN" altLang="en-US" sz="900" dirty="0">
                <a:latin typeface="Intel Clear Light"/>
              </a:rPr>
              <a:t>中包含</a:t>
            </a:r>
            <a:r>
              <a:rPr lang="en-US" altLang="zh-CN" sz="900" dirty="0">
                <a:latin typeface="Intel Clear Light"/>
              </a:rPr>
              <a:t>VESA</a:t>
            </a:r>
            <a:r>
              <a:rPr lang="zh-CN" altLang="en-US" sz="900" dirty="0">
                <a:latin typeface="Intel Clear Light"/>
              </a:rPr>
              <a:t>安装板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dirty="0">
                <a:latin typeface="Intel Clear Light"/>
              </a:rPr>
              <a:t>单独零售包装</a:t>
            </a:r>
            <a:endParaRPr lang="en-US" sz="900" dirty="0">
              <a:latin typeface="Intel Clear Light"/>
            </a:endParaRPr>
          </a:p>
          <a:p>
            <a:pPr marL="171450" indent="-171450">
              <a:spcBef>
                <a:spcPts val="300"/>
              </a:spcBef>
              <a:defRPr/>
            </a:pPr>
            <a:r>
              <a:rPr lang="zh-CN" altLang="en-US" sz="900" b="1" dirty="0">
                <a:solidFill>
                  <a:schemeClr val="tx2"/>
                </a:solidFill>
                <a:latin typeface="Intel Clear Light"/>
              </a:rPr>
              <a:t>三年保修</a:t>
            </a:r>
            <a:endParaRPr lang="en-US" sz="900" dirty="0">
              <a:solidFill>
                <a:schemeClr val="tx2"/>
              </a:solidFill>
              <a:latin typeface="Intel Clear Light"/>
            </a:endParaRPr>
          </a:p>
        </p:txBody>
      </p:sp>
      <p:sp>
        <p:nvSpPr>
          <p:cNvPr id="32" name="TextBox 29"/>
          <p:cNvSpPr txBox="1">
            <a:spLocks noChangeArrowheads="1"/>
          </p:cNvSpPr>
          <p:nvPr/>
        </p:nvSpPr>
        <p:spPr bwMode="auto">
          <a:xfrm>
            <a:off x="9750780" y="6040873"/>
            <a:ext cx="434414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Chassis</a:t>
            </a:r>
            <a:endParaRPr kumimoji="0" lang="en-US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33" name="Oval 149"/>
          <p:cNvSpPr/>
          <p:nvPr/>
        </p:nvSpPr>
        <p:spPr>
          <a:xfrm>
            <a:off x="9504110" y="6027067"/>
            <a:ext cx="165100" cy="166688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sym typeface="Helvetica Neue"/>
            </a:endParaRPr>
          </a:p>
        </p:txBody>
      </p:sp>
      <p:sp>
        <p:nvSpPr>
          <p:cNvPr id="34" name="TextBox 29"/>
          <p:cNvSpPr txBox="1">
            <a:spLocks noChangeArrowheads="1"/>
          </p:cNvSpPr>
          <p:nvPr/>
        </p:nvSpPr>
        <p:spPr bwMode="auto">
          <a:xfrm>
            <a:off x="10639979" y="6040873"/>
            <a:ext cx="347852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Board</a:t>
            </a:r>
            <a:endParaRPr kumimoji="0" lang="en-US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35" name="Oval 151"/>
          <p:cNvSpPr/>
          <p:nvPr/>
        </p:nvSpPr>
        <p:spPr>
          <a:xfrm>
            <a:off x="10422491" y="6027067"/>
            <a:ext cx="165100" cy="166688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sym typeface="Helvetica Neue"/>
            </a:endParaRPr>
          </a:p>
        </p:txBody>
      </p:sp>
      <p:sp>
        <p:nvSpPr>
          <p:cNvPr id="36" name="Rounded Rectangle 71"/>
          <p:cNvSpPr/>
          <p:nvPr/>
        </p:nvSpPr>
        <p:spPr>
          <a:xfrm>
            <a:off x="10185194" y="1072091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7" name="Title 2"/>
          <p:cNvSpPr txBox="1"/>
          <p:nvPr/>
        </p:nvSpPr>
        <p:spPr>
          <a:xfrm>
            <a:off x="10026669" y="1034577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/>
                <a:ea typeface="Intel Clear Pro" panose="020B0804020202060201" pitchFamily="34" charset="0"/>
                <a:cs typeface="Intel Clear Pro" panose="020B0804020202060201" pitchFamily="34" charset="0"/>
                <a:sym typeface="Helvetica Neue"/>
              </a:rPr>
              <a:t>“Panther Canyon”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/>
              <a:ea typeface="Intel Clear Pro" panose="020B0804020202060201" pitchFamily="34" charset="0"/>
              <a:cs typeface="Intel Clear Pro" panose="020B0804020202060201" pitchFamily="34" charset="0"/>
              <a:sym typeface="Helvetica Neue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38" y="4742768"/>
            <a:ext cx="2428734" cy="1304401"/>
          </a:xfrm>
          <a:prstGeom prst="rect">
            <a:avLst/>
          </a:prstGeom>
        </p:spPr>
      </p:pic>
      <p:pic>
        <p:nvPicPr>
          <p:cNvPr id="3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929" y="4252669"/>
            <a:ext cx="2504473" cy="925802"/>
          </a:xfrm>
          <a:prstGeom prst="rect">
            <a:avLst/>
          </a:prstGeom>
        </p:spPr>
      </p:pic>
      <p:pic>
        <p:nvPicPr>
          <p:cNvPr id="40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32" y="3600131"/>
            <a:ext cx="2428734" cy="1208436"/>
          </a:xfrm>
          <a:prstGeom prst="rect">
            <a:avLst/>
          </a:prstGeom>
        </p:spPr>
      </p:pic>
      <p:cxnSp>
        <p:nvCxnSpPr>
          <p:cNvPr id="41" name="Straight Arrow Connector 50"/>
          <p:cNvCxnSpPr/>
          <p:nvPr/>
        </p:nvCxnSpPr>
        <p:spPr>
          <a:xfrm>
            <a:off x="1587731" y="3668601"/>
            <a:ext cx="1010875" cy="127149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51"/>
          <p:cNvCxnSpPr/>
          <p:nvPr/>
        </p:nvCxnSpPr>
        <p:spPr>
          <a:xfrm>
            <a:off x="3239010" y="5155175"/>
            <a:ext cx="2406662" cy="8315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TextBox 52"/>
          <p:cNvSpPr txBox="1"/>
          <p:nvPr/>
        </p:nvSpPr>
        <p:spPr>
          <a:xfrm>
            <a:off x="3990878" y="5183970"/>
            <a:ext cx="86798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4.6 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英寸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117 </a:t>
            </a: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ea typeface="+mn-ea"/>
                <a:cs typeface="+mn-cs"/>
                <a:sym typeface="Helvetica Neue"/>
              </a:rPr>
              <a:t>毫米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ea typeface="+mn-ea"/>
              <a:cs typeface="+mn-cs"/>
              <a:sym typeface="Helvetica Neue"/>
            </a:endParaRPr>
          </a:p>
        </p:txBody>
      </p:sp>
      <p:sp>
        <p:nvSpPr>
          <p:cNvPr id="44" name="TextBox 53"/>
          <p:cNvSpPr txBox="1"/>
          <p:nvPr/>
        </p:nvSpPr>
        <p:spPr>
          <a:xfrm rot="467315">
            <a:off x="1690897" y="3461214"/>
            <a:ext cx="86798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sym typeface="Helvetica Neue"/>
              </a:rPr>
              <a:t>4.4 </a:t>
            </a:r>
            <a:r>
              <a:rPr lang="zh-CN" altLang="en-US" sz="900" b="1" dirty="0">
                <a:solidFill>
                  <a:srgbClr val="004986"/>
                </a:solidFill>
                <a:latin typeface="Intel Clear"/>
              </a:rPr>
              <a:t>英寸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sym typeface="Helvetica Neue"/>
            </a:endParaRPr>
          </a:p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sym typeface="Helvetica Neue"/>
              </a:rPr>
              <a:t>112 </a:t>
            </a:r>
            <a:r>
              <a:rPr lang="zh-CN" altLang="en-US" sz="900" b="1" dirty="0">
                <a:solidFill>
                  <a:srgbClr val="004986"/>
                </a:solidFill>
                <a:latin typeface="Intel Clear"/>
              </a:rPr>
              <a:t>毫米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  <p:sp>
        <p:nvSpPr>
          <p:cNvPr id="45" name="TextBox 57"/>
          <p:cNvSpPr txBox="1"/>
          <p:nvPr/>
        </p:nvSpPr>
        <p:spPr>
          <a:xfrm rot="16200000">
            <a:off x="2355733" y="4021388"/>
            <a:ext cx="86798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sym typeface="Helvetica Neue"/>
              </a:rPr>
              <a:t>2.0 </a:t>
            </a:r>
            <a:r>
              <a:rPr lang="zh-CN" altLang="en-US" sz="900" b="1" dirty="0">
                <a:solidFill>
                  <a:srgbClr val="004986"/>
                </a:solidFill>
                <a:latin typeface="Intel Clear"/>
              </a:rPr>
              <a:t>英寸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sym typeface="Helvetica Neue"/>
            </a:endParaRPr>
          </a:p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sym typeface="Helvetica Neue"/>
              </a:rPr>
              <a:t>51 </a:t>
            </a:r>
            <a:r>
              <a:rPr lang="zh-CN" altLang="en-US" sz="900" b="1" dirty="0">
                <a:solidFill>
                  <a:srgbClr val="004986"/>
                </a:solidFill>
                <a:latin typeface="Intel Clear"/>
              </a:rPr>
              <a:t>毫米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  <p:cxnSp>
        <p:nvCxnSpPr>
          <p:cNvPr id="46" name="Straight Arrow Connector 58"/>
          <p:cNvCxnSpPr/>
          <p:nvPr/>
        </p:nvCxnSpPr>
        <p:spPr>
          <a:xfrm flipV="1">
            <a:off x="2616635" y="3839954"/>
            <a:ext cx="0" cy="724389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TextBox 60"/>
          <p:cNvSpPr txBox="1"/>
          <p:nvPr/>
        </p:nvSpPr>
        <p:spPr>
          <a:xfrm rot="16200000">
            <a:off x="2368497" y="5225089"/>
            <a:ext cx="86798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sym typeface="Helvetica Neue"/>
              </a:rPr>
              <a:t>2.2 </a:t>
            </a:r>
            <a:r>
              <a:rPr lang="zh-CN" altLang="en-US" sz="900" b="1" dirty="0">
                <a:solidFill>
                  <a:srgbClr val="004986"/>
                </a:solidFill>
                <a:latin typeface="Intel Clear"/>
              </a:rPr>
              <a:t>英寸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sym typeface="Helvetica Neue"/>
            </a:endParaRPr>
          </a:p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sym typeface="Helvetica Neue"/>
              </a:rPr>
              <a:t>56 </a:t>
            </a:r>
            <a:r>
              <a:rPr lang="zh-CN" altLang="en-US" sz="900" b="1" dirty="0">
                <a:solidFill>
                  <a:srgbClr val="004986"/>
                </a:solidFill>
                <a:latin typeface="Intel Clear"/>
              </a:rPr>
              <a:t>毫米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  <p:cxnSp>
        <p:nvCxnSpPr>
          <p:cNvPr id="48" name="Straight Arrow Connector 61"/>
          <p:cNvCxnSpPr/>
          <p:nvPr/>
        </p:nvCxnSpPr>
        <p:spPr>
          <a:xfrm flipH="1" flipV="1">
            <a:off x="2627672" y="5012048"/>
            <a:ext cx="1727" cy="755997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64"/>
          <p:cNvSpPr txBox="1"/>
          <p:nvPr/>
        </p:nvSpPr>
        <p:spPr>
          <a:xfrm rot="16200000">
            <a:off x="2602132" y="4554642"/>
            <a:ext cx="86798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sym typeface="Helvetica Neue"/>
              </a:rPr>
              <a:t>1.5 </a:t>
            </a:r>
            <a:r>
              <a:rPr lang="zh-CN" altLang="en-US" sz="900" b="1" dirty="0">
                <a:solidFill>
                  <a:srgbClr val="004986"/>
                </a:solidFill>
                <a:latin typeface="Intel Clear"/>
              </a:rPr>
              <a:t>英寸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sym typeface="Helvetica Neue"/>
            </a:endParaRPr>
          </a:p>
          <a:p>
            <a:pPr marL="0" marR="0" lvl="0" indent="0" algn="ctr" defTabSz="243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986"/>
                </a:solidFill>
                <a:effectLst/>
                <a:uLnTx/>
                <a:uFillTx/>
                <a:latin typeface="Intel Clear"/>
                <a:sym typeface="Helvetica Neue"/>
              </a:rPr>
              <a:t>38 </a:t>
            </a:r>
            <a:r>
              <a:rPr lang="zh-CN" altLang="en-US" sz="900" b="1" dirty="0">
                <a:solidFill>
                  <a:srgbClr val="004986"/>
                </a:solidFill>
                <a:latin typeface="Intel Clear"/>
              </a:rPr>
              <a:t>毫米</a:t>
            </a:r>
            <a:endParaRPr kumimoji="0" lang="en-IN" sz="900" b="1" i="0" u="none" strike="noStrike" kern="0" cap="none" spc="0" normalizeH="0" baseline="0" noProof="0" dirty="0">
              <a:ln>
                <a:noFill/>
              </a:ln>
              <a:solidFill>
                <a:srgbClr val="004986"/>
              </a:solidFill>
              <a:effectLst/>
              <a:uLnTx/>
              <a:uFillTx/>
              <a:latin typeface="Intel Clear"/>
              <a:sym typeface="Helvetica Neue"/>
            </a:endParaRPr>
          </a:p>
        </p:txBody>
      </p:sp>
      <p:cxnSp>
        <p:nvCxnSpPr>
          <p:cNvPr id="50" name="Straight Arrow Connector 65"/>
          <p:cNvCxnSpPr/>
          <p:nvPr/>
        </p:nvCxnSpPr>
        <p:spPr>
          <a:xfrm flipV="1">
            <a:off x="3187929" y="4330214"/>
            <a:ext cx="0" cy="724389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消费类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英特尔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锐矩™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Xe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显卡</a:t>
            </a:r>
            <a:b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</a:b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cxnSp>
        <p:nvCxnSpPr>
          <p:cNvPr id="3" name="Straight Connector 70"/>
          <p:cNvCxnSpPr/>
          <p:nvPr/>
        </p:nvCxnSpPr>
        <p:spPr>
          <a:xfrm>
            <a:off x="5819642" y="1259529"/>
            <a:ext cx="0" cy="5245871"/>
          </a:xfrm>
          <a:prstGeom prst="line">
            <a:avLst/>
          </a:prstGeom>
          <a:noFill/>
          <a:ln w="952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6438089" y="5949596"/>
            <a:ext cx="678391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可用</a:t>
            </a: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t>SKU </a:t>
            </a:r>
            <a:endParaRPr kumimoji="0" lang="en-US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defRPr/>
            </a:pPr>
            <a:r>
              <a:rPr lang="zh-CN" altLang="en-US" sz="1000" dirty="0">
                <a:solidFill>
                  <a:srgbClr val="FFFFFF"/>
                </a:solidFill>
                <a:cs typeface="Intel Clear" panose="020B0604020203020204" pitchFamily="34" charset="0"/>
              </a:rPr>
              <a:t>待定</a:t>
            </a:r>
            <a:endParaRPr kumimoji="0" lang="en-US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ounded Rectangle 71"/>
          <p:cNvSpPr/>
          <p:nvPr/>
        </p:nvSpPr>
        <p:spPr>
          <a:xfrm>
            <a:off x="10430989" y="1132621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itle 2"/>
          <p:cNvSpPr txBox="1"/>
          <p:nvPr/>
        </p:nvSpPr>
        <p:spPr>
          <a:xfrm>
            <a:off x="10272464" y="1095107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/>
                <a:ea typeface="Intel Clear Pro" panose="020B0804020202060201" pitchFamily="34" charset="0"/>
                <a:cs typeface="Intel Clear Pro" panose="020B0804020202060201" pitchFamily="34" charset="0"/>
                <a:sym typeface="Helvetica Neue"/>
              </a:rPr>
              <a:t>“Panther Canyon”</a:t>
            </a:r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/>
              <a:ea typeface="Intel Clear Pro" panose="020B0804020202060201" pitchFamily="34" charset="0"/>
              <a:cs typeface="Intel Clear Pro" panose="020B0804020202060201" pitchFamily="34" charset="0"/>
              <a:sym typeface="Helvetica Neue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8"/>
          <a:stretch>
            <a:fillRect/>
          </a:stretch>
        </p:blipFill>
        <p:spPr>
          <a:xfrm>
            <a:off x="6096000" y="1300934"/>
            <a:ext cx="4295080" cy="50803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8" y="1109515"/>
            <a:ext cx="4330250" cy="24384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60" y="3636834"/>
            <a:ext cx="2672486" cy="26724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6013" y="1333139"/>
          <a:ext cx="10882595" cy="497618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18393"/>
                <a:gridCol w="800100"/>
                <a:gridCol w="957851"/>
                <a:gridCol w="1100982"/>
                <a:gridCol w="1665442"/>
                <a:gridCol w="1515173"/>
                <a:gridCol w="900358"/>
                <a:gridCol w="978651"/>
                <a:gridCol w="1345645"/>
              </a:tblGrid>
              <a:tr h="526863">
                <a:tc gridSpan="9">
                  <a:txBody>
                    <a:bodyPr/>
                    <a:lstStyle/>
                    <a:p>
                      <a:pPr marL="0" marR="0" lvl="0" indent="0" algn="ctr" defTabSz="609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b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sym typeface="Intel Clear"/>
                        </a:rPr>
                        <a:t>猎豹峡谷</a:t>
                      </a:r>
                      <a:r>
                        <a:rPr lang="en-US" altLang="zh-CN" sz="1700" b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sym typeface="Intel Clear"/>
                        </a:rPr>
                        <a:t>L10</a:t>
                      </a:r>
                      <a:r>
                        <a:rPr lang="zh-CN" altLang="en-US" sz="1700" b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sym typeface="Intel Clear"/>
                        </a:rPr>
                        <a:t>迷你电脑订购代码</a:t>
                      </a:r>
                      <a:endParaRPr lang="en-US" sz="17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122331" marR="122331" marT="61166" marB="61166"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86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595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MM#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电源插头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(C5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连接器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)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内存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硬盘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盖子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机箱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操作系统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  <a:latin typeface="+mj-lt"/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</a:tr>
              <a:tr h="203886">
                <a:tc gridSpan="9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b="0" dirty="0">
                          <a:latin typeface="+mj-lt"/>
                        </a:rPr>
                        <a:t>猎豹峡谷 </a:t>
                      </a:r>
                      <a:r>
                        <a:rPr lang="en-US" sz="1300" b="0" baseline="0" dirty="0">
                          <a:latin typeface="+mj-lt"/>
                        </a:rPr>
                        <a:t>i7 </a:t>
                      </a:r>
                      <a:r>
                        <a:rPr lang="zh-CN" altLang="en-US" sz="1300" b="0" baseline="0" dirty="0">
                          <a:latin typeface="+mj-lt"/>
                        </a:rPr>
                        <a:t>迷你生机</a:t>
                      </a:r>
                      <a:endParaRPr lang="en-US" sz="13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122331" marR="122331" marT="61166" marB="61166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F8FF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</a:tcPr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>
                      <a:noFill/>
                    </a:lnT>
                  </a:tcPr>
                </a:tc>
                <a:tc hMerge="1">
                  <a:tcPr/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RNUC11PAQi70QA0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99A9P8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16GB (2x 8GB) 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DDR4-3200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500GB NVMe 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PCIe Gen4 SSD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15W 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无线充电盖子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高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Windows® 10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家庭版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122331" marR="122331" marT="61166" marB="61166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第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11</a:t>
                      </a:r>
                      <a:r>
                        <a:rPr lang="en-US" sz="1100" baseline="30000" dirty="0">
                          <a:solidFill>
                            <a:schemeClr val="tx1"/>
                          </a:solidFill>
                          <a:latin typeface="+mj-lt"/>
                        </a:rPr>
                        <a:t>th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代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酷睿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™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i7-1165G7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RNUC11PAQi70QA1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99A9P9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>
                    <a:lnL>
                      <a:noFill/>
                    </a:lnL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cPr marL="0" marR="0" marT="0" marB="0"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RNUC11PAQi70QA2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99A9PA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11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>
                    <a:lnL>
                      <a:noFill/>
                    </a:lnL>
                  </a:tcPr>
                </a:tc>
                <a:tc vMerge="1">
                  <a:tcPr marL="0" marR="0" marT="0" marB="0"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RNUC11PAQi70QA3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99A9PC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j-lt"/>
                        </a:rPr>
                        <a:t>UK</a:t>
                      </a:r>
                      <a:endParaRPr lang="en-US" sz="11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RNUC11PAQi70QA4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99A9PD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j-lt"/>
                        </a:rPr>
                        <a:t>AU</a:t>
                      </a:r>
                      <a:endParaRPr lang="en-US" sz="11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RNUC11PAQi70QA6</a:t>
                      </a:r>
                      <a:endParaRPr lang="en-US" sz="130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99A9PF</a:t>
                      </a:r>
                      <a:endParaRPr lang="en-US" sz="130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CN</a:t>
                      </a:r>
                      <a:endParaRPr lang="en-US" sz="1100" b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886">
                <a:tc gridSpan="9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猎豹峡谷 </a:t>
                      </a:r>
                      <a:r>
                        <a:rPr lang="en-US" altLang="zh-CN" sz="13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i5 </a:t>
                      </a:r>
                      <a:r>
                        <a:rPr lang="zh-CN" altLang="en-US" sz="13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迷你生机</a:t>
                      </a:r>
                      <a:endParaRPr lang="en-US" altLang="zh-CN" sz="13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  <a:sym typeface="Intel Clear"/>
                      </a:endParaRPr>
                    </a:p>
                  </a:txBody>
                  <a:tcPr marL="122331" marR="122331" marT="61166" marB="61166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F8FF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RNUC11PAQi50WA0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99A9PG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j-lt"/>
                        </a:rPr>
                        <a:t>8GB (2x 4GB) </a:t>
                      </a:r>
                      <a:endParaRPr lang="en-US" sz="110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j-lt"/>
                        </a:rPr>
                        <a:t>DDR4-3200</a:t>
                      </a:r>
                      <a:endParaRPr lang="en-US" sz="110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500GB NVMe 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PCIe Gen4 SSD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15W </a:t>
                      </a: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无线充电盖子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高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Windows® 10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家庭版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122331" marR="122331" marT="61166" marB="61166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en-US" altLang="zh-CN" sz="1100" b="0" i="0" u="none" strike="noStrike" cap="none" spc="0" baseline="3000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th</a:t>
                      </a: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 </a:t>
                      </a: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</a:t>
                      </a: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 </a:t>
                      </a: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酷睿</a:t>
                      </a: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™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Intel Clear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i5-1135G7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RNUC11PAQi50WA1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99A9PH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>
                    <a:lnL>
                      <a:noFill/>
                    </a:lnL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cPr marL="0" marR="0" marT="0" marB="0"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RNUC11PAQi50WA2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99A9PJ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11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>
                    <a:lnL>
                      <a:noFill/>
                    </a:lnL>
                  </a:tcPr>
                </a:tc>
                <a:tc vMerge="1">
                  <a:tcPr marL="0" marR="0" marT="0" marB="0"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RNUC11PAQi50WA3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99A9PK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j-lt"/>
                        </a:rPr>
                        <a:t>UK</a:t>
                      </a:r>
                      <a:endParaRPr lang="en-US" sz="11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RNUC11PAQi50WA4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99A9PL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+mj-lt"/>
                        </a:rPr>
                        <a:t>AU</a:t>
                      </a:r>
                      <a:endParaRPr lang="en-US" sz="11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indent="0" algn="ctr" defTabSz="60960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cap="none" spc="0" baseline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RNUC11PAQi50WA6</a:t>
                      </a:r>
                      <a:endParaRPr lang="en-US" sz="1100" b="0" i="0" u="none" strike="noStrike" cap="none" spc="0" baseline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60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u="none" strike="noStrike" cap="none" spc="0" baseline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99A9PM</a:t>
                      </a:r>
                      <a:endParaRPr lang="en-US" sz="1100" b="0" i="0" u="none" strike="noStrike" cap="none" spc="0" baseline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6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 i="0" u="none" strike="noStrike" cap="none" spc="0" baseline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CN</a:t>
                      </a:r>
                      <a:endParaRPr lang="en-US" sz="1100" b="0" i="0" u="none" strike="noStrike" cap="none" spc="0" baseline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886">
                <a:tc gridSpan="9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猎豹峡谷 </a:t>
                      </a:r>
                      <a:r>
                        <a:rPr lang="en-US" altLang="zh-CN" sz="13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i3 </a:t>
                      </a:r>
                      <a:r>
                        <a:rPr lang="zh-CN" altLang="en-US" sz="13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迷你生机</a:t>
                      </a:r>
                      <a:endParaRPr lang="en-US" altLang="zh-CN" sz="13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  <a:sym typeface="Intel Clear"/>
                      </a:endParaRPr>
                    </a:p>
                  </a:txBody>
                  <a:tcPr marL="122331" marR="122331" marT="61166" marB="61166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F8FF"/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A4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RNUC11PAQi30WA0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99A9PN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8GB (2x 4GB) 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DDR4-3200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500GB NVMe 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PCIe Gen4 SSD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15W </a:t>
                      </a: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无线充电盖子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高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Windows® 10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家庭版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122331" marR="122331" marT="61166" marB="61166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en-US" altLang="zh-CN" sz="1100" b="0" i="0" u="none" strike="noStrike" cap="none" spc="0" baseline="3000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th</a:t>
                      </a: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 </a:t>
                      </a: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</a:t>
                      </a: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 </a:t>
                      </a: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酷睿</a:t>
                      </a: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™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Intel Clear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j-lt"/>
                        </a:rPr>
                        <a:t>i3-1115G4</a:t>
                      </a:r>
                      <a:endParaRPr lang="en-US" sz="11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RNUC11PAQi30WA1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99A9PP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RNUC11PAQi30WA2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99A9PR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11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RNUC11PAQi30WA3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99A9PT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UK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66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RNUC11PAQi30WA4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99A9PW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j-lt"/>
                        </a:rPr>
                        <a:t>AU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7552">
                <a:tc>
                  <a:txBody>
                    <a:bodyPr/>
                    <a:lstStyle/>
                    <a:p>
                      <a:pPr marL="0" marR="0" lvl="0" indent="0" algn="ctr" defTabSz="6096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 i="0" u="none" strike="noStrike" cap="none" spc="0" baseline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RNUC11PAQi30WA6</a:t>
                      </a:r>
                      <a:endParaRPr lang="en-US" sz="1100" b="0" i="0" u="none" strike="noStrike" cap="none" spc="0" baseline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6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 i="0" u="none" strike="noStrike" cap="none" spc="0" baseline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99A9RA</a:t>
                      </a:r>
                      <a:endParaRPr lang="en-US" sz="1100" b="0" i="0" u="none" strike="noStrike" cap="none" spc="0" baseline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91749" marR="91749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6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b="0" i="0" u="none" strike="noStrike" cap="none" spc="0" baseline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CN</a:t>
                      </a:r>
                      <a:endParaRPr lang="en-US" sz="1100" b="0" i="0" u="none" strike="noStrike" cap="none" spc="0" baseline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/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ounded Rectangle 9"/>
          <p:cNvSpPr/>
          <p:nvPr/>
        </p:nvSpPr>
        <p:spPr>
          <a:xfrm>
            <a:off x="10430989" y="1041679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Title 2"/>
          <p:cNvSpPr txBox="1"/>
          <p:nvPr/>
        </p:nvSpPr>
        <p:spPr>
          <a:xfrm>
            <a:off x="10272464" y="1004165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algn="ctr">
              <a:defRPr/>
            </a:pPr>
            <a:r>
              <a:rPr lang="en-US" sz="1000" i="1" dirty="0">
                <a:solidFill>
                  <a:srgbClr val="FFFFFF"/>
                </a:solidFill>
                <a:latin typeface="Intel Clear"/>
              </a:rPr>
              <a:t>“Panther Canyon”</a:t>
            </a:r>
            <a:endParaRPr lang="en-US" sz="1000" i="1" dirty="0">
              <a:solidFill>
                <a:srgbClr val="FFFFFF"/>
              </a:solidFill>
              <a:latin typeface="Intel Clear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消费类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黑豹峡谷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消费类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黑豹峡谷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graphicFrame>
        <p:nvGraphicFramePr>
          <p:cNvPr id="5" name="Table 15"/>
          <p:cNvGraphicFramePr>
            <a:graphicFrameLocks noGrp="1"/>
          </p:cNvGraphicFramePr>
          <p:nvPr/>
        </p:nvGraphicFramePr>
        <p:xfrm>
          <a:off x="686011" y="1340768"/>
          <a:ext cx="5462626" cy="50200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70635"/>
                <a:gridCol w="657031"/>
                <a:gridCol w="906835"/>
                <a:gridCol w="876042"/>
                <a:gridCol w="657031"/>
                <a:gridCol w="1095052"/>
              </a:tblGrid>
              <a:tr h="190753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dirty="0">
                          <a:solidFill>
                            <a:schemeClr val="bg1"/>
                          </a:solidFill>
                          <a:latin typeface="+mj-lt"/>
                        </a:rPr>
                        <a:t>猎豹峡谷</a:t>
                      </a:r>
                      <a:r>
                        <a:rPr lang="en-US" altLang="zh-CN" sz="1000" b="0" dirty="0">
                          <a:solidFill>
                            <a:schemeClr val="bg1"/>
                          </a:solidFill>
                          <a:latin typeface="+mj-lt"/>
                        </a:rPr>
                        <a:t>L6</a:t>
                      </a:r>
                      <a:r>
                        <a:rPr lang="zh-CN" altLang="en-US" sz="1000" b="0" dirty="0">
                          <a:solidFill>
                            <a:schemeClr val="bg1"/>
                          </a:solidFill>
                          <a:latin typeface="+mj-lt"/>
                        </a:rPr>
                        <a:t>套件订购代码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86"/>
                    </a:solidFill>
                  </a:tcPr>
                </a:tc>
                <a:tc hMerge="1"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cPr>
                    <a:lnL>
                      <a:noFill/>
                    </a:lnL>
                  </a:tcPr>
                </a:tc>
                <a:tc hMerge="1">
                  <a:tcPr/>
                </a:tc>
                <a:tc hMerge="1">
                  <a:tcPr/>
                </a:tc>
              </a:tr>
              <a:tr h="17167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产品代码</a:t>
                      </a:r>
                      <a:endParaRPr lang="en-US" sz="9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bg1"/>
                          </a:solidFill>
                          <a:latin typeface="+mj-lt"/>
                        </a:rPr>
                        <a:t>MM#</a:t>
                      </a:r>
                      <a:endParaRPr lang="en-US" sz="900" b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电源接头</a:t>
                      </a:r>
                      <a:r>
                        <a:rPr 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(C5)</a:t>
                      </a:r>
                      <a:endParaRPr lang="en-US" sz="9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盖子</a:t>
                      </a:r>
                      <a:endParaRPr lang="en-US" sz="9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机箱</a:t>
                      </a:r>
                      <a:endParaRPr lang="en-US" sz="9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dirty="0">
                          <a:solidFill>
                            <a:schemeClr val="bg1"/>
                          </a:solidFill>
                          <a:latin typeface="+mj-lt"/>
                        </a:rPr>
                        <a:t>处理器</a:t>
                      </a:r>
                      <a:endParaRPr lang="en-US" sz="9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4F6"/>
                    </a:solidFill>
                  </a:tcPr>
                </a:tc>
              </a:tr>
              <a:tr h="190753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dirty="0">
                          <a:latin typeface="+mj-lt"/>
                        </a:rPr>
                        <a:t>猎豹 </a:t>
                      </a:r>
                      <a:r>
                        <a:rPr lang="en-US" sz="1000" b="0" baseline="0" dirty="0">
                          <a:latin typeface="+mj-lt"/>
                        </a:rPr>
                        <a:t>i7 </a:t>
                      </a:r>
                      <a:r>
                        <a:rPr lang="zh-CN" altLang="en-US" sz="1000" b="0" baseline="0" dirty="0">
                          <a:latin typeface="+mj-lt"/>
                        </a:rPr>
                        <a:t>套件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F8FF"/>
                    </a:solidFill>
                  </a:tcPr>
                </a:tc>
                <a:tc hMerge="1"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anchor="ctr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L>
                      <a:noFill/>
                    </a:lnL>
                    <a:lnT>
                      <a:noFill/>
                    </a:lnT>
                  </a:tcPr>
                </a:tc>
                <a:tc hMerge="1">
                  <a:tcPr/>
                </a:tc>
                <a:tc hMerge="1">
                  <a:tcPr/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RNUC11PAQi70000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99A70C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15W </a:t>
                      </a:r>
                      <a:r>
                        <a:rPr lang="zh-CN" altLang="en-US" sz="8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无线充电盖子</a:t>
                      </a:r>
                      <a:endParaRPr lang="en-US" altLang="zh-CN" sz="8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高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第11</a:t>
                      </a:r>
                      <a:r>
                        <a:rPr lang="en-US" altLang="zh-CN" sz="800" b="0" i="0" u="none" strike="noStrike" cap="none" spc="0" baseline="3000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 代 酷睿™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i7-1165G7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RNUC11PAQi70001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99A60T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RNUC11PAQi70002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99A60V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RNUC11PAHi70000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99A60W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标准盖子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RNUC11PAHi70001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99A60X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RNUC11PAHi70002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99A60Z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RNUC11PAHi70003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99A610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</a:rPr>
                        <a:t>UK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RNUC11PAHi70004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99A611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</a:rPr>
                        <a:t>AU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RNUC11PAHi70005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99A6F2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</a:rPr>
                        <a:t>IN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indent="0" algn="ctr" defTabSz="60960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RNUC11PAHi70006</a:t>
                      </a:r>
                      <a:endParaRPr lang="en-US" sz="800" b="0" i="0" u="none" strike="noStrike" cap="none" spc="0" baseline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60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99A612</a:t>
                      </a:r>
                      <a:endParaRPr lang="en-US" sz="800" b="0" i="0" u="none" strike="noStrike" cap="none" spc="0" baseline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6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cap="none" spc="0" baseline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CN</a:t>
                      </a:r>
                      <a:endParaRPr lang="en-US" sz="800" b="0" i="0" u="none" strike="noStrike" cap="none" spc="0" baseline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RNUC11PAKi70001</a:t>
                      </a:r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99A61J</a:t>
                      </a:r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薄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RNUC11PAKi70002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99A61K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0753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猎豹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i5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套件</a:t>
                      </a:r>
                      <a:endParaRPr lang="en-US" sz="10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6"/>
                    </a:solidFill>
                  </a:tcPr>
                </a:tc>
                <a:tc h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RNUC11PAQi50000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99A61N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15W </a:t>
                      </a:r>
                      <a:r>
                        <a:rPr lang="zh-CN" altLang="en-US" sz="8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无线充电盖子</a:t>
                      </a:r>
                      <a:endParaRPr lang="en-US" altLang="zh-CN" sz="8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高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第11</a:t>
                      </a:r>
                      <a:r>
                        <a:rPr lang="en-US" altLang="zh-CN" sz="800" b="0" i="0" u="none" strike="noStrike" cap="none" spc="0" baseline="3000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th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 代 酷睿™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i5-1135G7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RNUC11PAQi50001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99A61P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RNUC11PAQi50002</a:t>
                      </a:r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99A61X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RNUC11PAHi50000</a:t>
                      </a:r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99A61Z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标准盖子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RNUC11PAHi50001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99A629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RNUC11PAHi50002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99A76H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RNUC11PAHi50003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99A62J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</a:rPr>
                        <a:t>UK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RNUC11PAHi50004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99A62N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</a:rPr>
                        <a:t>AU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RNUC11PAHi50005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99A6F1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IN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RNUC11PAHi50006</a:t>
                      </a:r>
                      <a:endParaRPr lang="en-US" sz="800" b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+mn-ea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99A62R</a:t>
                      </a:r>
                      <a:endParaRPr lang="en-US" sz="800" b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CN</a:t>
                      </a:r>
                      <a:endParaRPr lang="en-US" sz="800" b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RNUC11PAKi50000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99A631</a:t>
                      </a:r>
                      <a:endParaRPr lang="en-US" sz="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薄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RNUC11PAKi50001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99A632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RNUC11PAKi50002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99A633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RNUC11PAKi50003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99A634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UK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6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RNUC11PAKi50004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99A635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  <a:latin typeface="+mj-lt"/>
                        </a:rPr>
                        <a:t>AU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8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RNUC11PAKi50006</a:t>
                      </a:r>
                      <a:endParaRPr lang="en-US" sz="800" b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99A636</a:t>
                      </a:r>
                      <a:endParaRPr lang="en-US" sz="800" b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CN</a:t>
                      </a:r>
                      <a:endParaRPr lang="en-US" sz="800" b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17"/>
          <p:cNvGraphicFramePr>
            <a:graphicFrameLocks noGrp="1"/>
          </p:cNvGraphicFramePr>
          <p:nvPr/>
        </p:nvGraphicFramePr>
        <p:xfrm>
          <a:off x="6177334" y="1340768"/>
          <a:ext cx="5391274" cy="501679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03380"/>
                <a:gridCol w="656389"/>
                <a:gridCol w="905949"/>
                <a:gridCol w="875185"/>
                <a:gridCol w="656389"/>
                <a:gridCol w="1093982"/>
              </a:tblGrid>
              <a:tr h="377202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猎豹峡谷</a:t>
                      </a:r>
                      <a:r>
                        <a:rPr lang="en-US" altLang="zh-CN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L6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套件订购代码</a:t>
                      </a:r>
                      <a:endParaRPr lang="en-US" sz="10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6"/>
                    </a:solidFill>
                  </a:tcPr>
                </a:tc>
                <a:tc hMerge="1">
                  <a:tcPr marL="0" marR="0" marT="0" marB="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cPr>
                    <a:lnL>
                      <a:noFill/>
                    </a:lnL>
                  </a:tcPr>
                </a:tc>
                <a:tc hMerge="1">
                  <a:tcPr/>
                </a:tc>
                <a:tc hMerge="1">
                  <a:tcPr/>
                </a:tc>
              </a:tr>
              <a:tr h="33948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产品代码</a:t>
                      </a:r>
                      <a:endParaRPr lang="en-US" sz="10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MM#</a:t>
                      </a:r>
                      <a:endParaRPr lang="en-US" sz="10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电源插头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 (C5)</a:t>
                      </a:r>
                      <a:endParaRPr lang="en-US" sz="10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盖子</a:t>
                      </a:r>
                      <a:endParaRPr lang="en-US" sz="10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机箱</a:t>
                      </a:r>
                      <a:endParaRPr lang="en-US" sz="10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bg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处理器</a:t>
                      </a:r>
                      <a:endParaRPr lang="en-US" sz="1000" b="0" i="0" u="none" strike="noStrike" cap="none" spc="0" baseline="0" dirty="0">
                        <a:solidFill>
                          <a:schemeClr val="bg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4F6"/>
                    </a:solidFill>
                  </a:tcPr>
                </a:tc>
              </a:tr>
              <a:tr h="377202">
                <a:tc grid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猎豹峡谷 </a:t>
                      </a:r>
                      <a:r>
                        <a:rPr lang="en-US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i3 </a:t>
                      </a:r>
                      <a:r>
                        <a:rPr lang="zh-CN" altLang="en-US" sz="10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j-lt"/>
                          <a:ea typeface="+mn-ea"/>
                          <a:cs typeface="+mn-cs"/>
                          <a:sym typeface="Intel Clear"/>
                        </a:rPr>
                        <a:t>套件</a:t>
                      </a:r>
                      <a:endParaRPr lang="en-US" sz="10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j-lt"/>
                        <a:ea typeface="+mn-ea"/>
                        <a:cs typeface="+mn-cs"/>
                        <a:sym typeface="Intel Clear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F8FF"/>
                    </a:solidFill>
                  </a:tcPr>
                </a:tc>
                <a:tc h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RNUC11PAHi30000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99A637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1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标准盖子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高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1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第11</a:t>
                      </a:r>
                      <a:r>
                        <a:rPr lang="en-US" altLang="zh-CN" sz="800" b="0" i="0" u="none" strike="noStrike" cap="none" spc="0" baseline="3000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th</a:t>
                      </a:r>
                      <a:r>
                        <a:rPr lang="en-US" altLang="zh-CN" sz="8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 代 酷睿™</a:t>
                      </a:r>
                      <a:endParaRPr lang="en-US" altLang="zh-CN" sz="8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Intel Clear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+mj-lt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i3-1115G4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RNUC11PAHi30001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99A638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RNUC11PAHi30002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99A639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RNUC11PAHi30003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99A63A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UK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RNUC11PAHi30004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99A63C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AU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RNUC11PAHi30005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99A6F0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IN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RNUC11PAHi30006</a:t>
                      </a:r>
                      <a:endParaRPr lang="en-US" sz="800" b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99A63D</a:t>
                      </a:r>
                      <a:endParaRPr lang="en-US" sz="800" b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CN</a:t>
                      </a:r>
                      <a:endParaRPr lang="en-US" sz="800" b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RNUC11PAKi30000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99A63M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</a:rPr>
                        <a:t>无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+mj-lt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薄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RNUC11PAKi30001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99A63N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US</a:t>
                      </a:r>
                      <a:endParaRPr lang="en-US" sz="800" b="0" dirty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RNUC11PAKi30002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99A63P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>
                          <a:solidFill>
                            <a:schemeClr val="tx1"/>
                          </a:solidFill>
                          <a:latin typeface="+mj-lt"/>
                        </a:rPr>
                        <a:t>EU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RNUC11PAKi30003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99A63R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UK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RNUC11PAKi30004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99A63T</a:t>
                      </a:r>
                      <a:endParaRPr lang="en-US" sz="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+mj-lt"/>
                          <a:ea typeface="Intel Clear" panose="020B0604020203020204" pitchFamily="34" charset="0"/>
                          <a:cs typeface="Intel Clear" panose="020B0604020203020204" pitchFamily="34" charset="0"/>
                        </a:rPr>
                        <a:t>AU</a:t>
                      </a:r>
                      <a:endParaRPr lang="en-US" sz="800" b="0">
                        <a:solidFill>
                          <a:schemeClr val="tx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7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  <a:ea typeface="Times New Roman" panose="02020603050405020304" pitchFamily="18" charset="0"/>
                          <a:cs typeface="Calibri" panose="020F0502020204030204"/>
                        </a:rPr>
                        <a:t>RNUC11PAKi30006</a:t>
                      </a:r>
                      <a:endParaRPr lang="en-US" sz="800" b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Times New Roman" panose="02020603050405020304" pitchFamily="18" charset="0"/>
                        <a:cs typeface="Calibri" panose="020F0502020204030204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99A63V</a:t>
                      </a:r>
                      <a:endParaRPr lang="en-US" sz="800" b="0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CN</a:t>
                      </a:r>
                      <a:endParaRPr lang="en-US" sz="800" b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ounded Rectangle 8"/>
          <p:cNvSpPr/>
          <p:nvPr/>
        </p:nvSpPr>
        <p:spPr>
          <a:xfrm>
            <a:off x="10402338" y="1041679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Title 2"/>
          <p:cNvSpPr txBox="1"/>
          <p:nvPr/>
        </p:nvSpPr>
        <p:spPr>
          <a:xfrm>
            <a:off x="10243813" y="1004165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algn="ctr">
              <a:defRPr/>
            </a:pPr>
            <a:r>
              <a:rPr lang="en-US" sz="1000" i="1" dirty="0">
                <a:solidFill>
                  <a:srgbClr val="FFFFFF"/>
                </a:solidFill>
                <a:latin typeface="Intel Clear"/>
              </a:rPr>
              <a:t>“Panther Canyon”</a:t>
            </a:r>
            <a:endParaRPr lang="en-US" sz="1000" i="1" dirty="0">
              <a:solidFill>
                <a:srgbClr val="FFFFFF"/>
              </a:solidFill>
              <a:latin typeface="Intel Cle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483530" y="2204864"/>
            <a:ext cx="9224940" cy="3384897"/>
          </a:xfrm>
        </p:spPr>
        <p:txBody>
          <a:bodyPr/>
          <a:lstStyle/>
          <a:p>
            <a:r>
              <a:rPr lang="en-US" altLang="zh-CN" dirty="0"/>
              <a:t>PC</a:t>
            </a:r>
            <a:r>
              <a:rPr lang="zh-CN" altLang="en-US" dirty="0"/>
              <a:t>行业趋势和</a:t>
            </a:r>
            <a:r>
              <a:rPr lang="en-US" altLang="zh-CN" dirty="0"/>
              <a:t>NUC</a:t>
            </a:r>
            <a:r>
              <a:rPr lang="zh-CN" altLang="en-US" dirty="0"/>
              <a:t>发展史</a:t>
            </a:r>
            <a:endParaRPr lang="zh-CN" altLang="en-US" dirty="0"/>
          </a:p>
          <a:p>
            <a:r>
              <a:rPr lang="en-US" altLang="zh-CN" dirty="0"/>
              <a:t>Intel</a:t>
            </a:r>
            <a:r>
              <a:rPr lang="en-US" altLang="zh-CN" baseline="30000" dirty="0"/>
              <a:t>®</a:t>
            </a:r>
            <a:r>
              <a:rPr lang="en-US" altLang="zh-CN" dirty="0"/>
              <a:t> NUC 11 </a:t>
            </a:r>
            <a:r>
              <a:rPr lang="zh-CN" altLang="en-US" dirty="0"/>
              <a:t>产品</a:t>
            </a:r>
            <a:endParaRPr lang="zh-CN" altLang="en-US" dirty="0"/>
          </a:p>
          <a:p>
            <a:r>
              <a:rPr lang="en-US" altLang="zh-CN" dirty="0"/>
              <a:t>Intel</a:t>
            </a:r>
            <a:r>
              <a:rPr lang="en-US" altLang="zh-CN" baseline="30000" dirty="0"/>
              <a:t>®</a:t>
            </a:r>
            <a:r>
              <a:rPr lang="en-US" altLang="zh-CN" dirty="0"/>
              <a:t> NUC 11 </a:t>
            </a:r>
            <a:r>
              <a:rPr lang="zh-CN" altLang="en-US" dirty="0"/>
              <a:t>计算模块</a:t>
            </a:r>
            <a:endParaRPr lang="en-US" altLang="zh-CN" dirty="0"/>
          </a:p>
          <a:p>
            <a:r>
              <a:rPr lang="en-US" altLang="zh-CN" dirty="0"/>
              <a:t>Intel</a:t>
            </a:r>
            <a:r>
              <a:rPr lang="en-US" altLang="zh-CN" baseline="30000" dirty="0"/>
              <a:t>®</a:t>
            </a:r>
            <a:r>
              <a:rPr lang="en-US" altLang="zh-CN" dirty="0"/>
              <a:t> NUC 11 </a:t>
            </a:r>
            <a:r>
              <a:rPr lang="zh-CN" altLang="en-US" dirty="0"/>
              <a:t>白牌笔记本电脑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商用系列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老虎峡谷</a:t>
            </a:r>
            <a:b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</a:b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pic>
        <p:nvPicPr>
          <p:cNvPr id="3" name="圖片 8"/>
          <p:cNvPicPr>
            <a:picLocks noChangeAspect="1"/>
          </p:cNvPicPr>
          <p:nvPr/>
        </p:nvPicPr>
        <p:blipFill rotWithShape="1">
          <a:blip r:embed="rId1" cstate="hqprint"/>
          <a:srcRect/>
          <a:stretch>
            <a:fillRect/>
          </a:stretch>
        </p:blipFill>
        <p:spPr>
          <a:xfrm>
            <a:off x="492730" y="4938765"/>
            <a:ext cx="2517096" cy="1303753"/>
          </a:xfrm>
          <a:prstGeom prst="rect">
            <a:avLst/>
          </a:prstGeom>
        </p:spPr>
      </p:pic>
      <p:grpSp>
        <p:nvGrpSpPr>
          <p:cNvPr id="5" name="Group 23"/>
          <p:cNvGrpSpPr/>
          <p:nvPr/>
        </p:nvGrpSpPr>
        <p:grpSpPr>
          <a:xfrm>
            <a:off x="430602" y="1343255"/>
            <a:ext cx="4240944" cy="424915"/>
            <a:chOff x="362806" y="1225291"/>
            <a:chExt cx="4240944" cy="424915"/>
          </a:xfrm>
        </p:grpSpPr>
        <p:sp>
          <p:nvSpPr>
            <p:cNvPr id="6" name="Rectangle 6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7" name="Straight Connector 15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Connector 19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" name="Group 82"/>
          <p:cNvGrpSpPr/>
          <p:nvPr/>
        </p:nvGrpSpPr>
        <p:grpSpPr>
          <a:xfrm>
            <a:off x="430602" y="2085831"/>
            <a:ext cx="4240944" cy="424915"/>
            <a:chOff x="362806" y="1225291"/>
            <a:chExt cx="4240944" cy="424915"/>
          </a:xfrm>
        </p:grpSpPr>
        <p:sp>
          <p:nvSpPr>
            <p:cNvPr id="10" name="Rectangle 83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1" name="Straight Connector 84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85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3" name="Group 86"/>
          <p:cNvGrpSpPr/>
          <p:nvPr/>
        </p:nvGrpSpPr>
        <p:grpSpPr>
          <a:xfrm>
            <a:off x="430602" y="2817024"/>
            <a:ext cx="4240944" cy="424915"/>
            <a:chOff x="362806" y="1225291"/>
            <a:chExt cx="4240944" cy="424915"/>
          </a:xfrm>
        </p:grpSpPr>
        <p:sp>
          <p:nvSpPr>
            <p:cNvPr id="14" name="Rectangle 87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5" name="Straight Connector 88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Connector 89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" name="Group 90"/>
          <p:cNvGrpSpPr/>
          <p:nvPr/>
        </p:nvGrpSpPr>
        <p:grpSpPr>
          <a:xfrm>
            <a:off x="430602" y="3559600"/>
            <a:ext cx="4240944" cy="424915"/>
            <a:chOff x="362806" y="1225291"/>
            <a:chExt cx="4240944" cy="424915"/>
          </a:xfrm>
        </p:grpSpPr>
        <p:sp>
          <p:nvSpPr>
            <p:cNvPr id="18" name="Rectangle 91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9" name="Straight Connector 93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94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1" name="Group 95"/>
          <p:cNvGrpSpPr/>
          <p:nvPr/>
        </p:nvGrpSpPr>
        <p:grpSpPr>
          <a:xfrm>
            <a:off x="430602" y="4311795"/>
            <a:ext cx="4240944" cy="424915"/>
            <a:chOff x="362806" y="1225291"/>
            <a:chExt cx="4240944" cy="424915"/>
          </a:xfrm>
        </p:grpSpPr>
        <p:sp>
          <p:nvSpPr>
            <p:cNvPr id="22" name="Rectangle 96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23" name="Straight Connector 97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Connector 98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82239" y="6139778"/>
            <a:ext cx="4289307" cy="385566"/>
          </a:xfrm>
          <a:prstGeom prst="rect">
            <a:avLst/>
          </a:prstGeom>
          <a:solidFill>
            <a:srgbClr val="004A86"/>
          </a:solidFill>
          <a:ln>
            <a:noFill/>
          </a:ln>
        </p:spPr>
        <p:txBody>
          <a:bodyPr wrap="square" anchor="ctr">
            <a:noAutofit/>
          </a:bodyPr>
          <a:lstStyle>
            <a:lvl1pPr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913130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 panose="020B0604020203020204" pitchFamily="34" charset="0"/>
                <a:sym typeface="Helvetica Neue"/>
              </a:rPr>
              <a:t>本设备尚未按照联邦通信委员会的规则要求获得授权。在获得授权之前，本设备不得出售或租赁。</a:t>
            </a:r>
            <a:endParaRPr kumimoji="0" lang="en-US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 panose="020B0604020203020204" pitchFamily="34" charset="0"/>
              <a:sym typeface="Helvetica Neue"/>
            </a:endParaRPr>
          </a:p>
        </p:txBody>
      </p:sp>
      <p:sp>
        <p:nvSpPr>
          <p:cNvPr id="26" name="TextBox 45"/>
          <p:cNvSpPr txBox="1">
            <a:spLocks noChangeArrowheads="1"/>
          </p:cNvSpPr>
          <p:nvPr/>
        </p:nvSpPr>
        <p:spPr bwMode="auto">
          <a:xfrm>
            <a:off x="1569368" y="1136054"/>
            <a:ext cx="307180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i7-1185G7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英特尔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锐矩™ 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Xe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显卡，英特尔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博锐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技术</a:t>
            </a: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3.0GHz@28W,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4.8GHz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（睿频加速）</a:t>
            </a: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4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核</a:t>
            </a: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8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线程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12MB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三级缓存</a:t>
            </a:r>
            <a:endParaRPr lang="en-US" altLang="en-US" sz="1000" b="1" kern="1200" dirty="0">
              <a:solidFill>
                <a:srgbClr val="003C71"/>
              </a:solidFill>
              <a:latin typeface="Intel Clear Light"/>
            </a:endParaRPr>
          </a:p>
        </p:txBody>
      </p:sp>
      <p:pic>
        <p:nvPicPr>
          <p:cNvPr id="27" name="Picture 12" descr="A close up of a sign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4" y="1094516"/>
            <a:ext cx="616147" cy="616147"/>
          </a:xfrm>
          <a:prstGeom prst="rect">
            <a:avLst/>
          </a:prstGeom>
        </p:spPr>
      </p:pic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1569368" y="1848000"/>
            <a:ext cx="307180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i7-1165G7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锐矩™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Xe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显卡</a:t>
            </a:r>
            <a:endParaRPr lang="en-US" altLang="zh-CN" sz="1000" b="1" dirty="0">
              <a:solidFill>
                <a:srgbClr val="004A86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2.8GHz@28W,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4.7GHz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（睿频加速）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4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核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8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线程</a:t>
            </a:r>
            <a:endParaRPr lang="en-US" altLang="zh-CN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12MB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三级缓存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endParaRPr lang="en-US" altLang="en-US" sz="1000" b="1" kern="1200" dirty="0">
              <a:solidFill>
                <a:srgbClr val="003C71"/>
              </a:solidFill>
              <a:latin typeface="Intel Clear Light"/>
            </a:endParaRPr>
          </a:p>
        </p:txBody>
      </p:sp>
      <p:sp>
        <p:nvSpPr>
          <p:cNvPr id="29" name="TextBox 26"/>
          <p:cNvSpPr txBox="1">
            <a:spLocks noChangeArrowheads="1"/>
          </p:cNvSpPr>
          <p:nvPr/>
        </p:nvSpPr>
        <p:spPr bwMode="auto">
          <a:xfrm>
            <a:off x="1569369" y="2594086"/>
            <a:ext cx="307180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i5-1145G7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锐矩™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Xe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显卡，英特尔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博锐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技术</a:t>
            </a:r>
            <a:endParaRPr lang="en-US" altLang="zh-CN" sz="1000" b="1" dirty="0">
              <a:solidFill>
                <a:srgbClr val="004A86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2.6GHz@28W,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4.4GHz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（睿频加速）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4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核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8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线程</a:t>
            </a:r>
            <a:endParaRPr lang="en-US" altLang="zh-CN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8MB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三级缓存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</p:txBody>
      </p:sp>
      <p:sp>
        <p:nvSpPr>
          <p:cNvPr id="30" name="TextBox 27"/>
          <p:cNvSpPr txBox="1">
            <a:spLocks noChangeArrowheads="1"/>
          </p:cNvSpPr>
          <p:nvPr/>
        </p:nvSpPr>
        <p:spPr bwMode="auto">
          <a:xfrm>
            <a:off x="1569369" y="3312688"/>
            <a:ext cx="307180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i5-1135G7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锐矩™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Xe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显卡</a:t>
            </a:r>
            <a:endParaRPr lang="en-US" altLang="zh-CN" sz="1000" b="1" dirty="0">
              <a:solidFill>
                <a:srgbClr val="004A86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2.4GHz@28W,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4.2GHz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（睿频加速）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4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核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8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线程</a:t>
            </a:r>
            <a:endParaRPr lang="en-US" altLang="zh-CN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8MB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三级缓存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</p:txBody>
      </p:sp>
      <p:sp>
        <p:nvSpPr>
          <p:cNvPr id="31" name="TextBox 28"/>
          <p:cNvSpPr txBox="1">
            <a:spLocks noChangeArrowheads="1"/>
          </p:cNvSpPr>
          <p:nvPr/>
        </p:nvSpPr>
        <p:spPr bwMode="auto">
          <a:xfrm>
            <a:off x="1569368" y="4059102"/>
            <a:ext cx="307180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i3-1115G4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zh-CN" altLang="en-US" sz="1000" b="1" kern="1200" dirty="0">
                <a:solidFill>
                  <a:srgbClr val="003C71"/>
                </a:solidFill>
                <a:latin typeface="Intel Clear Light"/>
                <a:cs typeface="Intel Clear" panose="020B0604020203020204" pitchFamily="34" charset="0"/>
              </a:rPr>
              <a:t>英特尔</a:t>
            </a:r>
            <a:r>
              <a:rPr lang="en-US" altLang="en-US" sz="1000" b="1" kern="1200" dirty="0">
                <a:solidFill>
                  <a:srgbClr val="003C71"/>
                </a:solidFill>
                <a:latin typeface="Intel Clear Light"/>
                <a:cs typeface="Intel Clear" panose="020B0604020203020204" pitchFamily="34" charset="0"/>
              </a:rPr>
              <a:t>® UHD </a:t>
            </a:r>
            <a:r>
              <a:rPr lang="zh-CN" altLang="en-US" sz="1000" b="1" kern="1200" dirty="0">
                <a:solidFill>
                  <a:srgbClr val="003C71"/>
                </a:solidFill>
                <a:latin typeface="Intel Clear Light"/>
                <a:cs typeface="Intel Clear" panose="020B0604020203020204" pitchFamily="34" charset="0"/>
              </a:rPr>
              <a:t>显卡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~1.9GHz@15W,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4.1GHz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（睿频加速）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2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核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4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线程</a:t>
            </a:r>
            <a:endParaRPr lang="en-US" altLang="zh-CN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6MB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三级缓存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endParaRPr lang="en-US" altLang="en-US" sz="1000" b="1" kern="1200" dirty="0">
              <a:solidFill>
                <a:srgbClr val="003C71"/>
              </a:solidFill>
              <a:latin typeface="Intel Clear Light"/>
            </a:endParaRPr>
          </a:p>
        </p:txBody>
      </p:sp>
      <p:grpSp>
        <p:nvGrpSpPr>
          <p:cNvPr id="32" name="Group 3"/>
          <p:cNvGrpSpPr/>
          <p:nvPr/>
        </p:nvGrpSpPr>
        <p:grpSpPr>
          <a:xfrm>
            <a:off x="3518330" y="4956844"/>
            <a:ext cx="1096976" cy="1091102"/>
            <a:chOff x="2957655" y="4630740"/>
            <a:chExt cx="1098915" cy="1136126"/>
          </a:xfrm>
        </p:grpSpPr>
        <p:pic>
          <p:nvPicPr>
            <p:cNvPr id="33" name="圖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15327" t="29243" r="15314" b="26440"/>
            <a:stretch>
              <a:fillRect/>
            </a:stretch>
          </p:blipFill>
          <p:spPr>
            <a:xfrm>
              <a:off x="2957655" y="4630740"/>
              <a:ext cx="1098915" cy="509059"/>
            </a:xfrm>
            <a:prstGeom prst="rect">
              <a:avLst/>
            </a:prstGeom>
          </p:spPr>
        </p:pic>
        <p:pic>
          <p:nvPicPr>
            <p:cNvPr id="34" name="圖片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15257" t="28887" r="15258" b="26356"/>
            <a:stretch>
              <a:fillRect/>
            </a:stretch>
          </p:blipFill>
          <p:spPr>
            <a:xfrm>
              <a:off x="2957655" y="5253677"/>
              <a:ext cx="1098915" cy="513189"/>
            </a:xfrm>
            <a:prstGeom prst="rect">
              <a:avLst/>
            </a:prstGeom>
          </p:spPr>
        </p:pic>
      </p:grpSp>
      <p:pic>
        <p:nvPicPr>
          <p:cNvPr id="35" name="Picture 21" descr="A picture containing drawing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74" y="1833178"/>
            <a:ext cx="630375" cy="630375"/>
          </a:xfrm>
          <a:prstGeom prst="rect">
            <a:avLst/>
          </a:prstGeom>
        </p:spPr>
      </p:pic>
      <p:pic>
        <p:nvPicPr>
          <p:cNvPr id="36" name="Picture 28" descr="A close up of a sign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583" y="2562096"/>
            <a:ext cx="626299" cy="626299"/>
          </a:xfrm>
          <a:prstGeom prst="rect">
            <a:avLst/>
          </a:prstGeom>
        </p:spPr>
      </p:pic>
      <p:pic>
        <p:nvPicPr>
          <p:cNvPr id="37" name="Picture 31" descr="A close up of a sign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307" y="3293851"/>
            <a:ext cx="626299" cy="626299"/>
          </a:xfrm>
          <a:prstGeom prst="rect">
            <a:avLst/>
          </a:prstGeom>
        </p:spPr>
      </p:pic>
      <p:pic>
        <p:nvPicPr>
          <p:cNvPr id="38" name="Picture 34" descr="A picture containing food&#10;&#10;Description automatically generat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254" y="4054633"/>
            <a:ext cx="626299" cy="626299"/>
          </a:xfrm>
          <a:prstGeom prst="rect">
            <a:avLst/>
          </a:prstGeom>
        </p:spPr>
      </p:pic>
      <p:sp>
        <p:nvSpPr>
          <p:cNvPr id="39" name="Rectangle 37"/>
          <p:cNvSpPr/>
          <p:nvPr/>
        </p:nvSpPr>
        <p:spPr>
          <a:xfrm>
            <a:off x="5029717" y="5927613"/>
            <a:ext cx="1040213" cy="40011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5329251" y="5927612"/>
            <a:ext cx="441146" cy="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algn="ctr" defTabSz="914400" hangingPunct="1">
              <a:lnSpc>
                <a:spcPts val="12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zh-CN" altLang="en-US" sz="1000" dirty="0">
                <a:solidFill>
                  <a:srgbClr val="FFFFFF"/>
                </a:solidFill>
                <a:cs typeface="Intel Clear" panose="020B0604020203020204" pitchFamily="34" charset="0"/>
              </a:rPr>
              <a:t>可用</a:t>
            </a:r>
            <a:endParaRPr lang="en-US" altLang="zh-CN" sz="1000" dirty="0">
              <a:solidFill>
                <a:srgbClr val="FFFFFF"/>
              </a:solidFill>
              <a:cs typeface="Intel Clear" panose="020B0604020203020204" pitchFamily="34" charset="0"/>
            </a:endParaRPr>
          </a:p>
          <a:p>
            <a:pPr algn="ctr" defTabSz="914400" hangingPunct="1">
              <a:lnSpc>
                <a:spcPts val="12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en-US" sz="1000" dirty="0">
                <a:solidFill>
                  <a:srgbClr val="FFFFFF"/>
                </a:solidFill>
                <a:cs typeface="Intel Clear" panose="020B0604020203020204" pitchFamily="34" charset="0"/>
              </a:rPr>
              <a:t>SKU</a:t>
            </a:r>
            <a:endParaRPr lang="en-US" altLang="en-US" sz="1000" dirty="0">
              <a:solidFill>
                <a:srgbClr val="FFFFFF"/>
              </a:solidFill>
              <a:cs typeface="Intel Clear" panose="020B0604020203020204" pitchFamily="34" charset="0"/>
            </a:endParaRPr>
          </a:p>
        </p:txBody>
      </p:sp>
      <p:sp>
        <p:nvSpPr>
          <p:cNvPr id="41" name="Rectangle 39"/>
          <p:cNvSpPr/>
          <p:nvPr/>
        </p:nvSpPr>
        <p:spPr>
          <a:xfrm>
            <a:off x="6069930" y="5927613"/>
            <a:ext cx="5369326" cy="400110"/>
          </a:xfrm>
          <a:prstGeom prst="rect">
            <a:avLst/>
          </a:prstGeom>
          <a:noFill/>
          <a:ln w="3175" cap="flat">
            <a:solidFill>
              <a:srgbClr val="0068B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2" name="TextBox 28"/>
          <p:cNvSpPr txBox="1">
            <a:spLocks noChangeArrowheads="1"/>
          </p:cNvSpPr>
          <p:nvPr/>
        </p:nvSpPr>
        <p:spPr bwMode="auto">
          <a:xfrm>
            <a:off x="6621206" y="6089552"/>
            <a:ext cx="439223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defTabSz="914400" hangingPunct="1">
              <a:defRPr/>
            </a:pPr>
            <a:r>
              <a:rPr lang="en-US" altLang="en-US" sz="1000">
                <a:solidFill>
                  <a:srgbClr val="000000"/>
                </a:solidFill>
                <a:cs typeface="Intel Clear" panose="020B0604020203020204" pitchFamily="34" charset="0"/>
              </a:rPr>
              <a:t>Mini PC</a:t>
            </a:r>
            <a:endParaRPr lang="en-US" altLang="en-US" sz="1000">
              <a:solidFill>
                <a:srgbClr val="000000"/>
              </a:solidFill>
              <a:cs typeface="Intel Clear" panose="020B0604020203020204" pitchFamily="34" charset="0"/>
            </a:endParaRPr>
          </a:p>
        </p:txBody>
      </p:sp>
      <p:sp>
        <p:nvSpPr>
          <p:cNvPr id="43" name="Oval 41"/>
          <p:cNvSpPr/>
          <p:nvPr/>
        </p:nvSpPr>
        <p:spPr>
          <a:xfrm>
            <a:off x="6398956" y="6062080"/>
            <a:ext cx="166688" cy="166687"/>
          </a:xfrm>
          <a:prstGeom prst="ellipse">
            <a:avLst/>
          </a:prstGeom>
          <a:solidFill>
            <a:srgbClr val="00AEE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hangingPunct="1">
              <a:spcBef>
                <a:spcPts val="0"/>
              </a:spcBef>
              <a:defRPr/>
            </a:pPr>
            <a:endParaRPr lang="en-IN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TextBox 28"/>
          <p:cNvSpPr txBox="1">
            <a:spLocks noChangeArrowheads="1"/>
          </p:cNvSpPr>
          <p:nvPr/>
        </p:nvSpPr>
        <p:spPr bwMode="auto">
          <a:xfrm>
            <a:off x="7969950" y="6089552"/>
            <a:ext cx="157094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defTabSz="914400" hangingPunct="1">
              <a:defRPr/>
            </a:pPr>
            <a:r>
              <a:rPr lang="en-US" altLang="en-US" sz="1000">
                <a:solidFill>
                  <a:srgbClr val="000000"/>
                </a:solidFill>
                <a:cs typeface="Intel Clear" panose="020B0604020203020204" pitchFamily="34" charset="0"/>
              </a:rPr>
              <a:t>Kit</a:t>
            </a:r>
            <a:endParaRPr lang="en-US" altLang="en-US" sz="1000">
              <a:solidFill>
                <a:srgbClr val="000000"/>
              </a:solidFill>
              <a:cs typeface="Intel Clear" panose="020B0604020203020204" pitchFamily="34" charset="0"/>
            </a:endParaRPr>
          </a:p>
        </p:txBody>
      </p:sp>
      <p:sp>
        <p:nvSpPr>
          <p:cNvPr id="45" name="Oval 43"/>
          <p:cNvSpPr/>
          <p:nvPr/>
        </p:nvSpPr>
        <p:spPr>
          <a:xfrm>
            <a:off x="7747700" y="6062080"/>
            <a:ext cx="166688" cy="166687"/>
          </a:xfrm>
          <a:prstGeom prst="ellipse">
            <a:avLst/>
          </a:prstGeom>
          <a:solidFill>
            <a:srgbClr val="00AEE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hangingPunct="1">
              <a:spcBef>
                <a:spcPts val="0"/>
              </a:spcBef>
              <a:defRPr/>
            </a:pPr>
            <a:endParaRPr lang="en-IN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TextBox 28"/>
          <p:cNvSpPr txBox="1">
            <a:spLocks noChangeArrowheads="1"/>
          </p:cNvSpPr>
          <p:nvPr/>
        </p:nvSpPr>
        <p:spPr bwMode="auto">
          <a:xfrm>
            <a:off x="9206831" y="6089552"/>
            <a:ext cx="434414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defTabSz="914400" hangingPunct="1">
              <a:defRPr/>
            </a:pPr>
            <a:r>
              <a:rPr lang="en-US" altLang="en-US" sz="1000">
                <a:solidFill>
                  <a:srgbClr val="000000"/>
                </a:solidFill>
                <a:cs typeface="Intel Clear" panose="020B0604020203020204" pitchFamily="34" charset="0"/>
              </a:rPr>
              <a:t>Chassis</a:t>
            </a:r>
            <a:endParaRPr lang="en-US" altLang="en-US" sz="1000">
              <a:solidFill>
                <a:srgbClr val="000000"/>
              </a:solidFill>
              <a:cs typeface="Intel Clear" panose="020B0604020203020204" pitchFamily="34" charset="0"/>
            </a:endParaRPr>
          </a:p>
        </p:txBody>
      </p:sp>
      <p:sp>
        <p:nvSpPr>
          <p:cNvPr id="47" name="Oval 45"/>
          <p:cNvSpPr/>
          <p:nvPr/>
        </p:nvSpPr>
        <p:spPr>
          <a:xfrm>
            <a:off x="8984581" y="6061942"/>
            <a:ext cx="166688" cy="16668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hangingPunct="1">
              <a:spcBef>
                <a:spcPts val="0"/>
              </a:spcBef>
              <a:defRPr/>
            </a:pPr>
            <a:endParaRPr lang="en-IN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10648150" y="6089552"/>
            <a:ext cx="347852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defTabSz="914400" hangingPunct="1">
              <a:defRPr/>
            </a:pPr>
            <a:r>
              <a:rPr lang="en-US" altLang="en-US" sz="1000">
                <a:solidFill>
                  <a:srgbClr val="000000"/>
                </a:solidFill>
                <a:cs typeface="Intel Clear" panose="020B0604020203020204" pitchFamily="34" charset="0"/>
              </a:rPr>
              <a:t>Board</a:t>
            </a:r>
            <a:endParaRPr lang="en-US" altLang="en-US" sz="1000">
              <a:solidFill>
                <a:srgbClr val="000000"/>
              </a:solidFill>
              <a:cs typeface="Intel Clear" panose="020B060402020302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0425900" y="6062080"/>
            <a:ext cx="166688" cy="166687"/>
          </a:xfrm>
          <a:prstGeom prst="ellipse">
            <a:avLst/>
          </a:prstGeom>
          <a:solidFill>
            <a:srgbClr val="00AEE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hangingPunct="1">
              <a:spcBef>
                <a:spcPts val="0"/>
              </a:spcBef>
              <a:defRPr/>
            </a:pPr>
            <a:endParaRPr lang="en-IN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Content Placeholder 3"/>
          <p:cNvSpPr txBox="1"/>
          <p:nvPr/>
        </p:nvSpPr>
        <p:spPr>
          <a:xfrm>
            <a:off x="5151721" y="1163201"/>
            <a:ext cx="6156467" cy="4614333"/>
          </a:xfrm>
          <a:prstGeom prst="rect">
            <a:avLst/>
          </a:prstGeom>
        </p:spPr>
        <p:txBody>
          <a:bodyPr lIns="91440" tIns="45720" rIns="91440" bIns="45720" rtlCol="0" anchor="t">
            <a:noAutofit/>
          </a:bodyPr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435" marR="0" indent="-197485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20115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715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最高支持四屏显示：</a:t>
            </a:r>
            <a:endParaRPr lang="en-US" dirty="0">
              <a:latin typeface="Intel Clear Light"/>
            </a:endParaRPr>
          </a:p>
          <a:p>
            <a:pPr marL="359410" lvl="1" indent="-143510">
              <a:spcBef>
                <a:spcPts val="0"/>
              </a:spcBef>
              <a:defRPr/>
            </a:pP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两个</a:t>
            </a:r>
            <a:r>
              <a:rPr lang="en-US" sz="1000" b="1" dirty="0">
                <a:solidFill>
                  <a:srgbClr val="525252"/>
                </a:solidFill>
                <a:latin typeface="Intel Clear Light"/>
              </a:rPr>
              <a:t>HDMI 2.0b (4K@60Hz)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显示接口</a:t>
            </a:r>
            <a:r>
              <a:rPr lang="en-US" sz="1000" b="1" dirty="0">
                <a:solidFill>
                  <a:srgbClr val="525252"/>
                </a:solidFill>
                <a:latin typeface="Intel Clear Light"/>
              </a:rPr>
              <a:t>，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支持</a:t>
            </a:r>
            <a:r>
              <a:rPr lang="en-US" sz="1000" b="1" dirty="0">
                <a:solidFill>
                  <a:srgbClr val="525252"/>
                </a:solidFill>
                <a:latin typeface="Intel Clear Light"/>
              </a:rPr>
              <a:t>CEC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协议</a:t>
            </a:r>
            <a:endParaRPr lang="en-US" sz="1000" b="1" dirty="0">
              <a:solidFill>
                <a:srgbClr val="525252"/>
              </a:solidFill>
              <a:latin typeface="Intel Clear Light"/>
            </a:endParaRPr>
          </a:p>
          <a:p>
            <a:pPr marL="359410" lvl="1" indent="-143510">
              <a:spcBef>
                <a:spcPts val="0"/>
              </a:spcBef>
              <a:defRPr/>
            </a:pP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两个</a:t>
            </a:r>
            <a:r>
              <a:rPr lang="en-US" sz="1000" b="1" dirty="0">
                <a:solidFill>
                  <a:srgbClr val="525252"/>
                </a:solidFill>
                <a:latin typeface="Intel Clear Light"/>
              </a:rPr>
              <a:t>Thunderbolt 4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端口</a:t>
            </a:r>
            <a:r>
              <a:rPr lang="en-US" sz="1000" b="1" dirty="0">
                <a:solidFill>
                  <a:srgbClr val="525252"/>
                </a:solidFill>
                <a:latin typeface="Intel Clear Light"/>
              </a:rPr>
              <a:t> (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支持</a:t>
            </a:r>
            <a:r>
              <a:rPr lang="en-US" sz="1000" b="1" dirty="0">
                <a:solidFill>
                  <a:srgbClr val="525252"/>
                </a:solidFill>
                <a:latin typeface="Intel Clear Light"/>
              </a:rPr>
              <a:t>DP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和</a:t>
            </a:r>
            <a:r>
              <a:rPr lang="en-US" sz="1000" b="1" dirty="0">
                <a:solidFill>
                  <a:srgbClr val="525252"/>
                </a:solidFill>
                <a:latin typeface="Intel Clear Light"/>
              </a:rPr>
              <a:t>USB 3.2 Gen 2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协议</a:t>
            </a:r>
            <a:r>
              <a:rPr lang="en-US" altLang="zh-CN" sz="1000" b="1" dirty="0">
                <a:solidFill>
                  <a:srgbClr val="525252"/>
                </a:solidFill>
                <a:latin typeface="Intel Clear Light"/>
              </a:rPr>
              <a:t>)</a:t>
            </a:r>
            <a:endParaRPr 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rgbClr val="000000"/>
                </a:solidFill>
                <a:latin typeface="Intel Clear Light"/>
              </a:rPr>
              <a:t>M.2 22x80 M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型插槽，支持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PCIe x4 Gen 4 NVMe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SSD</a:t>
            </a:r>
            <a:endParaRPr 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M.2 22x42 B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型插槽，支持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PCIe x1 Gen 3, USB 3.2 Gen 2, USB 2.0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和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 SATA SSD</a:t>
            </a:r>
            <a:endParaRPr 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® i225-LM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10/100/1000/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2500 Mbps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RJ45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以太网</a:t>
            </a:r>
            <a:endParaRPr 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双网口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SKU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: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包含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® i225-LM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以太网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和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2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个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  USB 2.0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接口</a:t>
            </a:r>
            <a:endParaRPr 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® Wi-Fi 6 AX201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vPro (i7 vPro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和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i5 vPro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套件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),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非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vPro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套件基于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M.2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插槽</a:t>
            </a:r>
            <a:endParaRPr 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独立 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TPM 2.0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芯片（全球和中国选项；仅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i7 vPro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i5 vPro SKU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）</a:t>
            </a:r>
            <a:endParaRPr lang="zh-CN" alt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双通道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DDR4-3200 SODIMM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, 1.2V,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最大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64GB</a:t>
            </a:r>
            <a:endParaRPr 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2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个前置和 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个后置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USB 3.2 Gen 2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Type A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端口</a:t>
            </a:r>
            <a:endParaRPr 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个后置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USB 2.0 Type A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型端口和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2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个内部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USB 2.0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接头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(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所有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USB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端口均有独立的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USB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电源控制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)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1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个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内部</a:t>
            </a:r>
            <a:r>
              <a:rPr lang="en-US" sz="1000" b="1" dirty="0">
                <a:solidFill>
                  <a:srgbClr val="004A86"/>
                </a:solidFill>
                <a:latin typeface="Intel Clear Light"/>
              </a:rPr>
              <a:t>RS232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串口接头</a:t>
            </a:r>
            <a:endParaRPr 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在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HDMI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和基于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Thunderbolt 4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的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DP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端口上，可提供多达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7.1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（或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8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声道）数字音频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前面板接头连接器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(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带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Vcc5/1A、5Vsby2A、3.3Vsby/1A)</a:t>
            </a:r>
            <a:endParaRPr 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支持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7x24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全天候使用</a:t>
            </a:r>
            <a:endParaRPr 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交流启动延迟；自动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CMOS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复位；直流瞬态电压抑制</a:t>
            </a:r>
            <a:endParaRPr lang="zh-CN" alt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通过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HDMI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端口进行显示仿真（无头显示，专用虚拟显示，永久显示）</a:t>
            </a:r>
            <a:endParaRPr lang="zh-CN" alt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12 - 24VDC ±5% DC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输入，后置电源插孔，内部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2x2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电源连接器，带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OVP/UVP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。</a:t>
            </a:r>
            <a:endParaRPr lang="zh-CN" alt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哑光磨砂质感底盘</a:t>
            </a:r>
            <a:r>
              <a:rPr lang="zh-CN" altLang="en-US" sz="1000" b="1" dirty="0">
                <a:solidFill>
                  <a:srgbClr val="000000"/>
                </a:solidFill>
                <a:latin typeface="Intel Clear Light"/>
              </a:rPr>
              <a:t>，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顶盖可更换，支持肯辛顿安全锁，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直流电缆应力消除</a:t>
            </a:r>
            <a:endParaRPr lang="en-US" sz="1000" b="1" dirty="0">
              <a:solidFill>
                <a:srgbClr val="004A86"/>
              </a:solidFill>
              <a:latin typeface="Intel Clear Light"/>
            </a:endParaRPr>
          </a:p>
          <a:p>
            <a:pPr marL="359410" lvl="1" indent="-143510">
              <a:spcBef>
                <a:spcPts val="0"/>
              </a:spcBef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适应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0〜40℃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外部环境工作温度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359410" lvl="1" indent="-143510">
              <a:spcBef>
                <a:spcPts val="0"/>
              </a:spcBef>
              <a:defRPr/>
            </a:pP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19VDC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电源适配器，带区域专用交流电源线（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IEC C5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型连接器）</a:t>
            </a:r>
            <a:endParaRPr lang="zh-CN" altLang="en-US" sz="1000" dirty="0">
              <a:solidFill>
                <a:srgbClr val="000000"/>
              </a:solidFill>
              <a:latin typeface="Intel Clear Light"/>
            </a:endParaRPr>
          </a:p>
          <a:p>
            <a:pPr marL="359410" lvl="1" indent="-143510">
              <a:spcBef>
                <a:spcPts val="0"/>
              </a:spcBef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内含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VESA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安装板</a:t>
            </a:r>
            <a:endParaRPr lang="zh-CN" altLang="en-US" sz="1000" dirty="0">
              <a:solidFill>
                <a:srgbClr val="000000"/>
              </a:solidFill>
              <a:latin typeface="Intel Clear Light"/>
            </a:endParaRPr>
          </a:p>
          <a:p>
            <a:pPr marL="359410" lvl="1" indent="-143510">
              <a:spcBef>
                <a:spcPts val="0"/>
              </a:spcBef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仅高型套件：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2.5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英寸硬盘托架（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7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毫米），以及通过背板的内部扩展槽（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DB9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（串口）穿孔支架或双网口加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2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个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USB 2.0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端口）</a:t>
            </a:r>
            <a:endParaRPr 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“高”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H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机箱：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117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x 112 x 54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毫米；“薄”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K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机箱：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117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x 112 x 37mm；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主板：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104 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x 102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毫米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微软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Windows* 10 (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标志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),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，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Windows 10 IOT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企业版，</a:t>
            </a:r>
            <a:r>
              <a:rPr lang="en-US" sz="1000" dirty="0">
                <a:solidFill>
                  <a:srgbClr val="000000"/>
                </a:solidFill>
                <a:latin typeface="Intel Clear Light"/>
              </a:rPr>
              <a:t> Windows Server 2019</a:t>
            </a:r>
            <a:endParaRPr 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兼容各种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Linux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发行版</a:t>
            </a:r>
            <a:endParaRPr lang="zh-CN" alt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单独的棕色盒子包装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三年供货保证和保修</a:t>
            </a:r>
            <a:endParaRPr lang="en-US" sz="1000" b="1" dirty="0">
              <a:solidFill>
                <a:srgbClr val="004A86"/>
              </a:solidFill>
              <a:latin typeface="Intel Clear Light"/>
            </a:endParaRPr>
          </a:p>
        </p:txBody>
      </p:sp>
      <p:cxnSp>
        <p:nvCxnSpPr>
          <p:cNvPr id="51" name="Straight Connector 53"/>
          <p:cNvCxnSpPr/>
          <p:nvPr/>
        </p:nvCxnSpPr>
        <p:spPr>
          <a:xfrm>
            <a:off x="4883513" y="1136054"/>
            <a:ext cx="0" cy="5342868"/>
          </a:xfrm>
          <a:prstGeom prst="line">
            <a:avLst/>
          </a:prstGeom>
          <a:noFill/>
          <a:ln w="952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Rounded Rectangle 54"/>
          <p:cNvSpPr/>
          <p:nvPr/>
        </p:nvSpPr>
        <p:spPr>
          <a:xfrm>
            <a:off x="10358981" y="1051926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Title 2"/>
          <p:cNvSpPr txBox="1"/>
          <p:nvPr/>
        </p:nvSpPr>
        <p:spPr>
          <a:xfrm>
            <a:off x="10200456" y="1014412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algn="ctr">
              <a:defRPr/>
            </a:pPr>
            <a:r>
              <a:rPr lang="en-US" sz="1000" i="1">
                <a:solidFill>
                  <a:srgbClr val="FFFFFF"/>
                </a:solidFill>
                <a:latin typeface="Intel Clear"/>
              </a:rPr>
              <a:t>“Tiger Canyon”</a:t>
            </a:r>
            <a:endParaRPr lang="en-US" sz="1000" i="1">
              <a:solidFill>
                <a:srgbClr val="FFFFFF"/>
              </a:solidFill>
              <a:latin typeface="Intel Clear"/>
            </a:endParaRPr>
          </a:p>
        </p:txBody>
      </p:sp>
      <p:cxnSp>
        <p:nvCxnSpPr>
          <p:cNvPr id="54" name="Straight Arrow Connector 63"/>
          <p:cNvCxnSpPr/>
          <p:nvPr/>
        </p:nvCxnSpPr>
        <p:spPr>
          <a:xfrm>
            <a:off x="1879398" y="4913964"/>
            <a:ext cx="1033715" cy="323457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64"/>
          <p:cNvCxnSpPr/>
          <p:nvPr/>
        </p:nvCxnSpPr>
        <p:spPr>
          <a:xfrm flipV="1">
            <a:off x="679928" y="4881317"/>
            <a:ext cx="1185184" cy="355892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extBox 65"/>
          <p:cNvSpPr txBox="1"/>
          <p:nvPr/>
        </p:nvSpPr>
        <p:spPr>
          <a:xfrm rot="16200000">
            <a:off x="93150" y="5336562"/>
            <a:ext cx="86798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sz="900" b="1" dirty="0">
                <a:solidFill>
                  <a:srgbClr val="004986"/>
                </a:solidFill>
              </a:rPr>
              <a:t>2</a:t>
            </a:r>
            <a:r>
              <a:rPr kumimoji="0" lang="en-IN" sz="900" b="1" i="0" u="none" strike="noStrike" cap="none" spc="0" normalizeH="0" baseline="0" dirty="0">
                <a:ln>
                  <a:noFill/>
                </a:ln>
                <a:solidFill>
                  <a:srgbClr val="004986"/>
                </a:solidFill>
                <a:effectLst/>
                <a:uFillTx/>
                <a:sym typeface="Helvetica Neue"/>
              </a:rPr>
              <a:t>.1 </a:t>
            </a:r>
            <a:r>
              <a:rPr lang="zh-CN" altLang="en-US" sz="900" b="1" dirty="0">
                <a:solidFill>
                  <a:srgbClr val="004986"/>
                </a:solidFill>
              </a:rPr>
              <a:t>英寸</a:t>
            </a:r>
            <a:endParaRPr kumimoji="0" lang="en-IN" sz="900" b="1" i="0" u="none" strike="noStrike" cap="none" spc="0" normalizeH="0" baseline="0" dirty="0">
              <a:ln>
                <a:noFill/>
              </a:ln>
              <a:solidFill>
                <a:srgbClr val="004986"/>
              </a:solidFill>
              <a:effectLst/>
              <a:uFillTx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sz="900" b="1" dirty="0">
                <a:solidFill>
                  <a:srgbClr val="004986"/>
                </a:solidFill>
              </a:rPr>
              <a:t>54</a:t>
            </a:r>
            <a:r>
              <a:rPr kumimoji="0" lang="en-IN" sz="900" b="1" i="0" u="none" strike="noStrike" cap="none" spc="0" normalizeH="0" baseline="0" dirty="0">
                <a:ln>
                  <a:noFill/>
                </a:ln>
                <a:solidFill>
                  <a:srgbClr val="004986"/>
                </a:solidFill>
                <a:effectLst/>
                <a:uFillTx/>
                <a:sym typeface="Helvetica Neue"/>
              </a:rPr>
              <a:t> </a:t>
            </a:r>
            <a:r>
              <a:rPr lang="zh-CN" altLang="en-US" sz="900" b="1" dirty="0">
                <a:solidFill>
                  <a:srgbClr val="004986"/>
                </a:solidFill>
              </a:rPr>
              <a:t>毫米</a:t>
            </a:r>
            <a:endParaRPr kumimoji="0" lang="en-IN" sz="900" b="1" i="0" u="none" strike="noStrike" cap="none" spc="0" normalizeH="0" baseline="0" dirty="0">
              <a:ln>
                <a:noFill/>
              </a:ln>
              <a:solidFill>
                <a:srgbClr val="004986"/>
              </a:solidFill>
              <a:effectLst/>
              <a:uFillTx/>
              <a:sym typeface="Helvetica Neue"/>
            </a:endParaRPr>
          </a:p>
        </p:txBody>
      </p:sp>
      <p:cxnSp>
        <p:nvCxnSpPr>
          <p:cNvPr id="57" name="Straight Arrow Connector 66"/>
          <p:cNvCxnSpPr/>
          <p:nvPr/>
        </p:nvCxnSpPr>
        <p:spPr>
          <a:xfrm flipH="1" flipV="1">
            <a:off x="698381" y="5269240"/>
            <a:ext cx="3037" cy="482399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TextBox 67"/>
          <p:cNvSpPr txBox="1"/>
          <p:nvPr/>
        </p:nvSpPr>
        <p:spPr>
          <a:xfrm rot="20515976">
            <a:off x="722973" y="4808697"/>
            <a:ext cx="86798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900" b="1" i="0" u="none" strike="noStrike" cap="none" spc="0" normalizeH="0" baseline="0" dirty="0">
                <a:ln>
                  <a:noFill/>
                </a:ln>
                <a:solidFill>
                  <a:srgbClr val="004986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4.6 </a:t>
            </a:r>
            <a:r>
              <a:rPr kumimoji="0" lang="zh-CN" altLang="en-US" sz="900" b="1" i="0" u="none" strike="noStrike" cap="none" spc="0" normalizeH="0" baseline="0" dirty="0">
                <a:ln>
                  <a:noFill/>
                </a:ln>
                <a:solidFill>
                  <a:srgbClr val="004986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英寸</a:t>
            </a:r>
            <a:endParaRPr kumimoji="0" lang="en-IN" sz="900" b="1" i="0" u="none" strike="noStrike" cap="none" spc="0" normalizeH="0" baseline="0" dirty="0">
              <a:ln>
                <a:noFill/>
              </a:ln>
              <a:solidFill>
                <a:srgbClr val="004986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900" b="1" i="0" u="none" strike="noStrike" cap="none" spc="0" normalizeH="0" baseline="0" dirty="0">
                <a:ln>
                  <a:noFill/>
                </a:ln>
                <a:solidFill>
                  <a:srgbClr val="004986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117 </a:t>
            </a:r>
            <a:r>
              <a:rPr lang="zh-CN" altLang="en-US" sz="900" b="1" dirty="0">
                <a:solidFill>
                  <a:srgbClr val="004986"/>
                </a:solidFill>
              </a:rPr>
              <a:t>毫米</a:t>
            </a:r>
            <a:endParaRPr kumimoji="0" lang="en-IN" sz="900" b="1" i="0" u="none" strike="noStrike" cap="none" spc="0" normalizeH="0" baseline="0" dirty="0">
              <a:ln>
                <a:noFill/>
              </a:ln>
              <a:solidFill>
                <a:srgbClr val="004986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9" name="TextBox 68"/>
          <p:cNvSpPr txBox="1"/>
          <p:nvPr/>
        </p:nvSpPr>
        <p:spPr>
          <a:xfrm rot="1020059">
            <a:off x="2034406" y="4794864"/>
            <a:ext cx="86798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sz="900" b="1" dirty="0">
                <a:solidFill>
                  <a:srgbClr val="004986"/>
                </a:solidFill>
              </a:rPr>
              <a:t>4</a:t>
            </a:r>
            <a:r>
              <a:rPr kumimoji="0" lang="en-IN" sz="900" b="1" i="0" u="none" strike="noStrike" cap="none" spc="0" normalizeH="0" baseline="0" dirty="0">
                <a:ln>
                  <a:noFill/>
                </a:ln>
                <a:solidFill>
                  <a:srgbClr val="004986"/>
                </a:solidFill>
                <a:effectLst/>
                <a:uFillTx/>
                <a:sym typeface="Helvetica Neue"/>
              </a:rPr>
              <a:t>.4 </a:t>
            </a:r>
            <a:r>
              <a:rPr lang="zh-CN" altLang="en-US" sz="900" b="1" dirty="0">
                <a:solidFill>
                  <a:srgbClr val="004986"/>
                </a:solidFill>
              </a:rPr>
              <a:t>英寸</a:t>
            </a:r>
            <a:endParaRPr kumimoji="0" lang="en-IN" sz="900" b="1" i="0" u="none" strike="noStrike" cap="none" spc="0" normalizeH="0" baseline="0" dirty="0">
              <a:ln>
                <a:noFill/>
              </a:ln>
              <a:solidFill>
                <a:srgbClr val="004986"/>
              </a:solidFill>
              <a:effectLst/>
              <a:uFillTx/>
              <a:sym typeface="Helvetica Neue"/>
            </a:endParaRPr>
          </a:p>
          <a:p>
            <a:pPr marL="0" marR="0" indent="0" algn="ctr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900" b="1" i="0" u="none" strike="noStrike" cap="none" spc="0" normalizeH="0" baseline="0" dirty="0">
                <a:ln>
                  <a:noFill/>
                </a:ln>
                <a:solidFill>
                  <a:srgbClr val="004986"/>
                </a:solidFill>
                <a:effectLst/>
                <a:uFillTx/>
                <a:sym typeface="Helvetica Neue"/>
              </a:rPr>
              <a:t>112 </a:t>
            </a:r>
            <a:r>
              <a:rPr lang="zh-CN" altLang="en-US" sz="900" b="1" dirty="0">
                <a:solidFill>
                  <a:srgbClr val="004986"/>
                </a:solidFill>
              </a:rPr>
              <a:t>毫米</a:t>
            </a:r>
            <a:endParaRPr kumimoji="0" lang="en-IN" sz="900" b="1" i="0" u="none" strike="noStrike" cap="none" spc="0" normalizeH="0" baseline="0" dirty="0">
              <a:ln>
                <a:noFill/>
              </a:ln>
              <a:solidFill>
                <a:srgbClr val="004986"/>
              </a:solidFill>
              <a:effectLst/>
              <a:uFillTx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商用系列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老虎峡谷</a:t>
            </a:r>
            <a:b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</a:b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graphicFrame>
        <p:nvGraphicFramePr>
          <p:cNvPr id="3" name="Table 1"/>
          <p:cNvGraphicFramePr>
            <a:graphicFrameLocks noGrp="1"/>
          </p:cNvGraphicFramePr>
          <p:nvPr/>
        </p:nvGraphicFramePr>
        <p:xfrm>
          <a:off x="407988" y="1357989"/>
          <a:ext cx="11136498" cy="23729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91684"/>
                <a:gridCol w="1443609"/>
                <a:gridCol w="1252483"/>
                <a:gridCol w="1443751"/>
                <a:gridCol w="155450"/>
                <a:gridCol w="1288304"/>
                <a:gridCol w="1414154"/>
                <a:gridCol w="1347063"/>
              </a:tblGrid>
              <a:tr h="390137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200" baseline="0" dirty="0">
                          <a:solidFill>
                            <a:schemeClr val="bg1"/>
                          </a:solidFill>
                        </a:rPr>
                        <a:t>老虎峡谷迷你主机订购代码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4"/>
                    </a:solidFill>
                  </a:tcPr>
                </a:tc>
              </a:tr>
              <a:tr h="2124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内存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硬盘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操作系统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212440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i7 </a:t>
                      </a:r>
                      <a:r>
                        <a:rPr lang="en-US" sz="1200" b="1" baseline="0" dirty="0" err="1">
                          <a:solidFill>
                            <a:schemeClr val="bg1"/>
                          </a:solidFill>
                        </a:rPr>
                        <a:t>vPro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sz="1200" b="1" baseline="0" dirty="0">
                          <a:solidFill>
                            <a:schemeClr val="bg1"/>
                          </a:solidFill>
                        </a:rPr>
                        <a:t>迷你主机 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– NUC11TNKv7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</a:tr>
              <a:tr h="188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BNUC11TNKv70QC0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99AA60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i7-1185G7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hMerge="1">
                  <a:tcPr marL="0" marR="0" marT="0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16GB DDR4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512GB NVMe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Win 10 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专业版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8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BNUC11TNKv70QC1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99AA61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 gridSpan="2">
                  <a:tcPr/>
                </a:tc>
                <a:tc vMerge="1" h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 marL="0" marR="0" marT="0" marB="0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BNUC11TNKv70QC2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99AA62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 gridSpan="2">
                  <a:tcPr/>
                </a:tc>
                <a:tc vMerge="1" hMerge="1">
                  <a:tcPr/>
                </a:tc>
                <a:tc vMerge="1">
                  <a:tcPr/>
                </a:tc>
                <a:tc vMerge="1">
                  <a:tcPr/>
                </a:tc>
                <a:tc vMerge="1">
                  <a:tcPr marL="0" marR="0" marT="0" marB="0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045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+mj-lt"/>
                        </a:rPr>
                        <a:t>老虎峡谷 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  <a:latin typeface="+mj-lt"/>
                        </a:rPr>
                        <a:t>i5 </a:t>
                      </a:r>
                      <a:r>
                        <a:rPr lang="en-US" sz="1200" b="1" baseline="0" dirty="0" err="1">
                          <a:solidFill>
                            <a:schemeClr val="bg1"/>
                          </a:solidFill>
                          <a:latin typeface="+mj-lt"/>
                        </a:rPr>
                        <a:t>vPro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zh-CN" altLang="en-US" sz="1200" b="1" baseline="0" dirty="0">
                          <a:solidFill>
                            <a:schemeClr val="bg1"/>
                          </a:solidFill>
                          <a:latin typeface="+mj-lt"/>
                        </a:rPr>
                        <a:t>迷你主机 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  <a:latin typeface="+mj-lt"/>
                        </a:rPr>
                        <a:t>– NUC11TNKv5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BNUC11TNKv50WC0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99AA5W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i5-1145G7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hMerge="1">
                  <a:tcPr marL="0" marR="0" marT="0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8GB DDR4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512GB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NVMe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Win 10 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专业版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BNUC11TNKv50WC1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99AA5X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 gridSpan="2">
                  <a:tcPr/>
                </a:tc>
                <a:tc vMerge="1" hMerge="1">
                  <a:tcPr/>
                </a:tc>
                <a:tc vMerge="1">
                  <a:tcPr/>
                </a:tc>
                <a:tc v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2360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BNUC11TNKv50WC2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99AA5Z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 gridSpan="2">
                  <a:tcPr/>
                </a:tc>
                <a:tc vMerge="1" hMerge="1">
                  <a:tcPr/>
                </a:tc>
                <a:tc vMerge="1">
                  <a:tcPr/>
                </a:tc>
                <a:tc v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3"/>
          <p:cNvGraphicFramePr>
            <a:graphicFrameLocks noGrp="1"/>
          </p:cNvGraphicFramePr>
          <p:nvPr/>
        </p:nvGraphicFramePr>
        <p:xfrm>
          <a:off x="407988" y="4008413"/>
          <a:ext cx="11136497" cy="237291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91684"/>
                <a:gridCol w="1443609"/>
                <a:gridCol w="1252483"/>
                <a:gridCol w="1443751"/>
                <a:gridCol w="155450"/>
                <a:gridCol w="1288303"/>
                <a:gridCol w="1414154"/>
                <a:gridCol w="1347063"/>
              </a:tblGrid>
              <a:tr h="380671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L9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套件订购代码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4"/>
                    </a:solidFill>
                  </a:tcPr>
                </a:tc>
              </a:tr>
              <a:tr h="2072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内存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硬盘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操作系统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207286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i7 </a:t>
                      </a:r>
                      <a:r>
                        <a:rPr lang="zh-CN" altLang="en-US" sz="1200" b="1" baseline="0" dirty="0">
                          <a:solidFill>
                            <a:schemeClr val="bg1"/>
                          </a:solidFill>
                        </a:rPr>
                        <a:t>套件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– NUC11TNHi7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</a:tr>
              <a:tr h="3800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BNUC11TNHi70Q06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j-lt"/>
                        </a:rPr>
                        <a:t>99AA5V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i7-1165G7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16GB DDR4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512GB NVMe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0317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2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老虎峡谷 </a:t>
                      </a:r>
                      <a:r>
                        <a:rPr lang="en-US" sz="12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i5 </a:t>
                      </a:r>
                      <a:r>
                        <a:rPr lang="zh-CN" altLang="en-US" sz="12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套件</a:t>
                      </a:r>
                      <a:r>
                        <a:rPr lang="en-US" sz="1200" b="1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– NUC11TNHi5</a:t>
                      </a:r>
                      <a:endParaRPr lang="en-US" sz="1200" b="1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0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BNUC11TNHi50W06</a:t>
                      </a:r>
                      <a:endParaRPr lang="en-US" sz="1000"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kern="1200" noProof="0" dirty="0">
                          <a:solidFill>
                            <a:schemeClr val="tx1"/>
                          </a:solidFill>
                          <a:latin typeface="+mj-lt"/>
                        </a:rPr>
                        <a:t>99AA5R </a:t>
                      </a:r>
                      <a:endParaRPr lang="en-US" sz="1000" b="0" i="0" u="none" strike="noStrike" kern="1200" noProof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i5-1135G7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8GB DDR4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512GB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NVMe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7286">
                <a:tc gridSpan="8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i3 </a:t>
                      </a:r>
                      <a:r>
                        <a:rPr lang="zh-CN" altLang="en-US" sz="1200" b="1" baseline="0" dirty="0">
                          <a:solidFill>
                            <a:schemeClr val="bg1"/>
                          </a:solidFill>
                        </a:rPr>
                        <a:t>套件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– NUC11TNHi3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5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0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BNUC11TNHi30P06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000" b="0" i="0" u="none" strike="noStrike" kern="1200" noProof="0">
                          <a:solidFill>
                            <a:schemeClr val="tx1"/>
                          </a:solidFill>
                          <a:latin typeface="+mj-lt"/>
                        </a:rPr>
                        <a:t>99AA5P </a:t>
                      </a:r>
                      <a:endParaRPr lang="en-US" sz="1000" b="0" i="0" u="none" strike="noStrike" kern="1200" noProof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i3-1115G4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 marL="0" marR="0" marT="0" marB="0" anchor="ctr"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8GB DDR4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256GB </a:t>
                      </a:r>
                      <a:r>
                        <a:rPr lang="en-US" sz="1000" kern="120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NVMe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ounded Rectangle 9"/>
          <p:cNvSpPr/>
          <p:nvPr/>
        </p:nvSpPr>
        <p:spPr>
          <a:xfrm>
            <a:off x="10386641" y="1049439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itle 2"/>
          <p:cNvSpPr txBox="1"/>
          <p:nvPr/>
        </p:nvSpPr>
        <p:spPr>
          <a:xfrm>
            <a:off x="10228116" y="1011925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algn="ctr">
              <a:defRPr/>
            </a:pPr>
            <a:r>
              <a:rPr lang="en-US" sz="1000" i="1">
                <a:solidFill>
                  <a:srgbClr val="FFFFFF"/>
                </a:solidFill>
                <a:latin typeface="Intel Clear"/>
              </a:rPr>
              <a:t>“Tiger Canyon” L9 &amp; L10</a:t>
            </a:r>
            <a:endParaRPr lang="en-US" sz="1000" i="1">
              <a:solidFill>
                <a:srgbClr val="FFFFFF"/>
              </a:solidFill>
              <a:latin typeface="Intel Clea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商用系列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老虎峡谷</a:t>
            </a:r>
            <a:b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</a:b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graphicFrame>
        <p:nvGraphicFramePr>
          <p:cNvPr id="5" name="Table 1"/>
          <p:cNvGraphicFramePr>
            <a:graphicFrameLocks noGrp="1"/>
          </p:cNvGraphicFramePr>
          <p:nvPr/>
        </p:nvGraphicFramePr>
        <p:xfrm>
          <a:off x="407989" y="1317428"/>
          <a:ext cx="5332414" cy="17817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12129"/>
                <a:gridCol w="640253"/>
                <a:gridCol w="1077475"/>
                <a:gridCol w="1504474"/>
                <a:gridCol w="498083"/>
              </a:tblGrid>
              <a:tr h="448879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i7 vPro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“高”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套件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– NUC11TNHv7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/>
                </a:tc>
                <a:tc hMerge="1">
                  <a:tcPr/>
                </a:tc>
              </a:tr>
              <a:tr h="3959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endParaRPr lang="en-US" altLang="zh-CN" sz="12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(C5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连接器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TPM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211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BNUC11TNHv70000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99A7JR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i7-1185G7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BNUC11TNHv70001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99A7JT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BNUC11TNHv70002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99A7JV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2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BNUC11TNHc70006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99A7JW</a:t>
                      </a:r>
                      <a:endParaRPr lang="en-US" sz="1000" kern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3"/>
          <p:cNvGraphicFramePr>
            <a:graphicFrameLocks noGrp="1"/>
          </p:cNvGraphicFramePr>
          <p:nvPr/>
        </p:nvGraphicFramePr>
        <p:xfrm>
          <a:off x="6096000" y="1326849"/>
          <a:ext cx="5332412" cy="179133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67769"/>
                <a:gridCol w="633620"/>
                <a:gridCol w="1149221"/>
                <a:gridCol w="1488882"/>
                <a:gridCol w="492920"/>
              </a:tblGrid>
              <a:tr h="470887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i7 vPro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“薄”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套件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– NUC11TNKv7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/>
                </a:tc>
                <a:tc hMerge="1">
                  <a:tcPr/>
                </a:tc>
              </a:tr>
              <a:tr h="3769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endParaRPr lang="zh-CN" altLang="en-US" sz="12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(C5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连接器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altLang="zh-CN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TPM</a:t>
                      </a:r>
                      <a:endParaRPr lang="en-US" sz="1200" b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27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BNUC11TNKv70000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99A7JH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i7-1185G7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BNUC11TNKv70001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99A7JK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BNUC11TNKv70002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99A7JL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07988" y="3225363"/>
          <a:ext cx="5332413" cy="17669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77255"/>
                <a:gridCol w="690049"/>
                <a:gridCol w="1058864"/>
                <a:gridCol w="1516765"/>
                <a:gridCol w="489480"/>
              </a:tblGrid>
              <a:tr h="434890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i5 vPro “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高” 套件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– NUC11TNHv5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/>
                </a:tc>
                <a:tc hMerge="1">
                  <a:tcPr/>
                </a:tc>
              </a:tr>
              <a:tr h="3956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endParaRPr lang="zh-CN" altLang="en-US" sz="12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(C5</a:t>
                      </a:r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连接器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altLang="zh-CN" sz="1200" b="0" dirty="0">
                        <a:solidFill>
                          <a:schemeClr val="bg1"/>
                        </a:solidFill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TPM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211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BNUC11TNHv50000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99A7AF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 酷睿™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 </a:t>
                      </a:r>
                      <a:endParaRPr lang="en-US" altLang="zh-CN" sz="1000" b="0" i="0" u="none" strike="noStrike" kern="1200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Intel Clear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i5-1145G7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BNUC11TNHv50001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99A7AG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BNUC11TNHv50002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99A7AH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BNUC11TNHc50006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99A7AJ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096000" y="3227702"/>
          <a:ext cx="5351027" cy="17823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97870"/>
                <a:gridCol w="645911"/>
                <a:gridCol w="1086996"/>
                <a:gridCol w="1517767"/>
                <a:gridCol w="502483"/>
              </a:tblGrid>
              <a:tr h="462068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i5 vPro “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薄” 套件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– NUC11TNKv5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/>
                </a:tc>
                <a:tc hMerge="1">
                  <a:tcPr/>
                </a:tc>
              </a:tr>
              <a:tr h="368524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产品代码</a:t>
                      </a:r>
                      <a:endParaRPr 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MM#</a:t>
                      </a:r>
                      <a:endParaRPr 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电源插头</a:t>
                      </a:r>
                      <a:endParaRPr lang="zh-CN" alt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latinLnBrk="0" hangingPunct="1"/>
                      <a:r>
                        <a:rPr lang="en-US" altLang="zh-CN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(C5</a:t>
                      </a:r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连接器</a:t>
                      </a:r>
                      <a:r>
                        <a:rPr lang="en-US" altLang="zh-CN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CN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2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处理器</a:t>
                      </a:r>
                      <a:endParaRPr lang="en-US" sz="12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200" b="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TPM</a:t>
                      </a:r>
                      <a:endParaRPr lang="en-US" sz="1200" b="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2775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BNUC11TNKv50000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99A6X5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 酷睿™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 </a:t>
                      </a:r>
                      <a:endParaRPr lang="en-US" altLang="zh-CN" sz="1000" b="0" i="0" u="none" strike="noStrike" kern="1200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Intel Clear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i5-1145G7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5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BNUC11TNKv50001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99A78W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75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BNUC11TNKv50002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99A79Z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07989" y="5138750"/>
          <a:ext cx="11039038" cy="11705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86844"/>
                <a:gridCol w="1429932"/>
                <a:gridCol w="1405695"/>
                <a:gridCol w="3514239"/>
                <a:gridCol w="2702328"/>
              </a:tblGrid>
              <a:tr h="417444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vPro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双网口套件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487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扩展卡</a:t>
                      </a:r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6A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2280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BNUC11TNHv70L00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99A7JX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 酷睿™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i7-1185G7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2.5GbE &amp; 2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USB 2.0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63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BNUC11TNHv50L00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99A7AK 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 酷睿™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i5-1145G7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2.5GbE &amp; 2</a:t>
                      </a:r>
                      <a:r>
                        <a:rPr lang="zh-CN" alt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USB 2.0</a:t>
                      </a:r>
                      <a:endParaRPr lang="en-US" sz="100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ounded Rectangle 14"/>
          <p:cNvSpPr/>
          <p:nvPr/>
        </p:nvSpPr>
        <p:spPr>
          <a:xfrm>
            <a:off x="10358981" y="1035520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itle 2"/>
          <p:cNvSpPr txBox="1"/>
          <p:nvPr/>
        </p:nvSpPr>
        <p:spPr>
          <a:xfrm>
            <a:off x="10200456" y="998006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algn="ctr">
              <a:defRPr/>
            </a:pPr>
            <a:r>
              <a:rPr lang="en-US" sz="1000" i="1" dirty="0">
                <a:solidFill>
                  <a:srgbClr val="FFFFFF"/>
                </a:solidFill>
                <a:latin typeface="Intel Clear"/>
              </a:rPr>
              <a:t>“Tiger Canyon”  vPro </a:t>
            </a:r>
            <a:r>
              <a:rPr lang="zh-CN" altLang="en-US" sz="1000" i="1" dirty="0">
                <a:solidFill>
                  <a:srgbClr val="FFFFFF"/>
                </a:solidFill>
                <a:latin typeface="Intel Clear"/>
              </a:rPr>
              <a:t>套件</a:t>
            </a:r>
            <a:endParaRPr lang="en-US" sz="1000" i="1" dirty="0">
              <a:solidFill>
                <a:srgbClr val="FFFFFF"/>
              </a:solidFill>
              <a:latin typeface="Intel Clea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商用系列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老虎峡谷</a:t>
            </a:r>
            <a:b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</a:b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07988" y="1234038"/>
          <a:ext cx="4834408" cy="123050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90370"/>
                <a:gridCol w="561975"/>
                <a:gridCol w="1077566"/>
                <a:gridCol w="1504497"/>
              </a:tblGrid>
              <a:tr h="31603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i7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“高”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套件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– NUC11TNHi7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99" marB="60999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148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BNUC11TNHi70000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99A8FA</a:t>
                      </a:r>
                      <a:endParaRPr 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zh-CN" alt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i7-1165G7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8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BNUC11TNHi70001</a:t>
                      </a:r>
                      <a:endParaRPr 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99A8FC</a:t>
                      </a:r>
                      <a:endParaRPr 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FF"/>
                          </a:highlight>
                          <a:latin typeface="+mj-lt"/>
                          <a:ea typeface="+mn-ea"/>
                          <a:cs typeface="+mn-cs"/>
                        </a:rPr>
                        <a:t>BNUC11TNHi70002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FF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FF"/>
                          </a:highlight>
                          <a:latin typeface="+mj-lt"/>
                          <a:ea typeface="+mn-ea"/>
                          <a:cs typeface="+mn-cs"/>
                        </a:rPr>
                        <a:t>99A8FD</a:t>
                      </a:r>
                      <a:endParaRPr lang="en-US" sz="1000" kern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FF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FF"/>
                          </a:highlight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FF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7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BNUC11TNHi70005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99A8FF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6"/>
          <p:cNvGraphicFramePr>
            <a:graphicFrameLocks noGrp="1"/>
          </p:cNvGraphicFramePr>
          <p:nvPr/>
        </p:nvGraphicFramePr>
        <p:xfrm>
          <a:off x="5600512" y="1214790"/>
          <a:ext cx="5943975" cy="12497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25570"/>
                <a:gridCol w="778225"/>
                <a:gridCol w="1411500"/>
                <a:gridCol w="1828680"/>
              </a:tblGrid>
              <a:tr h="337279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i7 “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薄” 套件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– NUC11TNKi7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/>
                </a:tc>
              </a:tr>
              <a:tr h="3146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83" marB="60983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199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BNUC11TNKi70000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99A8A8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i7-1165G7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9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BNUC11TNKi70001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99A8A9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BNUC11TNKi70002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99A8AF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11"/>
          <p:cNvGraphicFramePr>
            <a:graphicFrameLocks noGrp="1"/>
          </p:cNvGraphicFramePr>
          <p:nvPr/>
        </p:nvGraphicFramePr>
        <p:xfrm>
          <a:off x="408008" y="2585055"/>
          <a:ext cx="4842148" cy="12188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77000"/>
                <a:gridCol w="689937"/>
                <a:gridCol w="1058693"/>
                <a:gridCol w="1516518"/>
              </a:tblGrid>
              <a:tr h="282412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i5 “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高” 套件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– NUC11TNHi5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/>
                </a:tc>
              </a:tr>
              <a:tr h="2569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877" marB="60877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1371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BNUC11TNHi50000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99A8F6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i5-1135G7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71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BNUC11TNHi50001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99A8F7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j-lt"/>
                          <a:ea typeface="+mn-ea"/>
                          <a:cs typeface="+mn-cs"/>
                        </a:rPr>
                        <a:t>BNUC11TNHi50002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j-lt"/>
                          <a:ea typeface="+mn-ea"/>
                          <a:cs typeface="+mn-cs"/>
                        </a:rPr>
                        <a:t>99A8F8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BNUC11TNHi50005</a:t>
                      </a:r>
                      <a:endParaRPr lang="en-US" sz="1000" kern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99A8F9</a:t>
                      </a:r>
                      <a:endParaRPr lang="en-US" sz="1000" kern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12"/>
          <p:cNvGraphicFramePr>
            <a:graphicFrameLocks noGrp="1"/>
          </p:cNvGraphicFramePr>
          <p:nvPr/>
        </p:nvGraphicFramePr>
        <p:xfrm>
          <a:off x="5600512" y="2585055"/>
          <a:ext cx="5943975" cy="12109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58879"/>
                <a:gridCol w="791841"/>
                <a:gridCol w="1332580"/>
                <a:gridCol w="1860675"/>
              </a:tblGrid>
              <a:tr h="341679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i5 “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薄” 套件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– NUC11TNKi5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/>
                </a:tc>
              </a:tr>
              <a:tr h="31559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产品代码</a:t>
                      </a:r>
                      <a:endParaRPr lang="en-US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1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MM#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altLang="zh-CN" sz="11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altLang="zh-CN" sz="11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处理器</a:t>
                      </a:r>
                      <a:endParaRPr lang="en-US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965" marR="60965" marT="60908" marB="60908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184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BNUC11TNKi50000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99A8A5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i5-1135G7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BNUC11TNKi50001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99A8A6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BNUC11TNKi50002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99A8A7</a:t>
                      </a:r>
                      <a:endParaRPr lang="en-US" sz="11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1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08038" y="3926802"/>
          <a:ext cx="4854329" cy="13717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71625"/>
                <a:gridCol w="736886"/>
                <a:gridCol w="1239986"/>
                <a:gridCol w="1305832"/>
              </a:tblGrid>
              <a:tr h="298107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i3 “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高” 套件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– NUC11TNHi3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999" marB="60999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 marL="45720" marR="4572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629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999" marB="60999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999" marB="60999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999" marB="60999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3" marR="60963" marT="60999" marB="60999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140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BNUC11TNHi30000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99A8F1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i3-1115G4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0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BNUC11TNHi30001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99A8F2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BNUC11TNHi30002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99A8F3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j-lt"/>
                          <a:ea typeface="+mn-ea"/>
                          <a:cs typeface="+mn-cs"/>
                        </a:rPr>
                        <a:t>BNUC11TNHi30005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j-lt"/>
                          <a:ea typeface="+mn-ea"/>
                          <a:cs typeface="+mn-cs"/>
                        </a:rPr>
                        <a:t>99A8F4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+mj-lt"/>
                          <a:ea typeface="+mn-ea"/>
                          <a:cs typeface="+mn-cs"/>
                        </a:rPr>
                        <a:t>IN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3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BNUC11TNHi30006</a:t>
                      </a:r>
                      <a:endParaRPr lang="en-US" sz="1000" kern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99A8F5</a:t>
                      </a:r>
                      <a:endParaRPr lang="en-US" sz="1000" kern="120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  <a:ea typeface="+mn-ea"/>
                          <a:cs typeface="+mn-cs"/>
                        </a:rPr>
                        <a:t>CN</a:t>
                      </a:r>
                      <a:endParaRPr 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14"/>
          <p:cNvGraphicFramePr>
            <a:graphicFrameLocks noGrp="1"/>
          </p:cNvGraphicFramePr>
          <p:nvPr/>
        </p:nvGraphicFramePr>
        <p:xfrm>
          <a:off x="5600512" y="3926802"/>
          <a:ext cx="5943975" cy="13717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21876"/>
                <a:gridCol w="1011733"/>
                <a:gridCol w="1450389"/>
                <a:gridCol w="1759977"/>
              </a:tblGrid>
              <a:tr h="310302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i3 “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薄” 套件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– NUC11TNKi3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1044" marB="61044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 marL="45720" marR="45720"/>
                </a:tc>
                <a:tc hMerge="1">
                  <a:tcPr marL="45720" marR="4572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25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1044" marB="61044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1044" marB="61044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1044" marB="61044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65" marR="60965" marT="61044" marB="61044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245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BNUC11TNKi30000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i3-1115G4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5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BNUC11TNKi30001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99A8A3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US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BNUC11TNKi30002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99A8A4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EU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cPr marL="0" marR="0" marT="0" marB="0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15"/>
          <p:cNvGraphicFramePr>
            <a:graphicFrameLocks noGrp="1"/>
          </p:cNvGraphicFramePr>
          <p:nvPr/>
        </p:nvGraphicFramePr>
        <p:xfrm>
          <a:off x="417057" y="5437653"/>
          <a:ext cx="11127429" cy="108769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02752"/>
                <a:gridCol w="1441382"/>
                <a:gridCol w="1416950"/>
                <a:gridCol w="3542379"/>
                <a:gridCol w="2723966"/>
              </a:tblGrid>
              <a:tr h="335851"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非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vPro 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双网口套件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200" b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电源插头</a:t>
                      </a:r>
                      <a:r>
                        <a:rPr lang="en-US" altLang="zh-CN" sz="1200" b="0" dirty="0">
                          <a:solidFill>
                            <a:schemeClr val="bg1"/>
                          </a:solidFill>
                        </a:rPr>
                        <a:t>(C5)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处理器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chemeClr val="bg1"/>
                          </a:solidFill>
                        </a:rPr>
                        <a:t>扩展卡</a:t>
                      </a:r>
                      <a:endParaRPr 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BNUC11TNHi70L00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99A8AL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i7-1165G7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2.5GbE &amp; 2</a:t>
                      </a:r>
                      <a:r>
                        <a:rPr lang="zh-CN" alt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USB 2.0</a:t>
                      </a:r>
                      <a:endParaRPr lang="en-US" sz="100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BNUC11TNHi50L00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99A8AK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i5-1135G7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2.5GbE &amp; 2</a:t>
                      </a:r>
                      <a:r>
                        <a:rPr lang="zh-CN" alt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USB 2.0</a:t>
                      </a:r>
                      <a:endParaRPr lang="en-US" sz="100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BNUC11TNHi30L00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99A8AJ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无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代 酷睿™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i3-1115G4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2.5GbE &amp; 2</a:t>
                      </a:r>
                      <a:r>
                        <a:rPr lang="zh-CN" alt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sz="100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USB 2.0</a:t>
                      </a:r>
                      <a:endParaRPr lang="en-US" sz="100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ounded Rectangle 20"/>
          <p:cNvSpPr/>
          <p:nvPr/>
        </p:nvSpPr>
        <p:spPr>
          <a:xfrm>
            <a:off x="10430989" y="1049439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Title 2"/>
          <p:cNvSpPr txBox="1"/>
          <p:nvPr/>
        </p:nvSpPr>
        <p:spPr>
          <a:xfrm>
            <a:off x="10272464" y="1011925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algn="ctr">
              <a:defRPr/>
            </a:pPr>
            <a:r>
              <a:rPr lang="en-US" sz="1000" i="1" dirty="0">
                <a:solidFill>
                  <a:srgbClr val="FFFFFF"/>
                </a:solidFill>
                <a:latin typeface="Intel Clear"/>
              </a:rPr>
              <a:t>“Tiger Canyon” </a:t>
            </a:r>
            <a:r>
              <a:rPr lang="zh-CN" altLang="en-US" sz="1000" i="1" dirty="0">
                <a:solidFill>
                  <a:srgbClr val="FFFFFF"/>
                </a:solidFill>
                <a:latin typeface="Intel Clear"/>
              </a:rPr>
              <a:t>非</a:t>
            </a:r>
            <a:r>
              <a:rPr lang="en-US" sz="1000" i="1" dirty="0">
                <a:solidFill>
                  <a:srgbClr val="FFFFFF"/>
                </a:solidFill>
                <a:latin typeface="Intel Clear"/>
              </a:rPr>
              <a:t>vPro </a:t>
            </a:r>
            <a:r>
              <a:rPr lang="zh-CN" altLang="en-US" sz="1000" i="1" dirty="0">
                <a:solidFill>
                  <a:srgbClr val="FFFFFF"/>
                </a:solidFill>
                <a:latin typeface="Intel Clear"/>
              </a:rPr>
              <a:t>套件</a:t>
            </a:r>
            <a:endParaRPr lang="en-US" sz="1000" i="1" dirty="0">
              <a:solidFill>
                <a:srgbClr val="FFFFFF"/>
              </a:solidFill>
              <a:latin typeface="Intel Clea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商用系列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老虎峡谷主板</a:t>
            </a:r>
            <a:b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</a:b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grpSp>
        <p:nvGrpSpPr>
          <p:cNvPr id="3" name="Group 23"/>
          <p:cNvGrpSpPr/>
          <p:nvPr/>
        </p:nvGrpSpPr>
        <p:grpSpPr>
          <a:xfrm>
            <a:off x="430602" y="1389677"/>
            <a:ext cx="4240944" cy="424915"/>
            <a:chOff x="362806" y="1225291"/>
            <a:chExt cx="4240944" cy="424915"/>
          </a:xfrm>
        </p:grpSpPr>
        <p:sp>
          <p:nvSpPr>
            <p:cNvPr id="5" name="Rectangle 6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6" name="Straight Connector 15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19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" name="Group 82"/>
          <p:cNvGrpSpPr/>
          <p:nvPr/>
        </p:nvGrpSpPr>
        <p:grpSpPr>
          <a:xfrm>
            <a:off x="430602" y="2132253"/>
            <a:ext cx="4240944" cy="424915"/>
            <a:chOff x="362806" y="1225291"/>
            <a:chExt cx="4240944" cy="424915"/>
          </a:xfrm>
        </p:grpSpPr>
        <p:sp>
          <p:nvSpPr>
            <p:cNvPr id="9" name="Rectangle 83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0" name="Straight Connector 84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85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2" name="Group 86"/>
          <p:cNvGrpSpPr/>
          <p:nvPr/>
        </p:nvGrpSpPr>
        <p:grpSpPr>
          <a:xfrm>
            <a:off x="430602" y="2863446"/>
            <a:ext cx="4240944" cy="424915"/>
            <a:chOff x="362806" y="1225291"/>
            <a:chExt cx="4240944" cy="424915"/>
          </a:xfrm>
        </p:grpSpPr>
        <p:sp>
          <p:nvSpPr>
            <p:cNvPr id="13" name="Rectangle 87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4" name="Straight Connector 88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Connector 89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" name="Group 90"/>
          <p:cNvGrpSpPr/>
          <p:nvPr/>
        </p:nvGrpSpPr>
        <p:grpSpPr>
          <a:xfrm>
            <a:off x="430602" y="3606022"/>
            <a:ext cx="4240944" cy="424915"/>
            <a:chOff x="362806" y="1225291"/>
            <a:chExt cx="4240944" cy="424915"/>
          </a:xfrm>
        </p:grpSpPr>
        <p:sp>
          <p:nvSpPr>
            <p:cNvPr id="17" name="Rectangle 91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18" name="Straight Connector 93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94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0" name="Group 95"/>
          <p:cNvGrpSpPr/>
          <p:nvPr/>
        </p:nvGrpSpPr>
        <p:grpSpPr>
          <a:xfrm>
            <a:off x="430602" y="4358217"/>
            <a:ext cx="4240944" cy="424915"/>
            <a:chOff x="362806" y="1225291"/>
            <a:chExt cx="4240944" cy="424915"/>
          </a:xfrm>
        </p:grpSpPr>
        <p:sp>
          <p:nvSpPr>
            <p:cNvPr id="21" name="Rectangle 96"/>
            <p:cNvSpPr/>
            <p:nvPr/>
          </p:nvSpPr>
          <p:spPr>
            <a:xfrm>
              <a:off x="1088317" y="1225291"/>
              <a:ext cx="110168" cy="110168"/>
            </a:xfrm>
            <a:prstGeom prst="rect">
              <a:avLst/>
            </a:prstGeom>
            <a:solidFill>
              <a:srgbClr val="00C7FD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/>
              </a:pPr>
              <a:endParaRPr lang="ru-RU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22" name="Straight Connector 97"/>
            <p:cNvCxnSpPr/>
            <p:nvPr/>
          </p:nvCxnSpPr>
          <p:spPr>
            <a:xfrm>
              <a:off x="1143401" y="1335459"/>
              <a:ext cx="0" cy="314747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Straight Connector 98"/>
            <p:cNvCxnSpPr/>
            <p:nvPr/>
          </p:nvCxnSpPr>
          <p:spPr>
            <a:xfrm>
              <a:off x="362806" y="1650206"/>
              <a:ext cx="4240944" cy="0"/>
            </a:xfrm>
            <a:prstGeom prst="line">
              <a:avLst/>
            </a:prstGeom>
            <a:noFill/>
            <a:ln w="3175" cap="flat">
              <a:solidFill>
                <a:srgbClr val="86B3C9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382239" y="6012155"/>
            <a:ext cx="4289307" cy="513189"/>
          </a:xfrm>
          <a:prstGeom prst="rect">
            <a:avLst/>
          </a:prstGeom>
          <a:solidFill>
            <a:srgbClr val="004A86"/>
          </a:solidFill>
          <a:ln>
            <a:noFill/>
          </a:ln>
        </p:spPr>
        <p:txBody>
          <a:bodyPr wrap="square" anchor="ctr">
            <a:noAutofit/>
          </a:bodyPr>
          <a:lstStyle>
            <a:lvl1pPr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91313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913130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l Clear" panose="020B0604020203020204" pitchFamily="34" charset="0"/>
                <a:sym typeface="Helvetica Neue"/>
              </a:rPr>
              <a:t>本设备尚未按照联邦通信委员会的规则要求获得授权。在获得授权之前，本设备不得出售或租赁。</a:t>
            </a:r>
            <a:endParaRPr kumimoji="0" lang="en-US" alt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l Clear" panose="020B0604020203020204" pitchFamily="34" charset="0"/>
              <a:sym typeface="Helvetica Neue"/>
            </a:endParaRPr>
          </a:p>
        </p:txBody>
      </p:sp>
      <p:pic>
        <p:nvPicPr>
          <p:cNvPr id="25" name="Picture 12" descr="A close up of a sign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4" y="1140938"/>
            <a:ext cx="616147" cy="616147"/>
          </a:xfrm>
          <a:prstGeom prst="rect">
            <a:avLst/>
          </a:prstGeom>
        </p:spPr>
      </p:pic>
      <p:pic>
        <p:nvPicPr>
          <p:cNvPr id="26" name="Picture 21" descr="A picture containing drawing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4" y="1879600"/>
            <a:ext cx="630375" cy="630375"/>
          </a:xfrm>
          <a:prstGeom prst="rect">
            <a:avLst/>
          </a:prstGeom>
        </p:spPr>
      </p:pic>
      <p:pic>
        <p:nvPicPr>
          <p:cNvPr id="27" name="Picture 28" descr="A close up of a sig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83" y="2608518"/>
            <a:ext cx="626299" cy="626299"/>
          </a:xfrm>
          <a:prstGeom prst="rect">
            <a:avLst/>
          </a:prstGeom>
        </p:spPr>
      </p:pic>
      <p:pic>
        <p:nvPicPr>
          <p:cNvPr id="28" name="Picture 31" descr="A close up of a sign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7" y="3340273"/>
            <a:ext cx="626299" cy="626299"/>
          </a:xfrm>
          <a:prstGeom prst="rect">
            <a:avLst/>
          </a:prstGeom>
        </p:spPr>
      </p:pic>
      <p:pic>
        <p:nvPicPr>
          <p:cNvPr id="29" name="Picture 34" descr="A picture containing food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54" y="4101055"/>
            <a:ext cx="626299" cy="626299"/>
          </a:xfrm>
          <a:prstGeom prst="rect">
            <a:avLst/>
          </a:prstGeom>
        </p:spPr>
      </p:pic>
      <p:sp>
        <p:nvSpPr>
          <p:cNvPr id="30" name="Rectangle 37"/>
          <p:cNvSpPr/>
          <p:nvPr/>
        </p:nvSpPr>
        <p:spPr>
          <a:xfrm>
            <a:off x="5029717" y="5974035"/>
            <a:ext cx="1040213" cy="40011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5314823" y="5974034"/>
            <a:ext cx="470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algn="ctr" defTabSz="914400" hangingPunct="1">
              <a:lnSpc>
                <a:spcPts val="12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zh-CN" altLang="en-US" sz="1000" dirty="0">
                <a:solidFill>
                  <a:srgbClr val="FFFFFF"/>
                </a:solidFill>
                <a:cs typeface="Intel Clear" panose="020B0604020203020204" pitchFamily="34" charset="0"/>
              </a:rPr>
              <a:t>可用</a:t>
            </a:r>
            <a:r>
              <a:rPr lang="en-US" altLang="en-US" sz="1000" dirty="0">
                <a:solidFill>
                  <a:srgbClr val="FFFFFF"/>
                </a:solidFill>
                <a:cs typeface="Intel Clear" panose="020B0604020203020204" pitchFamily="34" charset="0"/>
              </a:rPr>
              <a:t> </a:t>
            </a:r>
            <a:br>
              <a:rPr lang="en-US" altLang="en-US" sz="1000" dirty="0">
                <a:solidFill>
                  <a:srgbClr val="FFFFFF"/>
                </a:solidFill>
                <a:cs typeface="Intel Clear" panose="020B0604020203020204" pitchFamily="34" charset="0"/>
              </a:rPr>
            </a:br>
            <a:r>
              <a:rPr lang="en-US" altLang="en-US" sz="1000" dirty="0">
                <a:solidFill>
                  <a:srgbClr val="FFFFFF"/>
                </a:solidFill>
                <a:cs typeface="Intel Clear" panose="020B0604020203020204" pitchFamily="34" charset="0"/>
              </a:rPr>
              <a:t>SKU</a:t>
            </a:r>
            <a:endParaRPr lang="en-US" altLang="en-US" sz="1000" dirty="0">
              <a:solidFill>
                <a:srgbClr val="FFFFFF"/>
              </a:solidFill>
              <a:cs typeface="Intel Clear" panose="020B0604020203020204" pitchFamily="34" charset="0"/>
            </a:endParaRPr>
          </a:p>
        </p:txBody>
      </p:sp>
      <p:sp>
        <p:nvSpPr>
          <p:cNvPr id="32" name="Rectangle 39"/>
          <p:cNvSpPr/>
          <p:nvPr/>
        </p:nvSpPr>
        <p:spPr>
          <a:xfrm>
            <a:off x="6069930" y="5974035"/>
            <a:ext cx="5369326" cy="400110"/>
          </a:xfrm>
          <a:prstGeom prst="rect">
            <a:avLst/>
          </a:prstGeom>
          <a:noFill/>
          <a:ln w="3175" cap="flat">
            <a:solidFill>
              <a:srgbClr val="0068B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TextBox 28"/>
          <p:cNvSpPr txBox="1">
            <a:spLocks noChangeArrowheads="1"/>
          </p:cNvSpPr>
          <p:nvPr/>
        </p:nvSpPr>
        <p:spPr bwMode="auto">
          <a:xfrm>
            <a:off x="6621206" y="6135974"/>
            <a:ext cx="439223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defTabSz="914400" hangingPunct="1">
              <a:defRPr/>
            </a:pPr>
            <a:r>
              <a:rPr lang="en-US" altLang="en-US" sz="1000">
                <a:solidFill>
                  <a:srgbClr val="000000"/>
                </a:solidFill>
                <a:cs typeface="Intel Clear" panose="020B0604020203020204" pitchFamily="34" charset="0"/>
              </a:rPr>
              <a:t>Mini PC</a:t>
            </a:r>
            <a:endParaRPr lang="en-US" altLang="en-US" sz="1000">
              <a:solidFill>
                <a:srgbClr val="000000"/>
              </a:solidFill>
              <a:cs typeface="Intel Clear" panose="020B0604020203020204" pitchFamily="34" charset="0"/>
            </a:endParaRPr>
          </a:p>
        </p:txBody>
      </p:sp>
      <p:sp>
        <p:nvSpPr>
          <p:cNvPr id="34" name="Oval 41"/>
          <p:cNvSpPr/>
          <p:nvPr/>
        </p:nvSpPr>
        <p:spPr>
          <a:xfrm>
            <a:off x="6398956" y="6108502"/>
            <a:ext cx="166688" cy="16668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hangingPunct="1">
              <a:spcBef>
                <a:spcPts val="0"/>
              </a:spcBef>
              <a:defRPr/>
            </a:pPr>
            <a:endParaRPr lang="en-IN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TextBox 28"/>
          <p:cNvSpPr txBox="1">
            <a:spLocks noChangeArrowheads="1"/>
          </p:cNvSpPr>
          <p:nvPr/>
        </p:nvSpPr>
        <p:spPr bwMode="auto">
          <a:xfrm>
            <a:off x="8022095" y="6135974"/>
            <a:ext cx="157094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defTabSz="914400" hangingPunct="1">
              <a:defRPr/>
            </a:pPr>
            <a:r>
              <a:rPr lang="en-US" altLang="en-US" sz="1000">
                <a:solidFill>
                  <a:srgbClr val="000000"/>
                </a:solidFill>
                <a:cs typeface="Intel Clear" panose="020B0604020203020204" pitchFamily="34" charset="0"/>
              </a:rPr>
              <a:t>Kit</a:t>
            </a:r>
            <a:endParaRPr lang="en-US" altLang="en-US" sz="1000">
              <a:solidFill>
                <a:srgbClr val="000000"/>
              </a:solidFill>
              <a:cs typeface="Intel Clear" panose="020B0604020203020204" pitchFamily="34" charset="0"/>
            </a:endParaRPr>
          </a:p>
        </p:txBody>
      </p:sp>
      <p:sp>
        <p:nvSpPr>
          <p:cNvPr id="36" name="Oval 43"/>
          <p:cNvSpPr/>
          <p:nvPr/>
        </p:nvSpPr>
        <p:spPr>
          <a:xfrm>
            <a:off x="7799845" y="6108502"/>
            <a:ext cx="166688" cy="16668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hangingPunct="1">
              <a:spcBef>
                <a:spcPts val="0"/>
              </a:spcBef>
              <a:defRPr/>
            </a:pPr>
            <a:endParaRPr lang="en-IN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TextBox 28"/>
          <p:cNvSpPr txBox="1">
            <a:spLocks noChangeArrowheads="1"/>
          </p:cNvSpPr>
          <p:nvPr/>
        </p:nvSpPr>
        <p:spPr bwMode="auto">
          <a:xfrm>
            <a:off x="9206831" y="6135974"/>
            <a:ext cx="434414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defTabSz="914400" hangingPunct="1">
              <a:defRPr/>
            </a:pPr>
            <a:r>
              <a:rPr lang="en-US" altLang="en-US" sz="1000">
                <a:solidFill>
                  <a:srgbClr val="000000"/>
                </a:solidFill>
                <a:cs typeface="Intel Clear" panose="020B0604020203020204" pitchFamily="34" charset="0"/>
              </a:rPr>
              <a:t>Chassis</a:t>
            </a:r>
            <a:endParaRPr lang="en-US" altLang="en-US" sz="1000">
              <a:solidFill>
                <a:srgbClr val="000000"/>
              </a:solidFill>
              <a:cs typeface="Intel Clear" panose="020B0604020203020204" pitchFamily="34" charset="0"/>
            </a:endParaRPr>
          </a:p>
        </p:txBody>
      </p:sp>
      <p:sp>
        <p:nvSpPr>
          <p:cNvPr id="38" name="Oval 45"/>
          <p:cNvSpPr/>
          <p:nvPr/>
        </p:nvSpPr>
        <p:spPr>
          <a:xfrm>
            <a:off x="8984581" y="6108364"/>
            <a:ext cx="166688" cy="16668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hangingPunct="1">
              <a:spcBef>
                <a:spcPts val="0"/>
              </a:spcBef>
              <a:defRPr/>
            </a:pPr>
            <a:endParaRPr lang="en-IN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TextBox 28"/>
          <p:cNvSpPr txBox="1">
            <a:spLocks noChangeArrowheads="1"/>
          </p:cNvSpPr>
          <p:nvPr/>
        </p:nvSpPr>
        <p:spPr bwMode="auto">
          <a:xfrm>
            <a:off x="10648150" y="6135974"/>
            <a:ext cx="347852" cy="13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defTabSz="914400" hangingPunct="1">
              <a:defRPr/>
            </a:pPr>
            <a:r>
              <a:rPr lang="en-US" altLang="en-US" sz="1000">
                <a:solidFill>
                  <a:srgbClr val="000000"/>
                </a:solidFill>
                <a:cs typeface="Intel Clear" panose="020B0604020203020204" pitchFamily="34" charset="0"/>
              </a:rPr>
              <a:t>Board</a:t>
            </a:r>
            <a:endParaRPr lang="en-US" altLang="en-US" sz="1000">
              <a:solidFill>
                <a:srgbClr val="000000"/>
              </a:solidFill>
              <a:cs typeface="Intel Clear" panose="020B0604020203020204" pitchFamily="34" charset="0"/>
            </a:endParaRPr>
          </a:p>
        </p:txBody>
      </p:sp>
      <p:sp>
        <p:nvSpPr>
          <p:cNvPr id="40" name="Oval 48"/>
          <p:cNvSpPr/>
          <p:nvPr/>
        </p:nvSpPr>
        <p:spPr>
          <a:xfrm>
            <a:off x="10425900" y="6108502"/>
            <a:ext cx="166688" cy="166687"/>
          </a:xfrm>
          <a:prstGeom prst="ellipse">
            <a:avLst/>
          </a:prstGeom>
          <a:solidFill>
            <a:srgbClr val="00AEE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hangingPunct="1">
              <a:spcBef>
                <a:spcPts val="0"/>
              </a:spcBef>
              <a:defRPr/>
            </a:pPr>
            <a:endParaRPr lang="en-IN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Content Placeholder 3"/>
          <p:cNvSpPr txBox="1">
            <a:spLocks noChangeArrowheads="1"/>
          </p:cNvSpPr>
          <p:nvPr/>
        </p:nvSpPr>
        <p:spPr>
          <a:xfrm>
            <a:off x="5222289" y="1252791"/>
            <a:ext cx="6024394" cy="426556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 sz="2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1pPr>
            <a:lvl2pPr marL="431800" marR="0" indent="-2032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2pPr>
            <a:lvl3pPr marL="686435" marR="0" indent="-197485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3pPr>
            <a:lvl4pPr marL="920115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4pPr>
            <a:lvl5pPr marL="1148715" marR="0" indent="-228600" algn="l" defTabSz="60960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600" b="0" i="0" u="none" strike="noStrike" cap="none" spc="0" baseline="0">
                <a:solidFill>
                  <a:schemeClr val="bg2"/>
                </a:solidFill>
                <a:uFillTx/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  <a:sym typeface="Helvetica"/>
              </a:defRPr>
            </a:lvl5pPr>
            <a:lvl6pPr marL="0" marR="0" indent="5715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6858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8001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914400" algn="l" defTabSz="6096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300" b="0" i="0" u="none" strike="noStrike" cap="none" spc="0" baseline="0">
                <a:solidFill>
                  <a:srgbClr val="5E5E5E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最高支持四屏显示：</a:t>
            </a:r>
            <a:endParaRPr lang="en-US" altLang="zh-CN" dirty="0">
              <a:latin typeface="Intel Clear Light"/>
            </a:endParaRPr>
          </a:p>
          <a:p>
            <a:pPr marL="359410" lvl="1" indent="-143510">
              <a:spcBef>
                <a:spcPts val="300"/>
              </a:spcBef>
              <a:defRPr/>
            </a:pP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两个</a:t>
            </a:r>
            <a:r>
              <a:rPr lang="en-US" altLang="zh-CN" sz="1000" b="1" dirty="0">
                <a:solidFill>
                  <a:srgbClr val="525252"/>
                </a:solidFill>
                <a:latin typeface="Intel Clear Light"/>
              </a:rPr>
              <a:t>HDMI 2.0b (4K@60Hz)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显示接口</a:t>
            </a:r>
            <a:r>
              <a:rPr lang="en-US" altLang="zh-CN" sz="1000" b="1" dirty="0">
                <a:solidFill>
                  <a:srgbClr val="525252"/>
                </a:solidFill>
                <a:latin typeface="Intel Clear Light"/>
              </a:rPr>
              <a:t>，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支持</a:t>
            </a:r>
            <a:r>
              <a:rPr lang="en-US" altLang="zh-CN" sz="1000" b="1" dirty="0">
                <a:solidFill>
                  <a:srgbClr val="525252"/>
                </a:solidFill>
                <a:latin typeface="Intel Clear Light"/>
              </a:rPr>
              <a:t>CEC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协议</a:t>
            </a:r>
            <a:endParaRPr lang="en-US" altLang="zh-CN" sz="1000" b="1" dirty="0">
              <a:solidFill>
                <a:srgbClr val="525252"/>
              </a:solidFill>
              <a:latin typeface="Intel Clear Light"/>
            </a:endParaRPr>
          </a:p>
          <a:p>
            <a:pPr marL="359410" lvl="1" indent="-143510">
              <a:spcBef>
                <a:spcPts val="300"/>
              </a:spcBef>
              <a:defRPr/>
            </a:pP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两个</a:t>
            </a:r>
            <a:r>
              <a:rPr lang="en-US" altLang="zh-CN" sz="1000" b="1" dirty="0">
                <a:solidFill>
                  <a:srgbClr val="525252"/>
                </a:solidFill>
                <a:latin typeface="Intel Clear Light"/>
              </a:rPr>
              <a:t>Thunderbolt 4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端口</a:t>
            </a:r>
            <a:r>
              <a:rPr lang="en-US" altLang="zh-CN" sz="1000" b="1" dirty="0">
                <a:solidFill>
                  <a:srgbClr val="525252"/>
                </a:solidFill>
                <a:latin typeface="Intel Clear Light"/>
              </a:rPr>
              <a:t> (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支持</a:t>
            </a:r>
            <a:r>
              <a:rPr lang="en-US" altLang="zh-CN" sz="1000" b="1" dirty="0">
                <a:solidFill>
                  <a:srgbClr val="525252"/>
                </a:solidFill>
                <a:latin typeface="Intel Clear Light"/>
              </a:rPr>
              <a:t>DP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和</a:t>
            </a:r>
            <a:r>
              <a:rPr lang="en-US" altLang="zh-CN" sz="1000" b="1" dirty="0">
                <a:solidFill>
                  <a:srgbClr val="525252"/>
                </a:solidFill>
                <a:latin typeface="Intel Clear Light"/>
              </a:rPr>
              <a:t>USB 3.2 Gen 2</a:t>
            </a:r>
            <a:r>
              <a:rPr lang="zh-CN" altLang="en-US" sz="1000" b="1" dirty="0">
                <a:solidFill>
                  <a:srgbClr val="525252"/>
                </a:solidFill>
                <a:latin typeface="Intel Clear Light"/>
              </a:rPr>
              <a:t>协议</a:t>
            </a:r>
            <a:r>
              <a:rPr lang="en-US" altLang="zh-CN" sz="1000" b="1" dirty="0">
                <a:solidFill>
                  <a:srgbClr val="525252"/>
                </a:solidFill>
                <a:latin typeface="Intel Clear Light"/>
              </a:rPr>
              <a:t>)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M.2 22x80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插槽，支持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PCIe x4 Gen 4 </a:t>
            </a:r>
            <a:r>
              <a:rPr lang="en-US" altLang="zh-CN" sz="1000" b="1" dirty="0" err="1">
                <a:solidFill>
                  <a:srgbClr val="004A86"/>
                </a:solidFill>
                <a:latin typeface="Intel Clear Light"/>
              </a:rPr>
              <a:t>NVMe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SSD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M.2 22x42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插槽，支持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PCIe x1 Gen 3, USB 3.2 Gen 2, USB 2.0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和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 SATA SSD</a:t>
            </a:r>
            <a:endParaRPr lang="en-US" altLang="zh-CN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 i225-LM 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10/100/1000/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2500 Mbps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 RJ45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以太网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4A86"/>
                </a:solidFill>
                <a:latin typeface="Intel Clear Light"/>
              </a:rPr>
              <a:t>M.2 2230 key E</a:t>
            </a:r>
            <a:r>
              <a:rPr lang="en-US" altLang="en-US" sz="1000" dirty="0">
                <a:solidFill>
                  <a:srgbClr val="000000"/>
                </a:solidFill>
                <a:latin typeface="Intel Clear Light"/>
              </a:rPr>
              <a:t> slot for Intel® Wi-Fi 6 AX201 card (sold separately)</a:t>
            </a:r>
            <a:endParaRPr lang="en-US" alt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0000"/>
                </a:solidFill>
                <a:latin typeface="Intel Clear Light"/>
              </a:rPr>
              <a:t>TPM 2.0 (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仅限 </a:t>
            </a:r>
            <a:r>
              <a:rPr lang="en-US" altLang="en-US" sz="1000" dirty="0">
                <a:solidFill>
                  <a:srgbClr val="000000"/>
                </a:solidFill>
                <a:latin typeface="Intel Clear Light"/>
              </a:rPr>
              <a:t>i7 vPro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和</a:t>
            </a:r>
            <a:r>
              <a:rPr lang="en-US" altLang="en-US" sz="1000" dirty="0">
                <a:solidFill>
                  <a:srgbClr val="000000"/>
                </a:solidFill>
                <a:latin typeface="Intel Clear Light"/>
              </a:rPr>
              <a:t> i5 vPro SKU)</a:t>
            </a:r>
            <a:endParaRPr lang="en-US" alt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双通道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DDR4-3200 SODIMM</a:t>
            </a:r>
            <a:r>
              <a:rPr lang="zh-CN" altLang="en-US" sz="1000" b="1" dirty="0">
                <a:solidFill>
                  <a:srgbClr val="000000"/>
                </a:solidFill>
                <a:latin typeface="Intel Clear Light"/>
              </a:rPr>
              <a:t>，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1.2V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，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最大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64GB</a:t>
            </a:r>
            <a:endParaRPr lang="en-US" alt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0000"/>
                </a:solidFill>
                <a:latin typeface="Intel Clear Light"/>
              </a:rPr>
              <a:t>2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个前置和 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个后置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USB 3.2 Gen 2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 Type A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端口</a:t>
            </a:r>
            <a:endParaRPr lang="en-US" alt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1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个后置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USB 2.0 Type A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型端口和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2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个内部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USB 2.0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接头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(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所有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USB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端口均有独立的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USB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电源控制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)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1000" b="1" dirty="0">
                <a:solidFill>
                  <a:srgbClr val="004A86"/>
                </a:solidFill>
                <a:latin typeface="Intel Clear Light"/>
              </a:rPr>
              <a:t>1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个 内部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RS232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串口接头</a:t>
            </a:r>
            <a:endParaRPr lang="en-US" alt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在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HDMI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和基于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Thunderbolt 4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的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DP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端口上，可提供多达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7.1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（或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8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声道）数字音频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前面板接头连接器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(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带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Vcc5/1A、5Vsby2A、3.3Vsby/1A)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支持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7x24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全天候使用</a:t>
            </a:r>
            <a:endParaRPr lang="en-US" altLang="zh-CN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交流启动延迟；自动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CMOS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复位；直流瞬态电压抑制</a:t>
            </a:r>
            <a:endParaRPr lang="zh-CN" alt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通过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HDMI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端口进行显示仿真（无头显示，专用虚拟显示，永久显示）</a:t>
            </a:r>
            <a:endParaRPr lang="zh-CN" alt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12 - 24VDC ±5% DC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输入，后置电源插孔，内部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2x2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电源连接器，带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OVP/UVP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。</a:t>
            </a:r>
            <a:endParaRPr lang="zh-CN" altLang="en-US" sz="1000" b="1" dirty="0">
              <a:solidFill>
                <a:srgbClr val="004A86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主板尺寸</a:t>
            </a:r>
            <a:r>
              <a:rPr lang="en-US" altLang="en-US" sz="1000" dirty="0">
                <a:solidFill>
                  <a:srgbClr val="000000"/>
                </a:solidFill>
                <a:latin typeface="Intel Clear Light"/>
              </a:rPr>
              <a:t>: 104 x 102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毫米</a:t>
            </a:r>
            <a:endParaRPr lang="en-US" alt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微软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 Windows* 10 (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标志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),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，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Windows 10 IOT 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企业版，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 Windows Server 2019</a:t>
            </a:r>
            <a:endParaRPr lang="en-US" altLang="zh-CN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兼容各种</a:t>
            </a:r>
            <a:r>
              <a:rPr lang="en-US" altLang="zh-CN" sz="1000" dirty="0">
                <a:solidFill>
                  <a:srgbClr val="000000"/>
                </a:solidFill>
                <a:latin typeface="Intel Clear Light"/>
              </a:rPr>
              <a:t>Linux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发行版</a:t>
            </a:r>
            <a:endParaRPr lang="zh-CN" alt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en-US" sz="1000" dirty="0">
                <a:solidFill>
                  <a:srgbClr val="000000"/>
                </a:solidFill>
                <a:latin typeface="Intel Clear Light"/>
              </a:rPr>
              <a:t>5</a:t>
            </a:r>
            <a:r>
              <a:rPr lang="zh-CN" altLang="en-US" sz="1000" dirty="0">
                <a:solidFill>
                  <a:srgbClr val="000000"/>
                </a:solidFill>
                <a:latin typeface="Intel Clear Light"/>
              </a:rPr>
              <a:t>包散装</a:t>
            </a:r>
            <a:endParaRPr lang="en-US" altLang="en-US" sz="1000" dirty="0">
              <a:solidFill>
                <a:srgbClr val="000000"/>
              </a:solidFill>
              <a:latin typeface="Intel Clear Light"/>
            </a:endParaRPr>
          </a:p>
          <a:p>
            <a:pPr marL="143510" indent="-143510"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三年供货保证和保修</a:t>
            </a:r>
            <a:endParaRPr lang="en-US" altLang="zh-CN" sz="1000" b="1" dirty="0">
              <a:solidFill>
                <a:srgbClr val="004A86"/>
              </a:solidFill>
              <a:latin typeface="Intel Clear Light"/>
            </a:endParaRPr>
          </a:p>
        </p:txBody>
      </p:sp>
      <p:grpSp>
        <p:nvGrpSpPr>
          <p:cNvPr id="42" name="Group 20"/>
          <p:cNvGrpSpPr/>
          <p:nvPr/>
        </p:nvGrpSpPr>
        <p:grpSpPr>
          <a:xfrm>
            <a:off x="1087477" y="4915888"/>
            <a:ext cx="2417789" cy="986186"/>
            <a:chOff x="-201711" y="4064740"/>
            <a:chExt cx="4395367" cy="1792817"/>
          </a:xfrm>
        </p:grpSpPr>
        <p:pic>
          <p:nvPicPr>
            <p:cNvPr id="43" name="Picture 6" descr="A circuit board&#10;&#10;Description automatically generated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506673" y="4064740"/>
              <a:ext cx="1686983" cy="1792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8" descr="A circuit board&#10;&#10;Description automatically generate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-201711" y="4158279"/>
              <a:ext cx="2095499" cy="1538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377770" y="1107957"/>
            <a:ext cx="339106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i7-1185G7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英特尔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锐矩™ 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Xe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显卡，英特尔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博锐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技术</a:t>
            </a: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3.0GHz@28W,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4.8GHz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（睿频加速）</a:t>
            </a: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4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核</a:t>
            </a: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, 8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线程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12MB 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l Clear Light"/>
                <a:sym typeface="Helvetica Neue"/>
              </a:rPr>
              <a:t>三级缓存</a:t>
            </a:r>
            <a:endParaRPr lang="en-US" altLang="en-US" sz="1000" b="1" kern="1200" dirty="0">
              <a:solidFill>
                <a:srgbClr val="003C71"/>
              </a:solidFill>
              <a:latin typeface="Intel Clear Light"/>
            </a:endParaRPr>
          </a:p>
        </p:txBody>
      </p:sp>
      <p:sp>
        <p:nvSpPr>
          <p:cNvPr id="47" name="TextBox 25"/>
          <p:cNvSpPr txBox="1">
            <a:spLocks noChangeArrowheads="1"/>
          </p:cNvSpPr>
          <p:nvPr/>
        </p:nvSpPr>
        <p:spPr bwMode="auto">
          <a:xfrm>
            <a:off x="1382785" y="1855556"/>
            <a:ext cx="330747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i7-1165G7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锐矩™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Xe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显卡</a:t>
            </a:r>
            <a:endParaRPr lang="en-US" altLang="zh-CN" sz="1000" b="1" dirty="0">
              <a:solidFill>
                <a:srgbClr val="004A86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2.8GHz@28W,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4.7GHz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（睿频加速）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4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核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8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线程</a:t>
            </a:r>
            <a:endParaRPr lang="en-US" altLang="zh-CN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12MB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三级缓存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endParaRPr lang="en-US" altLang="en-US" sz="1200" b="1" kern="1200" dirty="0">
              <a:solidFill>
                <a:srgbClr val="003C71"/>
              </a:solidFill>
              <a:latin typeface="Intel Clear Light"/>
            </a:endParaRPr>
          </a:p>
        </p:txBody>
      </p:sp>
      <p:sp>
        <p:nvSpPr>
          <p:cNvPr id="48" name="TextBox 26"/>
          <p:cNvSpPr txBox="1">
            <a:spLocks noChangeArrowheads="1"/>
          </p:cNvSpPr>
          <p:nvPr/>
        </p:nvSpPr>
        <p:spPr bwMode="auto">
          <a:xfrm>
            <a:off x="1382786" y="2608225"/>
            <a:ext cx="3288759" cy="63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i5-1145G7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锐矩™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Xe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显卡，英特尔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博锐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技术</a:t>
            </a:r>
            <a:endParaRPr lang="en-US" altLang="zh-CN" sz="1000" b="1" dirty="0">
              <a:solidFill>
                <a:srgbClr val="004A86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2.6GHz@28W,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4.4GHz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（睿频加速）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4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核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8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线程</a:t>
            </a:r>
            <a:endParaRPr lang="en-US" altLang="zh-CN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8MB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三级缓存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</p:txBody>
      </p:sp>
      <p:sp>
        <p:nvSpPr>
          <p:cNvPr id="49" name="TextBox 27"/>
          <p:cNvSpPr txBox="1">
            <a:spLocks noChangeArrowheads="1"/>
          </p:cNvSpPr>
          <p:nvPr/>
        </p:nvSpPr>
        <p:spPr bwMode="auto">
          <a:xfrm>
            <a:off x="1382786" y="3350801"/>
            <a:ext cx="316195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i5-1135G7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英特尔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® 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锐矩™ </a:t>
            </a:r>
            <a:r>
              <a:rPr lang="en-US" altLang="zh-CN" sz="1000" b="1" dirty="0">
                <a:solidFill>
                  <a:srgbClr val="004A86"/>
                </a:solidFill>
                <a:latin typeface="Intel Clear Light"/>
              </a:rPr>
              <a:t>Xe</a:t>
            </a:r>
            <a:r>
              <a:rPr lang="zh-CN" altLang="en-US" sz="1000" b="1" dirty="0">
                <a:solidFill>
                  <a:srgbClr val="004A86"/>
                </a:solidFill>
                <a:latin typeface="Intel Clear Light"/>
              </a:rPr>
              <a:t>显卡</a:t>
            </a:r>
            <a:endParaRPr lang="en-US" altLang="zh-CN" sz="1000" b="1" dirty="0">
              <a:solidFill>
                <a:srgbClr val="004A86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2.4GHz@28W,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4.2GHz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（睿频加速）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4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核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8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线程</a:t>
            </a:r>
            <a:endParaRPr lang="en-US" altLang="zh-CN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8MB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三级缓存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</p:txBody>
      </p:sp>
      <p:sp>
        <p:nvSpPr>
          <p:cNvPr id="50" name="TextBox 28"/>
          <p:cNvSpPr txBox="1">
            <a:spLocks noChangeArrowheads="1"/>
          </p:cNvSpPr>
          <p:nvPr/>
        </p:nvSpPr>
        <p:spPr bwMode="auto">
          <a:xfrm>
            <a:off x="1382786" y="4092498"/>
            <a:ext cx="334208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1pPr>
            <a:lvl2pPr marL="742950" indent="-28575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2pPr>
            <a:lvl3pPr marL="11430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3pPr>
            <a:lvl4pPr marL="16002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4pPr>
            <a:lvl5pPr marL="2057400" indent="-228600" defTabSz="182880"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5pPr>
            <a:lvl6pPr marL="25146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6pPr>
            <a:lvl7pPr marL="29718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7pPr>
            <a:lvl8pPr marL="34290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8pPr>
            <a:lvl9pPr marL="3886200" indent="-228600" defTabSz="182880" eaLnBrk="0" fontAlgn="base" hangingPunct="0">
              <a:spcBef>
                <a:spcPct val="0"/>
              </a:spcBef>
              <a:spcAft>
                <a:spcPct val="0"/>
              </a:spcAft>
              <a:tabLst>
                <a:tab pos="182245" algn="l"/>
                <a:tab pos="365125" algn="l"/>
                <a:tab pos="547370" algn="l"/>
              </a:tabLst>
              <a:defRPr>
                <a:solidFill>
                  <a:schemeClr val="tx1"/>
                </a:solidFill>
                <a:latin typeface="Intel Clear" panose="020B0604020203020204" pitchFamily="34" charset="0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第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11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代英特尔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®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酷睿</a:t>
            </a:r>
            <a:r>
              <a:rPr kumimoji="0" lang="en-US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4A86"/>
                </a:solidFill>
                <a:effectLst/>
                <a:uLnTx/>
                <a:uFillTx/>
                <a:latin typeface="Intel Clear Light"/>
                <a:sym typeface="Helvetica Neue"/>
              </a:rPr>
              <a:t>™ i3-1115G4</a:t>
            </a:r>
            <a:endParaRPr kumimoji="0" lang="en-US" altLang="en-US" sz="1000" b="1" i="0" u="none" strike="noStrike" kern="0" cap="none" spc="0" normalizeH="0" baseline="0" noProof="0" dirty="0">
              <a:ln>
                <a:noFill/>
              </a:ln>
              <a:solidFill>
                <a:srgbClr val="004A86"/>
              </a:solidFill>
              <a:effectLst/>
              <a:uLnTx/>
              <a:uFillTx/>
              <a:latin typeface="Intel Clear Light"/>
              <a:sym typeface="Helvetica Neue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zh-CN" altLang="en-US" sz="1000" b="1" kern="1200" dirty="0">
                <a:solidFill>
                  <a:srgbClr val="003C71"/>
                </a:solidFill>
                <a:latin typeface="Intel Clear Light"/>
                <a:cs typeface="Intel Clear" panose="020B0604020203020204" pitchFamily="34" charset="0"/>
              </a:rPr>
              <a:t>英特尔</a:t>
            </a:r>
            <a:r>
              <a:rPr lang="en-US" altLang="en-US" sz="1000" b="1" kern="1200" dirty="0">
                <a:solidFill>
                  <a:srgbClr val="003C71"/>
                </a:solidFill>
                <a:latin typeface="Intel Clear Light"/>
                <a:cs typeface="Intel Clear" panose="020B0604020203020204" pitchFamily="34" charset="0"/>
              </a:rPr>
              <a:t>® UHD </a:t>
            </a:r>
            <a:r>
              <a:rPr lang="zh-CN" altLang="en-US" sz="1000" b="1" kern="1200" dirty="0">
                <a:solidFill>
                  <a:srgbClr val="003C71"/>
                </a:solidFill>
                <a:latin typeface="Intel Clear Light"/>
                <a:cs typeface="Intel Clear" panose="020B0604020203020204" pitchFamily="34" charset="0"/>
              </a:rPr>
              <a:t>显卡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~1.9GHz@15W,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最高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4.1GHz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（睿频加速）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2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核</a:t>
            </a: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, 4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线程</a:t>
            </a:r>
            <a:endParaRPr lang="en-US" altLang="zh-CN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r>
              <a:rPr lang="en-US" altLang="en-US" sz="1000" kern="1200" dirty="0">
                <a:solidFill>
                  <a:prstClr val="black"/>
                </a:solidFill>
                <a:latin typeface="Intel Clear Light"/>
              </a:rPr>
              <a:t>6MB </a:t>
            </a:r>
            <a:r>
              <a:rPr lang="zh-CN" altLang="en-US" sz="1000" kern="1200" dirty="0">
                <a:solidFill>
                  <a:prstClr val="black"/>
                </a:solidFill>
                <a:latin typeface="Intel Clear Light"/>
              </a:rPr>
              <a:t>三级缓存</a:t>
            </a:r>
            <a:endParaRPr lang="en-US" altLang="en-US" sz="1000" kern="1200" dirty="0">
              <a:solidFill>
                <a:prstClr val="black"/>
              </a:solidFill>
              <a:latin typeface="Intel Clear Light"/>
            </a:endParaRPr>
          </a:p>
          <a:p>
            <a:pPr defTabSz="243205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>
                <a:tab pos="243205" algn="l"/>
                <a:tab pos="486410" algn="l"/>
                <a:tab pos="729615" algn="l"/>
              </a:tabLst>
            </a:pPr>
            <a:endParaRPr lang="en-US" altLang="en-US" sz="1100" b="1" kern="1200" dirty="0">
              <a:solidFill>
                <a:srgbClr val="003C71"/>
              </a:solidFill>
              <a:latin typeface="Intel Clear Light"/>
            </a:endParaRPr>
          </a:p>
        </p:txBody>
      </p:sp>
      <p:cxnSp>
        <p:nvCxnSpPr>
          <p:cNvPr id="51" name="Straight Connector 53"/>
          <p:cNvCxnSpPr/>
          <p:nvPr/>
        </p:nvCxnSpPr>
        <p:spPr>
          <a:xfrm>
            <a:off x="4883513" y="1107957"/>
            <a:ext cx="0" cy="5417387"/>
          </a:xfrm>
          <a:prstGeom prst="line">
            <a:avLst/>
          </a:prstGeom>
          <a:noFill/>
          <a:ln w="952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Rounded Rectangle 54"/>
          <p:cNvSpPr/>
          <p:nvPr/>
        </p:nvSpPr>
        <p:spPr>
          <a:xfrm>
            <a:off x="10374922" y="1044914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" name="Title 2"/>
          <p:cNvSpPr txBox="1"/>
          <p:nvPr/>
        </p:nvSpPr>
        <p:spPr>
          <a:xfrm>
            <a:off x="10216397" y="1007400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algn="ctr">
              <a:defRPr/>
            </a:pPr>
            <a:r>
              <a:rPr lang="en-US" sz="1000" i="1" dirty="0">
                <a:solidFill>
                  <a:srgbClr val="FFFFFF"/>
                </a:solidFill>
                <a:latin typeface="Intel Clear"/>
              </a:rPr>
              <a:t>“Tiger Canyon” </a:t>
            </a:r>
            <a:r>
              <a:rPr lang="zh-CN" altLang="en-US" sz="1000" i="1" dirty="0">
                <a:solidFill>
                  <a:srgbClr val="FFFFFF"/>
                </a:solidFill>
                <a:latin typeface="Intel Clear"/>
              </a:rPr>
              <a:t>主板</a:t>
            </a:r>
            <a:endParaRPr lang="en-US" sz="1000" i="1" dirty="0">
              <a:solidFill>
                <a:srgbClr val="FFFFFF"/>
              </a:solidFill>
              <a:latin typeface="Intel Cle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商用系列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老虎峡谷主板</a:t>
            </a:r>
            <a:b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</a:b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graphicFrame>
        <p:nvGraphicFramePr>
          <p:cNvPr id="3" name="Table 1"/>
          <p:cNvGraphicFramePr>
            <a:graphicFrameLocks noGrp="1"/>
          </p:cNvGraphicFramePr>
          <p:nvPr/>
        </p:nvGraphicFramePr>
        <p:xfrm>
          <a:off x="407987" y="1960782"/>
          <a:ext cx="11031268" cy="27504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78523"/>
                <a:gridCol w="4540269"/>
                <a:gridCol w="1638532"/>
                <a:gridCol w="1373944"/>
              </a:tblGrid>
              <a:tr h="505238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老虎峡谷主板 订购代码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Intel Clear" panose="020B0604020203020204" pitchFamily="34" charset="0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52" marR="60952" marT="60941" marB="60941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1"/>
                    </a:solidFill>
                  </a:tcPr>
                </a:tc>
                <a:tc hMerge="1">
                  <a:tcPr marL="45720" marR="45720"/>
                </a:tc>
                <a:tc hMerge="1">
                  <a:tcPr/>
                </a:tc>
                <a:tc hMerge="1">
                  <a:tcPr/>
                </a:tc>
              </a:tr>
              <a:tr h="4364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</a:rPr>
                        <a:t>产品代码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52" marR="60952" marT="60941" marB="60941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CPU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52" marR="60952" marT="60941" marB="60941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MM#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52" marR="60952" marT="60941" marB="60941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TPM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60952" marR="60952" marT="60941" marB="60941" anchor="ctr">
                    <a:lnL w="6350" cap="flat" cmpd="sng" algn="ctr">
                      <a:solidFill>
                        <a:srgbClr val="0068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EEF"/>
                    </a:solidFill>
                  </a:tcPr>
                </a:tc>
              </a:tr>
              <a:tr h="361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BNUC11TNBv70000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 酷睿™ </a:t>
                      </a:r>
                      <a:r>
                        <a:rPr lang="en-US" sz="1000" kern="1200" baseline="0" dirty="0">
                          <a:latin typeface="+mj-lt"/>
                        </a:rPr>
                        <a:t>i7 vPro®</a:t>
                      </a:r>
                      <a:endParaRPr lang="en-US" sz="1000" kern="1200" dirty="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28800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99A78V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>
                          <a:latin typeface="+mj-lt"/>
                        </a:rPr>
                        <a:t>WW</a:t>
                      </a:r>
                      <a:endParaRPr lang="en-US" sz="100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BNUC11TNBi70000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 酷睿™ </a:t>
                      </a:r>
                      <a:r>
                        <a:rPr lang="en-US" sz="1000" kern="1200" baseline="0" dirty="0">
                          <a:latin typeface="+mj-lt"/>
                        </a:rPr>
                        <a:t>i7</a:t>
                      </a:r>
                      <a:endParaRPr lang="en-US" sz="1000" kern="1200" dirty="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28800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99A876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atin typeface="+mj-lt"/>
                        </a:rPr>
                        <a:t>无</a:t>
                      </a:r>
                      <a:endParaRPr lang="en-US" sz="1000" dirty="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BNUC11TNBv50000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 酷睿™ </a:t>
                      </a:r>
                      <a:r>
                        <a:rPr lang="en-US" sz="1000" kern="1200" dirty="0">
                          <a:latin typeface="+mj-lt"/>
                        </a:rPr>
                        <a:t>i5 vPro®</a:t>
                      </a:r>
                      <a:endParaRPr lang="en-US" sz="1000" kern="1200" dirty="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28800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99A78T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WW</a:t>
                      </a:r>
                      <a:endParaRPr lang="en-US" sz="100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BNUC11TNBi50000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 酷睿™ </a:t>
                      </a:r>
                      <a:r>
                        <a:rPr lang="en-US" sz="1000" kern="1200" dirty="0">
                          <a:latin typeface="+mj-lt"/>
                        </a:rPr>
                        <a:t>i5</a:t>
                      </a:r>
                      <a:endParaRPr lang="en-US" sz="1000" kern="1200" dirty="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28800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99A875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atin typeface="+mj-lt"/>
                        </a:rPr>
                        <a:t>无</a:t>
                      </a:r>
                      <a:endParaRPr lang="en-US" sz="1000" dirty="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1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BNUC11TNBi30000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第</a:t>
                      </a:r>
                      <a:r>
                        <a:rPr lang="en-US" altLang="zh-CN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11</a:t>
                      </a:r>
                      <a:r>
                        <a:rPr lang="zh-CN" altLang="en-US" sz="10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Intel Clear"/>
                        </a:rPr>
                        <a:t>代 酷睿™ </a:t>
                      </a:r>
                      <a:r>
                        <a:rPr lang="en-US" sz="1000" kern="1200" dirty="0">
                          <a:latin typeface="+mj-lt"/>
                        </a:rPr>
                        <a:t>i3</a:t>
                      </a:r>
                      <a:endParaRPr lang="en-US" sz="1000" kern="1200" dirty="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28800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99A874</a:t>
                      </a:r>
                      <a:endParaRPr lang="en-US" sz="10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atin typeface="+mj-lt"/>
                        </a:rPr>
                        <a:t>无</a:t>
                      </a:r>
                      <a:endParaRPr lang="en-US" sz="1000" dirty="0">
                        <a:solidFill>
                          <a:srgbClr val="595959"/>
                        </a:solidFill>
                        <a:latin typeface="+mj-lt"/>
                        <a:ea typeface="Intel Clear" panose="020B0604020203020204" pitchFamily="34" charset="0"/>
                        <a:cs typeface="Intel Clear" panose="020B0604020203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ounded Rectangle 8"/>
          <p:cNvSpPr/>
          <p:nvPr/>
        </p:nvSpPr>
        <p:spPr>
          <a:xfrm>
            <a:off x="10430989" y="1049439"/>
            <a:ext cx="1743522" cy="253817"/>
          </a:xfrm>
          <a:prstGeom prst="roundRect">
            <a:avLst>
              <a:gd name="adj" fmla="val 50000"/>
            </a:avLst>
          </a:prstGeom>
          <a:solidFill>
            <a:srgbClr val="005B85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/>
            </a:pPr>
            <a:endParaRPr lang="ru-RU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le 2"/>
          <p:cNvSpPr txBox="1"/>
          <p:nvPr/>
        </p:nvSpPr>
        <p:spPr>
          <a:xfrm>
            <a:off x="10272464" y="1011925"/>
            <a:ext cx="2060572" cy="32884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i="0" kern="1200" spc="0" baseline="0">
                <a:solidFill>
                  <a:schemeClr val="tx2"/>
                </a:solidFill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pPr algn="ctr">
              <a:defRPr/>
            </a:pPr>
            <a:r>
              <a:rPr lang="en-US" sz="1000" i="1" dirty="0">
                <a:solidFill>
                  <a:srgbClr val="FFFFFF"/>
                </a:solidFill>
                <a:latin typeface="Intel Clear"/>
              </a:rPr>
              <a:t>“Tiger Canyon” </a:t>
            </a:r>
            <a:r>
              <a:rPr lang="zh-CN" altLang="en-US" sz="1000" i="1" dirty="0">
                <a:solidFill>
                  <a:srgbClr val="FFFFFF"/>
                </a:solidFill>
                <a:latin typeface="Intel Clear"/>
              </a:rPr>
              <a:t>主板</a:t>
            </a:r>
            <a:endParaRPr lang="en-US" sz="1000" i="1" dirty="0">
              <a:solidFill>
                <a:srgbClr val="FFFFFF"/>
              </a:solidFill>
              <a:latin typeface="Intel Cle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9456" y="3429000"/>
            <a:ext cx="9567019" cy="623804"/>
          </a:xfrm>
          <a:solidFill>
            <a:srgbClr val="00AEEF"/>
          </a:solidFill>
        </p:spPr>
        <p:txBody>
          <a:bodyPr/>
          <a:lstStyle/>
          <a:p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b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计算模块</a:t>
            </a:r>
            <a:endParaRPr 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chemeClr val="bg1"/>
            </a:gs>
            <a:gs pos="11000">
              <a:schemeClr val="bg1"/>
            </a:gs>
            <a:gs pos="85330">
              <a:srgbClr val="F5F5F5"/>
            </a:gs>
            <a:gs pos="55000">
              <a:srgbClr val="F9F9F9"/>
            </a:gs>
            <a:gs pos="100000">
              <a:schemeClr val="bg1">
                <a:lumMod val="9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endParaRPr lang="zh-CN" altLang="en-US" spc="300" dirty="0"/>
          </a:p>
        </p:txBody>
      </p:sp>
      <p:sp>
        <p:nvSpPr>
          <p:cNvPr id="3" name="object 2"/>
          <p:cNvSpPr/>
          <p:nvPr/>
        </p:nvSpPr>
        <p:spPr>
          <a:xfrm>
            <a:off x="10834116" y="6335267"/>
            <a:ext cx="638555" cy="4206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/>
          <p:cNvSpPr/>
          <p:nvPr/>
        </p:nvSpPr>
        <p:spPr>
          <a:xfrm>
            <a:off x="576072" y="1565147"/>
            <a:ext cx="1460754" cy="413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6"/>
          <p:cNvSpPr/>
          <p:nvPr/>
        </p:nvSpPr>
        <p:spPr>
          <a:xfrm>
            <a:off x="610019" y="1598167"/>
            <a:ext cx="1395730" cy="350520"/>
          </a:xfrm>
          <a:custGeom>
            <a:avLst/>
            <a:gdLst/>
            <a:ahLst/>
            <a:cxnLst/>
            <a:rect l="l" t="t" r="r" b="b"/>
            <a:pathLst>
              <a:path w="1395730" h="350519">
                <a:moveTo>
                  <a:pt x="1238465" y="0"/>
                </a:moveTo>
                <a:lnTo>
                  <a:pt x="1164297" y="0"/>
                </a:lnTo>
                <a:lnTo>
                  <a:pt x="1164297" y="350139"/>
                </a:lnTo>
                <a:lnTo>
                  <a:pt x="1395691" y="350139"/>
                </a:lnTo>
                <a:lnTo>
                  <a:pt x="1395691" y="292354"/>
                </a:lnTo>
                <a:lnTo>
                  <a:pt x="1238465" y="292354"/>
                </a:lnTo>
                <a:lnTo>
                  <a:pt x="1238465" y="0"/>
                </a:lnTo>
                <a:close/>
              </a:path>
              <a:path w="1395730" h="350519">
                <a:moveTo>
                  <a:pt x="1096987" y="0"/>
                </a:moveTo>
                <a:lnTo>
                  <a:pt x="857973" y="0"/>
                </a:lnTo>
                <a:lnTo>
                  <a:pt x="857973" y="350139"/>
                </a:lnTo>
                <a:lnTo>
                  <a:pt x="1100035" y="350139"/>
                </a:lnTo>
                <a:lnTo>
                  <a:pt x="1100035" y="292354"/>
                </a:lnTo>
                <a:lnTo>
                  <a:pt x="932141" y="292354"/>
                </a:lnTo>
                <a:lnTo>
                  <a:pt x="932141" y="201549"/>
                </a:lnTo>
                <a:lnTo>
                  <a:pt x="1071714" y="201549"/>
                </a:lnTo>
                <a:lnTo>
                  <a:pt x="1071714" y="143637"/>
                </a:lnTo>
                <a:lnTo>
                  <a:pt x="932141" y="143637"/>
                </a:lnTo>
                <a:lnTo>
                  <a:pt x="932141" y="57912"/>
                </a:lnTo>
                <a:lnTo>
                  <a:pt x="1096987" y="57912"/>
                </a:lnTo>
                <a:lnTo>
                  <a:pt x="1096987" y="0"/>
                </a:lnTo>
                <a:close/>
              </a:path>
              <a:path w="1395730" h="350519">
                <a:moveTo>
                  <a:pt x="690714" y="57912"/>
                </a:moveTo>
                <a:lnTo>
                  <a:pt x="616635" y="57912"/>
                </a:lnTo>
                <a:lnTo>
                  <a:pt x="616635" y="350139"/>
                </a:lnTo>
                <a:lnTo>
                  <a:pt x="690714" y="350139"/>
                </a:lnTo>
                <a:lnTo>
                  <a:pt x="690714" y="57912"/>
                </a:lnTo>
                <a:close/>
              </a:path>
              <a:path w="1395730" h="350519">
                <a:moveTo>
                  <a:pt x="805395" y="0"/>
                </a:moveTo>
                <a:lnTo>
                  <a:pt x="501942" y="0"/>
                </a:lnTo>
                <a:lnTo>
                  <a:pt x="501942" y="57912"/>
                </a:lnTo>
                <a:lnTo>
                  <a:pt x="805395" y="57912"/>
                </a:lnTo>
                <a:lnTo>
                  <a:pt x="805395" y="0"/>
                </a:lnTo>
                <a:close/>
              </a:path>
              <a:path w="1395730" h="350519">
                <a:moveTo>
                  <a:pt x="243255" y="0"/>
                </a:moveTo>
                <a:lnTo>
                  <a:pt x="161544" y="0"/>
                </a:lnTo>
                <a:lnTo>
                  <a:pt x="161544" y="350139"/>
                </a:lnTo>
                <a:lnTo>
                  <a:pt x="231584" y="350139"/>
                </a:lnTo>
                <a:lnTo>
                  <a:pt x="231584" y="103505"/>
                </a:lnTo>
                <a:lnTo>
                  <a:pt x="299293" y="103505"/>
                </a:lnTo>
                <a:lnTo>
                  <a:pt x="243255" y="0"/>
                </a:lnTo>
                <a:close/>
              </a:path>
              <a:path w="1395730" h="350519">
                <a:moveTo>
                  <a:pt x="299293" y="103505"/>
                </a:moveTo>
                <a:lnTo>
                  <a:pt x="231584" y="103505"/>
                </a:lnTo>
                <a:lnTo>
                  <a:pt x="367588" y="350139"/>
                </a:lnTo>
                <a:lnTo>
                  <a:pt x="449287" y="350139"/>
                </a:lnTo>
                <a:lnTo>
                  <a:pt x="449287" y="251206"/>
                </a:lnTo>
                <a:lnTo>
                  <a:pt x="379260" y="251206"/>
                </a:lnTo>
                <a:lnTo>
                  <a:pt x="299293" y="103505"/>
                </a:lnTo>
                <a:close/>
              </a:path>
              <a:path w="1395730" h="350519">
                <a:moveTo>
                  <a:pt x="449287" y="0"/>
                </a:moveTo>
                <a:lnTo>
                  <a:pt x="379260" y="0"/>
                </a:lnTo>
                <a:lnTo>
                  <a:pt x="379260" y="251206"/>
                </a:lnTo>
                <a:lnTo>
                  <a:pt x="449287" y="251206"/>
                </a:lnTo>
                <a:lnTo>
                  <a:pt x="449287" y="0"/>
                </a:lnTo>
                <a:close/>
              </a:path>
              <a:path w="1395730" h="350519">
                <a:moveTo>
                  <a:pt x="74091" y="0"/>
                </a:moveTo>
                <a:lnTo>
                  <a:pt x="0" y="0"/>
                </a:lnTo>
                <a:lnTo>
                  <a:pt x="0" y="350139"/>
                </a:lnTo>
                <a:lnTo>
                  <a:pt x="74091" y="350139"/>
                </a:lnTo>
                <a:lnTo>
                  <a:pt x="740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1774317" y="1598167"/>
            <a:ext cx="231775" cy="350520"/>
          </a:xfrm>
          <a:custGeom>
            <a:avLst/>
            <a:gdLst/>
            <a:ahLst/>
            <a:cxnLst/>
            <a:rect l="l" t="t" r="r" b="b"/>
            <a:pathLst>
              <a:path w="231775" h="350519">
                <a:moveTo>
                  <a:pt x="0" y="0"/>
                </a:moveTo>
                <a:lnTo>
                  <a:pt x="74168" y="0"/>
                </a:lnTo>
                <a:lnTo>
                  <a:pt x="74168" y="292354"/>
                </a:lnTo>
                <a:lnTo>
                  <a:pt x="231394" y="292354"/>
                </a:lnTo>
                <a:lnTo>
                  <a:pt x="231394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1467992" y="1598167"/>
            <a:ext cx="242570" cy="350520"/>
          </a:xfrm>
          <a:custGeom>
            <a:avLst/>
            <a:gdLst/>
            <a:ahLst/>
            <a:cxnLst/>
            <a:rect l="l" t="t" r="r" b="b"/>
            <a:pathLst>
              <a:path w="242569" h="350519">
                <a:moveTo>
                  <a:pt x="0" y="0"/>
                </a:moveTo>
                <a:lnTo>
                  <a:pt x="239013" y="0"/>
                </a:lnTo>
                <a:lnTo>
                  <a:pt x="239013" y="57912"/>
                </a:lnTo>
                <a:lnTo>
                  <a:pt x="74168" y="57912"/>
                </a:lnTo>
                <a:lnTo>
                  <a:pt x="74168" y="143637"/>
                </a:lnTo>
                <a:lnTo>
                  <a:pt x="213740" y="143637"/>
                </a:lnTo>
                <a:lnTo>
                  <a:pt x="213740" y="201549"/>
                </a:lnTo>
                <a:lnTo>
                  <a:pt x="74168" y="201549"/>
                </a:lnTo>
                <a:lnTo>
                  <a:pt x="74168" y="292354"/>
                </a:lnTo>
                <a:lnTo>
                  <a:pt x="242062" y="292354"/>
                </a:lnTo>
                <a:lnTo>
                  <a:pt x="242062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9"/>
          <p:cNvSpPr/>
          <p:nvPr/>
        </p:nvSpPr>
        <p:spPr>
          <a:xfrm>
            <a:off x="1111961" y="1598167"/>
            <a:ext cx="303530" cy="350520"/>
          </a:xfrm>
          <a:custGeom>
            <a:avLst/>
            <a:gdLst/>
            <a:ahLst/>
            <a:cxnLst/>
            <a:rect l="l" t="t" r="r" b="b"/>
            <a:pathLst>
              <a:path w="303530" h="350519">
                <a:moveTo>
                  <a:pt x="0" y="0"/>
                </a:moveTo>
                <a:lnTo>
                  <a:pt x="303453" y="0"/>
                </a:lnTo>
                <a:lnTo>
                  <a:pt x="303453" y="57912"/>
                </a:lnTo>
                <a:lnTo>
                  <a:pt x="188772" y="57912"/>
                </a:lnTo>
                <a:lnTo>
                  <a:pt x="188772" y="350139"/>
                </a:lnTo>
                <a:lnTo>
                  <a:pt x="114693" y="350139"/>
                </a:lnTo>
                <a:lnTo>
                  <a:pt x="114693" y="57912"/>
                </a:lnTo>
                <a:lnTo>
                  <a:pt x="0" y="5791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0"/>
          <p:cNvSpPr/>
          <p:nvPr/>
        </p:nvSpPr>
        <p:spPr>
          <a:xfrm>
            <a:off x="771563" y="1598167"/>
            <a:ext cx="288290" cy="350520"/>
          </a:xfrm>
          <a:custGeom>
            <a:avLst/>
            <a:gdLst/>
            <a:ahLst/>
            <a:cxnLst/>
            <a:rect l="l" t="t" r="r" b="b"/>
            <a:pathLst>
              <a:path w="288290" h="350519">
                <a:moveTo>
                  <a:pt x="0" y="0"/>
                </a:moveTo>
                <a:lnTo>
                  <a:pt x="81711" y="0"/>
                </a:lnTo>
                <a:lnTo>
                  <a:pt x="217716" y="251206"/>
                </a:lnTo>
                <a:lnTo>
                  <a:pt x="217716" y="0"/>
                </a:lnTo>
                <a:lnTo>
                  <a:pt x="287743" y="0"/>
                </a:lnTo>
                <a:lnTo>
                  <a:pt x="287743" y="350139"/>
                </a:lnTo>
                <a:lnTo>
                  <a:pt x="206044" y="350139"/>
                </a:lnTo>
                <a:lnTo>
                  <a:pt x="70040" y="103505"/>
                </a:lnTo>
                <a:lnTo>
                  <a:pt x="70040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1"/>
          <p:cNvSpPr/>
          <p:nvPr/>
        </p:nvSpPr>
        <p:spPr>
          <a:xfrm>
            <a:off x="610019" y="1598167"/>
            <a:ext cx="74295" cy="350520"/>
          </a:xfrm>
          <a:custGeom>
            <a:avLst/>
            <a:gdLst/>
            <a:ahLst/>
            <a:cxnLst/>
            <a:rect l="l" t="t" r="r" b="b"/>
            <a:pathLst>
              <a:path w="74295" h="350519">
                <a:moveTo>
                  <a:pt x="0" y="0"/>
                </a:moveTo>
                <a:lnTo>
                  <a:pt x="74091" y="0"/>
                </a:lnTo>
                <a:lnTo>
                  <a:pt x="74091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2"/>
          <p:cNvSpPr/>
          <p:nvPr/>
        </p:nvSpPr>
        <p:spPr>
          <a:xfrm>
            <a:off x="2127504" y="1491996"/>
            <a:ext cx="553974" cy="555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3"/>
          <p:cNvSpPr/>
          <p:nvPr/>
        </p:nvSpPr>
        <p:spPr>
          <a:xfrm>
            <a:off x="2160777" y="1525397"/>
            <a:ext cx="490220" cy="490220"/>
          </a:xfrm>
          <a:custGeom>
            <a:avLst/>
            <a:gdLst/>
            <a:ahLst/>
            <a:cxnLst/>
            <a:rect l="l" t="t" r="r" b="b"/>
            <a:pathLst>
              <a:path w="490219" h="490219">
                <a:moveTo>
                  <a:pt x="363220" y="217550"/>
                </a:moveTo>
                <a:lnTo>
                  <a:pt x="288925" y="217550"/>
                </a:lnTo>
                <a:lnTo>
                  <a:pt x="288925" y="490092"/>
                </a:lnTo>
                <a:lnTo>
                  <a:pt x="363220" y="490092"/>
                </a:lnTo>
                <a:lnTo>
                  <a:pt x="363220" y="217550"/>
                </a:lnTo>
                <a:close/>
              </a:path>
              <a:path w="490219" h="490219">
                <a:moveTo>
                  <a:pt x="116459" y="166497"/>
                </a:moveTo>
                <a:lnTo>
                  <a:pt x="0" y="166497"/>
                </a:lnTo>
                <a:lnTo>
                  <a:pt x="0" y="230886"/>
                </a:lnTo>
                <a:lnTo>
                  <a:pt x="50546" y="230886"/>
                </a:lnTo>
                <a:lnTo>
                  <a:pt x="50546" y="390016"/>
                </a:lnTo>
                <a:lnTo>
                  <a:pt x="49762" y="402633"/>
                </a:lnTo>
                <a:lnTo>
                  <a:pt x="47418" y="413797"/>
                </a:lnTo>
                <a:lnTo>
                  <a:pt x="43527" y="423485"/>
                </a:lnTo>
                <a:lnTo>
                  <a:pt x="38100" y="431673"/>
                </a:lnTo>
                <a:lnTo>
                  <a:pt x="74803" y="480187"/>
                </a:lnTo>
                <a:lnTo>
                  <a:pt x="92015" y="463972"/>
                </a:lnTo>
                <a:lnTo>
                  <a:pt x="117919" y="443531"/>
                </a:lnTo>
                <a:lnTo>
                  <a:pt x="152491" y="418875"/>
                </a:lnTo>
                <a:lnTo>
                  <a:pt x="195707" y="390016"/>
                </a:lnTo>
                <a:lnTo>
                  <a:pt x="193540" y="375207"/>
                </a:lnTo>
                <a:lnTo>
                  <a:pt x="191935" y="362203"/>
                </a:lnTo>
                <a:lnTo>
                  <a:pt x="116459" y="362203"/>
                </a:lnTo>
                <a:lnTo>
                  <a:pt x="116459" y="166497"/>
                </a:lnTo>
                <a:close/>
              </a:path>
              <a:path w="490219" h="490219">
                <a:moveTo>
                  <a:pt x="187325" y="316611"/>
                </a:moveTo>
                <a:lnTo>
                  <a:pt x="163947" y="332110"/>
                </a:lnTo>
                <a:lnTo>
                  <a:pt x="144319" y="344884"/>
                </a:lnTo>
                <a:lnTo>
                  <a:pt x="128478" y="354919"/>
                </a:lnTo>
                <a:lnTo>
                  <a:pt x="116459" y="362203"/>
                </a:lnTo>
                <a:lnTo>
                  <a:pt x="191935" y="362203"/>
                </a:lnTo>
                <a:lnTo>
                  <a:pt x="191420" y="358028"/>
                </a:lnTo>
                <a:lnTo>
                  <a:pt x="189349" y="338492"/>
                </a:lnTo>
                <a:lnTo>
                  <a:pt x="187325" y="316611"/>
                </a:lnTo>
                <a:close/>
              </a:path>
              <a:path w="490219" h="490219">
                <a:moveTo>
                  <a:pt x="490093" y="151129"/>
                </a:moveTo>
                <a:lnTo>
                  <a:pt x="163068" y="151129"/>
                </a:lnTo>
                <a:lnTo>
                  <a:pt x="163068" y="217550"/>
                </a:lnTo>
                <a:lnTo>
                  <a:pt x="490093" y="217550"/>
                </a:lnTo>
                <a:lnTo>
                  <a:pt x="490093" y="151129"/>
                </a:lnTo>
                <a:close/>
              </a:path>
              <a:path w="490219" h="490219">
                <a:moveTo>
                  <a:pt x="363220" y="507"/>
                </a:moveTo>
                <a:lnTo>
                  <a:pt x="288925" y="507"/>
                </a:lnTo>
                <a:lnTo>
                  <a:pt x="288925" y="151129"/>
                </a:lnTo>
                <a:lnTo>
                  <a:pt x="363220" y="151129"/>
                </a:lnTo>
                <a:lnTo>
                  <a:pt x="363220" y="507"/>
                </a:lnTo>
                <a:close/>
              </a:path>
              <a:path w="490219" h="490219">
                <a:moveTo>
                  <a:pt x="85217" y="0"/>
                </a:moveTo>
                <a:lnTo>
                  <a:pt x="27178" y="33147"/>
                </a:lnTo>
                <a:lnTo>
                  <a:pt x="44350" y="59293"/>
                </a:lnTo>
                <a:lnTo>
                  <a:pt x="60070" y="84200"/>
                </a:lnTo>
                <a:lnTo>
                  <a:pt x="74362" y="107870"/>
                </a:lnTo>
                <a:lnTo>
                  <a:pt x="87249" y="130301"/>
                </a:lnTo>
                <a:lnTo>
                  <a:pt x="150622" y="92201"/>
                </a:lnTo>
                <a:lnTo>
                  <a:pt x="136526" y="71366"/>
                </a:lnTo>
                <a:lnTo>
                  <a:pt x="120919" y="49053"/>
                </a:lnTo>
                <a:lnTo>
                  <a:pt x="103812" y="25265"/>
                </a:lnTo>
                <a:lnTo>
                  <a:pt x="85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14"/>
          <p:cNvSpPr/>
          <p:nvPr/>
        </p:nvSpPr>
        <p:spPr>
          <a:xfrm>
            <a:off x="2160777" y="1691894"/>
            <a:ext cx="196215" cy="313690"/>
          </a:xfrm>
          <a:custGeom>
            <a:avLst/>
            <a:gdLst/>
            <a:ahLst/>
            <a:cxnLst/>
            <a:rect l="l" t="t" r="r" b="b"/>
            <a:pathLst>
              <a:path w="196214" h="313689">
                <a:moveTo>
                  <a:pt x="0" y="0"/>
                </a:moveTo>
                <a:lnTo>
                  <a:pt x="116459" y="0"/>
                </a:lnTo>
                <a:lnTo>
                  <a:pt x="116459" y="195706"/>
                </a:lnTo>
                <a:lnTo>
                  <a:pt x="128478" y="188422"/>
                </a:lnTo>
                <a:lnTo>
                  <a:pt x="144319" y="178387"/>
                </a:lnTo>
                <a:lnTo>
                  <a:pt x="163947" y="165613"/>
                </a:lnTo>
                <a:lnTo>
                  <a:pt x="187325" y="150113"/>
                </a:lnTo>
                <a:lnTo>
                  <a:pt x="189349" y="171995"/>
                </a:lnTo>
                <a:lnTo>
                  <a:pt x="191420" y="191531"/>
                </a:lnTo>
                <a:lnTo>
                  <a:pt x="193540" y="208710"/>
                </a:lnTo>
                <a:lnTo>
                  <a:pt x="195707" y="223519"/>
                </a:lnTo>
                <a:lnTo>
                  <a:pt x="152491" y="252378"/>
                </a:lnTo>
                <a:lnTo>
                  <a:pt x="117919" y="277034"/>
                </a:lnTo>
                <a:lnTo>
                  <a:pt x="92015" y="297475"/>
                </a:lnTo>
                <a:lnTo>
                  <a:pt x="74803" y="313689"/>
                </a:lnTo>
                <a:lnTo>
                  <a:pt x="38100" y="265175"/>
                </a:lnTo>
                <a:lnTo>
                  <a:pt x="43527" y="256988"/>
                </a:lnTo>
                <a:lnTo>
                  <a:pt x="47418" y="247300"/>
                </a:lnTo>
                <a:lnTo>
                  <a:pt x="49762" y="236136"/>
                </a:lnTo>
                <a:lnTo>
                  <a:pt x="50546" y="223519"/>
                </a:lnTo>
                <a:lnTo>
                  <a:pt x="50546" y="64388"/>
                </a:lnTo>
                <a:lnTo>
                  <a:pt x="0" y="6438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15"/>
          <p:cNvSpPr/>
          <p:nvPr/>
        </p:nvSpPr>
        <p:spPr>
          <a:xfrm>
            <a:off x="2323845" y="1525905"/>
            <a:ext cx="327025" cy="489584"/>
          </a:xfrm>
          <a:custGeom>
            <a:avLst/>
            <a:gdLst/>
            <a:ahLst/>
            <a:cxnLst/>
            <a:rect l="l" t="t" r="r" b="b"/>
            <a:pathLst>
              <a:path w="327025" h="489585">
                <a:moveTo>
                  <a:pt x="125856" y="0"/>
                </a:moveTo>
                <a:lnTo>
                  <a:pt x="200152" y="0"/>
                </a:lnTo>
                <a:lnTo>
                  <a:pt x="200152" y="150622"/>
                </a:lnTo>
                <a:lnTo>
                  <a:pt x="327025" y="150622"/>
                </a:lnTo>
                <a:lnTo>
                  <a:pt x="327025" y="217043"/>
                </a:lnTo>
                <a:lnTo>
                  <a:pt x="200152" y="217043"/>
                </a:lnTo>
                <a:lnTo>
                  <a:pt x="200152" y="489585"/>
                </a:lnTo>
                <a:lnTo>
                  <a:pt x="125856" y="489585"/>
                </a:lnTo>
                <a:lnTo>
                  <a:pt x="125856" y="217043"/>
                </a:lnTo>
                <a:lnTo>
                  <a:pt x="0" y="217043"/>
                </a:lnTo>
                <a:lnTo>
                  <a:pt x="0" y="150622"/>
                </a:lnTo>
                <a:lnTo>
                  <a:pt x="125856" y="150622"/>
                </a:lnTo>
                <a:lnTo>
                  <a:pt x="125856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16"/>
          <p:cNvSpPr/>
          <p:nvPr/>
        </p:nvSpPr>
        <p:spPr>
          <a:xfrm>
            <a:off x="2183383" y="1520825"/>
            <a:ext cx="132588" cy="1394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17"/>
          <p:cNvSpPr/>
          <p:nvPr/>
        </p:nvSpPr>
        <p:spPr>
          <a:xfrm>
            <a:off x="2638044" y="1490472"/>
            <a:ext cx="1579626" cy="5600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8"/>
          <p:cNvSpPr/>
          <p:nvPr/>
        </p:nvSpPr>
        <p:spPr>
          <a:xfrm>
            <a:off x="2666238" y="1519808"/>
            <a:ext cx="1525016" cy="5046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19"/>
          <p:cNvSpPr/>
          <p:nvPr/>
        </p:nvSpPr>
        <p:spPr>
          <a:xfrm>
            <a:off x="576072" y="2660904"/>
            <a:ext cx="1460754" cy="413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0"/>
          <p:cNvSpPr/>
          <p:nvPr/>
        </p:nvSpPr>
        <p:spPr>
          <a:xfrm>
            <a:off x="610019" y="2693923"/>
            <a:ext cx="1395730" cy="350520"/>
          </a:xfrm>
          <a:custGeom>
            <a:avLst/>
            <a:gdLst/>
            <a:ahLst/>
            <a:cxnLst/>
            <a:rect l="l" t="t" r="r" b="b"/>
            <a:pathLst>
              <a:path w="1395730" h="350519">
                <a:moveTo>
                  <a:pt x="1238465" y="0"/>
                </a:moveTo>
                <a:lnTo>
                  <a:pt x="1164297" y="0"/>
                </a:lnTo>
                <a:lnTo>
                  <a:pt x="1164297" y="350138"/>
                </a:lnTo>
                <a:lnTo>
                  <a:pt x="1395691" y="350138"/>
                </a:lnTo>
                <a:lnTo>
                  <a:pt x="1395691" y="292353"/>
                </a:lnTo>
                <a:lnTo>
                  <a:pt x="1238465" y="292353"/>
                </a:lnTo>
                <a:lnTo>
                  <a:pt x="1238465" y="0"/>
                </a:lnTo>
                <a:close/>
              </a:path>
              <a:path w="1395730" h="350519">
                <a:moveTo>
                  <a:pt x="1096987" y="0"/>
                </a:moveTo>
                <a:lnTo>
                  <a:pt x="857973" y="0"/>
                </a:lnTo>
                <a:lnTo>
                  <a:pt x="857973" y="350138"/>
                </a:lnTo>
                <a:lnTo>
                  <a:pt x="1100035" y="350138"/>
                </a:lnTo>
                <a:lnTo>
                  <a:pt x="1100035" y="292353"/>
                </a:lnTo>
                <a:lnTo>
                  <a:pt x="932141" y="292353"/>
                </a:lnTo>
                <a:lnTo>
                  <a:pt x="932141" y="201549"/>
                </a:lnTo>
                <a:lnTo>
                  <a:pt x="1071714" y="201549"/>
                </a:lnTo>
                <a:lnTo>
                  <a:pt x="1071714" y="143637"/>
                </a:lnTo>
                <a:lnTo>
                  <a:pt x="932141" y="143637"/>
                </a:lnTo>
                <a:lnTo>
                  <a:pt x="932141" y="57912"/>
                </a:lnTo>
                <a:lnTo>
                  <a:pt x="1096987" y="57912"/>
                </a:lnTo>
                <a:lnTo>
                  <a:pt x="1096987" y="0"/>
                </a:lnTo>
                <a:close/>
              </a:path>
              <a:path w="1395730" h="350519">
                <a:moveTo>
                  <a:pt x="690714" y="57912"/>
                </a:moveTo>
                <a:lnTo>
                  <a:pt x="616635" y="57912"/>
                </a:lnTo>
                <a:lnTo>
                  <a:pt x="616635" y="350138"/>
                </a:lnTo>
                <a:lnTo>
                  <a:pt x="690714" y="350138"/>
                </a:lnTo>
                <a:lnTo>
                  <a:pt x="690714" y="57912"/>
                </a:lnTo>
                <a:close/>
              </a:path>
              <a:path w="1395730" h="350519">
                <a:moveTo>
                  <a:pt x="805395" y="0"/>
                </a:moveTo>
                <a:lnTo>
                  <a:pt x="501942" y="0"/>
                </a:lnTo>
                <a:lnTo>
                  <a:pt x="501942" y="57912"/>
                </a:lnTo>
                <a:lnTo>
                  <a:pt x="805395" y="57912"/>
                </a:lnTo>
                <a:lnTo>
                  <a:pt x="805395" y="0"/>
                </a:lnTo>
                <a:close/>
              </a:path>
              <a:path w="1395730" h="350519">
                <a:moveTo>
                  <a:pt x="243255" y="0"/>
                </a:moveTo>
                <a:lnTo>
                  <a:pt x="161544" y="0"/>
                </a:lnTo>
                <a:lnTo>
                  <a:pt x="161544" y="350138"/>
                </a:lnTo>
                <a:lnTo>
                  <a:pt x="231584" y="350138"/>
                </a:lnTo>
                <a:lnTo>
                  <a:pt x="231584" y="103504"/>
                </a:lnTo>
                <a:lnTo>
                  <a:pt x="299293" y="103504"/>
                </a:lnTo>
                <a:lnTo>
                  <a:pt x="243255" y="0"/>
                </a:lnTo>
                <a:close/>
              </a:path>
              <a:path w="1395730" h="350519">
                <a:moveTo>
                  <a:pt x="299293" y="103504"/>
                </a:moveTo>
                <a:lnTo>
                  <a:pt x="231584" y="103504"/>
                </a:lnTo>
                <a:lnTo>
                  <a:pt x="367588" y="350138"/>
                </a:lnTo>
                <a:lnTo>
                  <a:pt x="449287" y="350138"/>
                </a:lnTo>
                <a:lnTo>
                  <a:pt x="449287" y="251205"/>
                </a:lnTo>
                <a:lnTo>
                  <a:pt x="379260" y="251205"/>
                </a:lnTo>
                <a:lnTo>
                  <a:pt x="299293" y="103504"/>
                </a:lnTo>
                <a:close/>
              </a:path>
              <a:path w="1395730" h="350519">
                <a:moveTo>
                  <a:pt x="449287" y="0"/>
                </a:moveTo>
                <a:lnTo>
                  <a:pt x="379260" y="0"/>
                </a:lnTo>
                <a:lnTo>
                  <a:pt x="379260" y="251205"/>
                </a:lnTo>
                <a:lnTo>
                  <a:pt x="449287" y="251205"/>
                </a:lnTo>
                <a:lnTo>
                  <a:pt x="449287" y="0"/>
                </a:lnTo>
                <a:close/>
              </a:path>
              <a:path w="1395730" h="350519">
                <a:moveTo>
                  <a:pt x="74091" y="0"/>
                </a:moveTo>
                <a:lnTo>
                  <a:pt x="0" y="0"/>
                </a:lnTo>
                <a:lnTo>
                  <a:pt x="0" y="350138"/>
                </a:lnTo>
                <a:lnTo>
                  <a:pt x="74091" y="350138"/>
                </a:lnTo>
                <a:lnTo>
                  <a:pt x="740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21"/>
          <p:cNvSpPr/>
          <p:nvPr/>
        </p:nvSpPr>
        <p:spPr>
          <a:xfrm>
            <a:off x="1774317" y="2693923"/>
            <a:ext cx="231775" cy="350520"/>
          </a:xfrm>
          <a:custGeom>
            <a:avLst/>
            <a:gdLst/>
            <a:ahLst/>
            <a:cxnLst/>
            <a:rect l="l" t="t" r="r" b="b"/>
            <a:pathLst>
              <a:path w="231775" h="350519">
                <a:moveTo>
                  <a:pt x="0" y="0"/>
                </a:moveTo>
                <a:lnTo>
                  <a:pt x="74168" y="0"/>
                </a:lnTo>
                <a:lnTo>
                  <a:pt x="74168" y="292353"/>
                </a:lnTo>
                <a:lnTo>
                  <a:pt x="231394" y="292353"/>
                </a:lnTo>
                <a:lnTo>
                  <a:pt x="231394" y="350138"/>
                </a:lnTo>
                <a:lnTo>
                  <a:pt x="0" y="3501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22"/>
          <p:cNvSpPr/>
          <p:nvPr/>
        </p:nvSpPr>
        <p:spPr>
          <a:xfrm>
            <a:off x="1467992" y="2693923"/>
            <a:ext cx="242570" cy="350520"/>
          </a:xfrm>
          <a:custGeom>
            <a:avLst/>
            <a:gdLst/>
            <a:ahLst/>
            <a:cxnLst/>
            <a:rect l="l" t="t" r="r" b="b"/>
            <a:pathLst>
              <a:path w="242569" h="350519">
                <a:moveTo>
                  <a:pt x="0" y="0"/>
                </a:moveTo>
                <a:lnTo>
                  <a:pt x="239013" y="0"/>
                </a:lnTo>
                <a:lnTo>
                  <a:pt x="239013" y="57912"/>
                </a:lnTo>
                <a:lnTo>
                  <a:pt x="74168" y="57912"/>
                </a:lnTo>
                <a:lnTo>
                  <a:pt x="74168" y="143637"/>
                </a:lnTo>
                <a:lnTo>
                  <a:pt x="213740" y="143637"/>
                </a:lnTo>
                <a:lnTo>
                  <a:pt x="213740" y="201549"/>
                </a:lnTo>
                <a:lnTo>
                  <a:pt x="74168" y="201549"/>
                </a:lnTo>
                <a:lnTo>
                  <a:pt x="74168" y="292353"/>
                </a:lnTo>
                <a:lnTo>
                  <a:pt x="242062" y="292353"/>
                </a:lnTo>
                <a:lnTo>
                  <a:pt x="242062" y="350138"/>
                </a:lnTo>
                <a:lnTo>
                  <a:pt x="0" y="3501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23"/>
          <p:cNvSpPr/>
          <p:nvPr/>
        </p:nvSpPr>
        <p:spPr>
          <a:xfrm>
            <a:off x="1111961" y="2693923"/>
            <a:ext cx="303530" cy="350520"/>
          </a:xfrm>
          <a:custGeom>
            <a:avLst/>
            <a:gdLst/>
            <a:ahLst/>
            <a:cxnLst/>
            <a:rect l="l" t="t" r="r" b="b"/>
            <a:pathLst>
              <a:path w="303530" h="350519">
                <a:moveTo>
                  <a:pt x="0" y="0"/>
                </a:moveTo>
                <a:lnTo>
                  <a:pt x="303453" y="0"/>
                </a:lnTo>
                <a:lnTo>
                  <a:pt x="303453" y="57912"/>
                </a:lnTo>
                <a:lnTo>
                  <a:pt x="188772" y="57912"/>
                </a:lnTo>
                <a:lnTo>
                  <a:pt x="188772" y="350138"/>
                </a:lnTo>
                <a:lnTo>
                  <a:pt x="114693" y="350138"/>
                </a:lnTo>
                <a:lnTo>
                  <a:pt x="114693" y="57912"/>
                </a:lnTo>
                <a:lnTo>
                  <a:pt x="0" y="5791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24"/>
          <p:cNvSpPr/>
          <p:nvPr/>
        </p:nvSpPr>
        <p:spPr>
          <a:xfrm>
            <a:off x="771563" y="2693923"/>
            <a:ext cx="288290" cy="350520"/>
          </a:xfrm>
          <a:custGeom>
            <a:avLst/>
            <a:gdLst/>
            <a:ahLst/>
            <a:cxnLst/>
            <a:rect l="l" t="t" r="r" b="b"/>
            <a:pathLst>
              <a:path w="288290" h="350519">
                <a:moveTo>
                  <a:pt x="0" y="0"/>
                </a:moveTo>
                <a:lnTo>
                  <a:pt x="81711" y="0"/>
                </a:lnTo>
                <a:lnTo>
                  <a:pt x="217716" y="251205"/>
                </a:lnTo>
                <a:lnTo>
                  <a:pt x="217716" y="0"/>
                </a:lnTo>
                <a:lnTo>
                  <a:pt x="287743" y="0"/>
                </a:lnTo>
                <a:lnTo>
                  <a:pt x="287743" y="350138"/>
                </a:lnTo>
                <a:lnTo>
                  <a:pt x="206044" y="350138"/>
                </a:lnTo>
                <a:lnTo>
                  <a:pt x="70040" y="103504"/>
                </a:lnTo>
                <a:lnTo>
                  <a:pt x="70040" y="350138"/>
                </a:lnTo>
                <a:lnTo>
                  <a:pt x="0" y="3501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25"/>
          <p:cNvSpPr/>
          <p:nvPr/>
        </p:nvSpPr>
        <p:spPr>
          <a:xfrm>
            <a:off x="610019" y="2693923"/>
            <a:ext cx="74295" cy="350520"/>
          </a:xfrm>
          <a:custGeom>
            <a:avLst/>
            <a:gdLst/>
            <a:ahLst/>
            <a:cxnLst/>
            <a:rect l="l" t="t" r="r" b="b"/>
            <a:pathLst>
              <a:path w="74295" h="350519">
                <a:moveTo>
                  <a:pt x="0" y="0"/>
                </a:moveTo>
                <a:lnTo>
                  <a:pt x="74091" y="0"/>
                </a:lnTo>
                <a:lnTo>
                  <a:pt x="74091" y="350138"/>
                </a:lnTo>
                <a:lnTo>
                  <a:pt x="0" y="3501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26"/>
          <p:cNvSpPr/>
          <p:nvPr/>
        </p:nvSpPr>
        <p:spPr>
          <a:xfrm>
            <a:off x="562355" y="3201936"/>
            <a:ext cx="2503170" cy="4289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27"/>
          <p:cNvSpPr/>
          <p:nvPr/>
        </p:nvSpPr>
        <p:spPr>
          <a:xfrm>
            <a:off x="595807" y="3234944"/>
            <a:ext cx="2439035" cy="365760"/>
          </a:xfrm>
          <a:custGeom>
            <a:avLst/>
            <a:gdLst/>
            <a:ahLst/>
            <a:cxnLst/>
            <a:rect l="l" t="t" r="r" b="b"/>
            <a:pathLst>
              <a:path w="2439035" h="365760">
                <a:moveTo>
                  <a:pt x="1307922" y="7619"/>
                </a:moveTo>
                <a:lnTo>
                  <a:pt x="1176985" y="7619"/>
                </a:lnTo>
                <a:lnTo>
                  <a:pt x="1176985" y="357758"/>
                </a:lnTo>
                <a:lnTo>
                  <a:pt x="1249629" y="357758"/>
                </a:lnTo>
                <a:lnTo>
                  <a:pt x="1249629" y="237489"/>
                </a:lnTo>
                <a:lnTo>
                  <a:pt x="1307414" y="237489"/>
                </a:lnTo>
                <a:lnTo>
                  <a:pt x="1361722" y="229885"/>
                </a:lnTo>
                <a:lnTo>
                  <a:pt x="1401648" y="207136"/>
                </a:lnTo>
                <a:lnTo>
                  <a:pt x="1419645" y="183260"/>
                </a:lnTo>
                <a:lnTo>
                  <a:pt x="1249629" y="183260"/>
                </a:lnTo>
                <a:lnTo>
                  <a:pt x="1249629" y="61975"/>
                </a:lnTo>
                <a:lnTo>
                  <a:pt x="1420051" y="61975"/>
                </a:lnTo>
                <a:lnTo>
                  <a:pt x="1415802" y="53818"/>
                </a:lnTo>
                <a:lnTo>
                  <a:pt x="1401394" y="37337"/>
                </a:lnTo>
                <a:lnTo>
                  <a:pt x="1383128" y="24336"/>
                </a:lnTo>
                <a:lnTo>
                  <a:pt x="1361468" y="15049"/>
                </a:lnTo>
                <a:lnTo>
                  <a:pt x="1336403" y="9477"/>
                </a:lnTo>
                <a:lnTo>
                  <a:pt x="1307922" y="7619"/>
                </a:lnTo>
                <a:close/>
              </a:path>
              <a:path w="2439035" h="365760">
                <a:moveTo>
                  <a:pt x="1420051" y="61975"/>
                </a:moveTo>
                <a:lnTo>
                  <a:pt x="1296238" y="61975"/>
                </a:lnTo>
                <a:lnTo>
                  <a:pt x="1311480" y="62880"/>
                </a:lnTo>
                <a:lnTo>
                  <a:pt x="1324638" y="65595"/>
                </a:lnTo>
                <a:lnTo>
                  <a:pt x="1356753" y="95249"/>
                </a:lnTo>
                <a:lnTo>
                  <a:pt x="1360754" y="122808"/>
                </a:lnTo>
                <a:lnTo>
                  <a:pt x="1359732" y="137693"/>
                </a:lnTo>
                <a:lnTo>
                  <a:pt x="1335378" y="175224"/>
                </a:lnTo>
                <a:lnTo>
                  <a:pt x="1295730" y="183260"/>
                </a:lnTo>
                <a:lnTo>
                  <a:pt x="1419645" y="183260"/>
                </a:lnTo>
                <a:lnTo>
                  <a:pt x="1426111" y="170830"/>
                </a:lnTo>
                <a:lnTo>
                  <a:pt x="1432241" y="148290"/>
                </a:lnTo>
                <a:lnTo>
                  <a:pt x="1434287" y="122808"/>
                </a:lnTo>
                <a:lnTo>
                  <a:pt x="1432237" y="96541"/>
                </a:lnTo>
                <a:lnTo>
                  <a:pt x="1426079" y="73548"/>
                </a:lnTo>
                <a:lnTo>
                  <a:pt x="1420051" y="61975"/>
                </a:lnTo>
                <a:close/>
              </a:path>
              <a:path w="2439035" h="365760">
                <a:moveTo>
                  <a:pt x="497166" y="0"/>
                </a:moveTo>
                <a:lnTo>
                  <a:pt x="442074" y="7179"/>
                </a:lnTo>
                <a:lnTo>
                  <a:pt x="396113" y="28146"/>
                </a:lnTo>
                <a:lnTo>
                  <a:pt x="361158" y="61454"/>
                </a:lnTo>
                <a:lnTo>
                  <a:pt x="337553" y="106298"/>
                </a:lnTo>
                <a:lnTo>
                  <a:pt x="326373" y="161984"/>
                </a:lnTo>
                <a:lnTo>
                  <a:pt x="325628" y="182752"/>
                </a:lnTo>
                <a:lnTo>
                  <a:pt x="326373" y="203541"/>
                </a:lnTo>
                <a:lnTo>
                  <a:pt x="332335" y="241831"/>
                </a:lnTo>
                <a:lnTo>
                  <a:pt x="352020" y="290782"/>
                </a:lnTo>
                <a:lnTo>
                  <a:pt x="383220" y="328090"/>
                </a:lnTo>
                <a:lnTo>
                  <a:pt x="425615" y="352932"/>
                </a:lnTo>
                <a:lnTo>
                  <a:pt x="477850" y="364613"/>
                </a:lnTo>
                <a:lnTo>
                  <a:pt x="497166" y="365378"/>
                </a:lnTo>
                <a:lnTo>
                  <a:pt x="516483" y="364613"/>
                </a:lnTo>
                <a:lnTo>
                  <a:pt x="568718" y="352932"/>
                </a:lnTo>
                <a:lnTo>
                  <a:pt x="611113" y="328090"/>
                </a:lnTo>
                <a:lnTo>
                  <a:pt x="633165" y="304545"/>
                </a:lnTo>
                <a:lnTo>
                  <a:pt x="497053" y="304536"/>
                </a:lnTo>
                <a:lnTo>
                  <a:pt x="475457" y="302640"/>
                </a:lnTo>
                <a:lnTo>
                  <a:pt x="440309" y="287400"/>
                </a:lnTo>
                <a:lnTo>
                  <a:pt x="416328" y="256922"/>
                </a:lnTo>
                <a:lnTo>
                  <a:pt x="404274" y="211254"/>
                </a:lnTo>
                <a:lnTo>
                  <a:pt x="402767" y="182752"/>
                </a:lnTo>
                <a:lnTo>
                  <a:pt x="404274" y="154414"/>
                </a:lnTo>
                <a:lnTo>
                  <a:pt x="416328" y="108833"/>
                </a:lnTo>
                <a:lnTo>
                  <a:pt x="440309" y="78158"/>
                </a:lnTo>
                <a:lnTo>
                  <a:pt x="475457" y="62866"/>
                </a:lnTo>
                <a:lnTo>
                  <a:pt x="497166" y="60959"/>
                </a:lnTo>
                <a:lnTo>
                  <a:pt x="632760" y="60959"/>
                </a:lnTo>
                <a:lnTo>
                  <a:pt x="622769" y="49021"/>
                </a:lnTo>
                <a:lnTo>
                  <a:pt x="584090" y="19750"/>
                </a:lnTo>
                <a:lnTo>
                  <a:pt x="534847" y="3206"/>
                </a:lnTo>
                <a:lnTo>
                  <a:pt x="516483" y="805"/>
                </a:lnTo>
                <a:lnTo>
                  <a:pt x="497166" y="0"/>
                </a:lnTo>
                <a:close/>
              </a:path>
              <a:path w="2439035" h="365760">
                <a:moveTo>
                  <a:pt x="632760" y="60959"/>
                </a:moveTo>
                <a:lnTo>
                  <a:pt x="497166" y="60959"/>
                </a:lnTo>
                <a:lnTo>
                  <a:pt x="518876" y="62866"/>
                </a:lnTo>
                <a:lnTo>
                  <a:pt x="537827" y="68595"/>
                </a:lnTo>
                <a:lnTo>
                  <a:pt x="577998" y="108833"/>
                </a:lnTo>
                <a:lnTo>
                  <a:pt x="590047" y="154414"/>
                </a:lnTo>
                <a:lnTo>
                  <a:pt x="591553" y="182752"/>
                </a:lnTo>
                <a:lnTo>
                  <a:pt x="590047" y="211254"/>
                </a:lnTo>
                <a:lnTo>
                  <a:pt x="577998" y="256922"/>
                </a:lnTo>
                <a:lnTo>
                  <a:pt x="554018" y="287400"/>
                </a:lnTo>
                <a:lnTo>
                  <a:pt x="518876" y="302640"/>
                </a:lnTo>
                <a:lnTo>
                  <a:pt x="497166" y="304545"/>
                </a:lnTo>
                <a:lnTo>
                  <a:pt x="633173" y="304536"/>
                </a:lnTo>
                <a:lnTo>
                  <a:pt x="656767" y="259333"/>
                </a:lnTo>
                <a:lnTo>
                  <a:pt x="667947" y="203541"/>
                </a:lnTo>
                <a:lnTo>
                  <a:pt x="668693" y="182752"/>
                </a:lnTo>
                <a:lnTo>
                  <a:pt x="667947" y="161984"/>
                </a:lnTo>
                <a:lnTo>
                  <a:pt x="661985" y="123781"/>
                </a:lnTo>
                <a:lnTo>
                  <a:pt x="642307" y="75136"/>
                </a:lnTo>
                <a:lnTo>
                  <a:pt x="633173" y="61454"/>
                </a:lnTo>
                <a:lnTo>
                  <a:pt x="632760" y="60959"/>
                </a:lnTo>
                <a:close/>
              </a:path>
              <a:path w="2439035" h="365760">
                <a:moveTo>
                  <a:pt x="2435555" y="7619"/>
                </a:moveTo>
                <a:lnTo>
                  <a:pt x="2196541" y="7619"/>
                </a:lnTo>
                <a:lnTo>
                  <a:pt x="2196541" y="357758"/>
                </a:lnTo>
                <a:lnTo>
                  <a:pt x="2438603" y="357758"/>
                </a:lnTo>
                <a:lnTo>
                  <a:pt x="2438603" y="299973"/>
                </a:lnTo>
                <a:lnTo>
                  <a:pt x="2270709" y="299973"/>
                </a:lnTo>
                <a:lnTo>
                  <a:pt x="2270709" y="209168"/>
                </a:lnTo>
                <a:lnTo>
                  <a:pt x="2410282" y="209168"/>
                </a:lnTo>
                <a:lnTo>
                  <a:pt x="2410282" y="151256"/>
                </a:lnTo>
                <a:lnTo>
                  <a:pt x="2270709" y="151256"/>
                </a:lnTo>
                <a:lnTo>
                  <a:pt x="2270709" y="65531"/>
                </a:lnTo>
                <a:lnTo>
                  <a:pt x="2435555" y="65531"/>
                </a:lnTo>
                <a:lnTo>
                  <a:pt x="2435555" y="7619"/>
                </a:lnTo>
                <a:close/>
              </a:path>
              <a:path w="2439035" h="365760">
                <a:moveTo>
                  <a:pt x="2029282" y="65531"/>
                </a:moveTo>
                <a:lnTo>
                  <a:pt x="1955241" y="65531"/>
                </a:lnTo>
                <a:lnTo>
                  <a:pt x="1955241" y="357758"/>
                </a:lnTo>
                <a:lnTo>
                  <a:pt x="2029282" y="357758"/>
                </a:lnTo>
                <a:lnTo>
                  <a:pt x="2029282" y="65531"/>
                </a:lnTo>
                <a:close/>
              </a:path>
              <a:path w="2439035" h="365760">
                <a:moveTo>
                  <a:pt x="2143963" y="7619"/>
                </a:moveTo>
                <a:lnTo>
                  <a:pt x="1840560" y="7619"/>
                </a:lnTo>
                <a:lnTo>
                  <a:pt x="1840560" y="65531"/>
                </a:lnTo>
                <a:lnTo>
                  <a:pt x="2143963" y="65531"/>
                </a:lnTo>
                <a:lnTo>
                  <a:pt x="2143963" y="7619"/>
                </a:lnTo>
                <a:close/>
              </a:path>
              <a:path w="2439035" h="365760">
                <a:moveTo>
                  <a:pt x="1573733" y="7619"/>
                </a:moveTo>
                <a:lnTo>
                  <a:pt x="1499565" y="7619"/>
                </a:lnTo>
                <a:lnTo>
                  <a:pt x="1499565" y="214756"/>
                </a:lnTo>
                <a:lnTo>
                  <a:pt x="1508598" y="279860"/>
                </a:lnTo>
                <a:lnTo>
                  <a:pt x="1535633" y="327151"/>
                </a:lnTo>
                <a:lnTo>
                  <a:pt x="1580940" y="355838"/>
                </a:lnTo>
                <a:lnTo>
                  <a:pt x="1644726" y="365378"/>
                </a:lnTo>
                <a:lnTo>
                  <a:pt x="1678528" y="362995"/>
                </a:lnTo>
                <a:lnTo>
                  <a:pt x="1732701" y="344001"/>
                </a:lnTo>
                <a:lnTo>
                  <a:pt x="1768965" y="306071"/>
                </a:lnTo>
                <a:lnTo>
                  <a:pt x="1769634" y="304545"/>
                </a:lnTo>
                <a:lnTo>
                  <a:pt x="1644726" y="304545"/>
                </a:lnTo>
                <a:lnTo>
                  <a:pt x="1627888" y="303238"/>
                </a:lnTo>
                <a:lnTo>
                  <a:pt x="1591259" y="283717"/>
                </a:lnTo>
                <a:lnTo>
                  <a:pt x="1574828" y="241641"/>
                </a:lnTo>
                <a:lnTo>
                  <a:pt x="1573733" y="222757"/>
                </a:lnTo>
                <a:lnTo>
                  <a:pt x="1573733" y="7619"/>
                </a:lnTo>
                <a:close/>
              </a:path>
              <a:path w="2439035" h="365760">
                <a:moveTo>
                  <a:pt x="1789379" y="7619"/>
                </a:moveTo>
                <a:lnTo>
                  <a:pt x="1715338" y="7619"/>
                </a:lnTo>
                <a:lnTo>
                  <a:pt x="1715338" y="222757"/>
                </a:lnTo>
                <a:lnTo>
                  <a:pt x="1714242" y="241641"/>
                </a:lnTo>
                <a:lnTo>
                  <a:pt x="1697812" y="283717"/>
                </a:lnTo>
                <a:lnTo>
                  <a:pt x="1661396" y="303238"/>
                </a:lnTo>
                <a:lnTo>
                  <a:pt x="1644726" y="304545"/>
                </a:lnTo>
                <a:lnTo>
                  <a:pt x="1769634" y="304545"/>
                </a:lnTo>
                <a:lnTo>
                  <a:pt x="1780314" y="280177"/>
                </a:lnTo>
                <a:lnTo>
                  <a:pt x="1787115" y="249735"/>
                </a:lnTo>
                <a:lnTo>
                  <a:pt x="1789379" y="214756"/>
                </a:lnTo>
                <a:lnTo>
                  <a:pt x="1789379" y="7619"/>
                </a:lnTo>
                <a:close/>
              </a:path>
              <a:path w="2439035" h="365760">
                <a:moveTo>
                  <a:pt x="821385" y="7619"/>
                </a:moveTo>
                <a:lnTo>
                  <a:pt x="739597" y="7619"/>
                </a:lnTo>
                <a:lnTo>
                  <a:pt x="739597" y="357758"/>
                </a:lnTo>
                <a:lnTo>
                  <a:pt x="809701" y="357758"/>
                </a:lnTo>
                <a:lnTo>
                  <a:pt x="809701" y="118236"/>
                </a:lnTo>
                <a:lnTo>
                  <a:pt x="876362" y="118236"/>
                </a:lnTo>
                <a:lnTo>
                  <a:pt x="821385" y="7619"/>
                </a:lnTo>
                <a:close/>
              </a:path>
              <a:path w="2439035" h="365760">
                <a:moveTo>
                  <a:pt x="1090371" y="117728"/>
                </a:moveTo>
                <a:lnTo>
                  <a:pt x="1020267" y="117728"/>
                </a:lnTo>
                <a:lnTo>
                  <a:pt x="1020267" y="357758"/>
                </a:lnTo>
                <a:lnTo>
                  <a:pt x="1090371" y="357758"/>
                </a:lnTo>
                <a:lnTo>
                  <a:pt x="1090371" y="117728"/>
                </a:lnTo>
                <a:close/>
              </a:path>
              <a:path w="2439035" h="365760">
                <a:moveTo>
                  <a:pt x="876362" y="118236"/>
                </a:moveTo>
                <a:lnTo>
                  <a:pt x="809701" y="118236"/>
                </a:lnTo>
                <a:lnTo>
                  <a:pt x="885774" y="269493"/>
                </a:lnTo>
                <a:lnTo>
                  <a:pt x="944194" y="269493"/>
                </a:lnTo>
                <a:lnTo>
                  <a:pt x="979779" y="198500"/>
                </a:lnTo>
                <a:lnTo>
                  <a:pt x="916254" y="198500"/>
                </a:lnTo>
                <a:lnTo>
                  <a:pt x="876362" y="118236"/>
                </a:lnTo>
                <a:close/>
              </a:path>
              <a:path w="2439035" h="365760">
                <a:moveTo>
                  <a:pt x="1090371" y="7619"/>
                </a:moveTo>
                <a:lnTo>
                  <a:pt x="1011631" y="7619"/>
                </a:lnTo>
                <a:lnTo>
                  <a:pt x="916254" y="198500"/>
                </a:lnTo>
                <a:lnTo>
                  <a:pt x="979779" y="198500"/>
                </a:lnTo>
                <a:lnTo>
                  <a:pt x="1020267" y="117728"/>
                </a:lnTo>
                <a:lnTo>
                  <a:pt x="1090371" y="117728"/>
                </a:lnTo>
                <a:lnTo>
                  <a:pt x="1090371" y="7619"/>
                </a:lnTo>
                <a:close/>
              </a:path>
              <a:path w="2439035" h="365760">
                <a:moveTo>
                  <a:pt x="178130" y="0"/>
                </a:moveTo>
                <a:lnTo>
                  <a:pt x="139498" y="3047"/>
                </a:lnTo>
                <a:lnTo>
                  <a:pt x="89022" y="18980"/>
                </a:lnTo>
                <a:lnTo>
                  <a:pt x="48717" y="47751"/>
                </a:lnTo>
                <a:lnTo>
                  <a:pt x="19697" y="88882"/>
                </a:lnTo>
                <a:lnTo>
                  <a:pt x="3171" y="141938"/>
                </a:lnTo>
                <a:lnTo>
                  <a:pt x="0" y="183260"/>
                </a:lnTo>
                <a:lnTo>
                  <a:pt x="730" y="203547"/>
                </a:lnTo>
                <a:lnTo>
                  <a:pt x="6568" y="241214"/>
                </a:lnTo>
                <a:lnTo>
                  <a:pt x="26009" y="289798"/>
                </a:lnTo>
                <a:lnTo>
                  <a:pt x="57478" y="327118"/>
                </a:lnTo>
                <a:lnTo>
                  <a:pt x="100482" y="352425"/>
                </a:lnTo>
                <a:lnTo>
                  <a:pt x="154624" y="364569"/>
                </a:lnTo>
                <a:lnTo>
                  <a:pt x="175082" y="365378"/>
                </a:lnTo>
                <a:lnTo>
                  <a:pt x="192136" y="364851"/>
                </a:lnTo>
                <a:lnTo>
                  <a:pt x="237756" y="356742"/>
                </a:lnTo>
                <a:lnTo>
                  <a:pt x="274827" y="340455"/>
                </a:lnTo>
                <a:lnTo>
                  <a:pt x="285216" y="333501"/>
                </a:lnTo>
                <a:lnTo>
                  <a:pt x="269478" y="304038"/>
                </a:lnTo>
                <a:lnTo>
                  <a:pt x="183718" y="304038"/>
                </a:lnTo>
                <a:lnTo>
                  <a:pt x="159151" y="302107"/>
                </a:lnTo>
                <a:lnTo>
                  <a:pt x="119436" y="286625"/>
                </a:lnTo>
                <a:lnTo>
                  <a:pt x="92414" y="255859"/>
                </a:lnTo>
                <a:lnTo>
                  <a:pt x="78837" y="210952"/>
                </a:lnTo>
                <a:lnTo>
                  <a:pt x="77139" y="183260"/>
                </a:lnTo>
                <a:lnTo>
                  <a:pt x="78837" y="155301"/>
                </a:lnTo>
                <a:lnTo>
                  <a:pt x="92414" y="109858"/>
                </a:lnTo>
                <a:lnTo>
                  <a:pt x="119436" y="78587"/>
                </a:lnTo>
                <a:lnTo>
                  <a:pt x="159151" y="62914"/>
                </a:lnTo>
                <a:lnTo>
                  <a:pt x="183718" y="60959"/>
                </a:lnTo>
                <a:lnTo>
                  <a:pt x="264600" y="60959"/>
                </a:lnTo>
                <a:lnTo>
                  <a:pt x="281152" y="29971"/>
                </a:lnTo>
                <a:lnTo>
                  <a:pt x="260061" y="16877"/>
                </a:lnTo>
                <a:lnTo>
                  <a:pt x="235861" y="7508"/>
                </a:lnTo>
                <a:lnTo>
                  <a:pt x="208550" y="1879"/>
                </a:lnTo>
                <a:lnTo>
                  <a:pt x="178130" y="0"/>
                </a:lnTo>
                <a:close/>
              </a:path>
              <a:path w="2439035" h="365760">
                <a:moveTo>
                  <a:pt x="257809" y="282193"/>
                </a:moveTo>
                <a:lnTo>
                  <a:pt x="215402" y="300769"/>
                </a:lnTo>
                <a:lnTo>
                  <a:pt x="183718" y="304038"/>
                </a:lnTo>
                <a:lnTo>
                  <a:pt x="269478" y="304038"/>
                </a:lnTo>
                <a:lnTo>
                  <a:pt x="257809" y="282193"/>
                </a:lnTo>
                <a:close/>
              </a:path>
              <a:path w="2439035" h="365760">
                <a:moveTo>
                  <a:pt x="264600" y="60959"/>
                </a:moveTo>
                <a:lnTo>
                  <a:pt x="183718" y="60959"/>
                </a:lnTo>
                <a:lnTo>
                  <a:pt x="193247" y="61249"/>
                </a:lnTo>
                <a:lnTo>
                  <a:pt x="202557" y="62134"/>
                </a:lnTo>
                <a:lnTo>
                  <a:pt x="245768" y="76305"/>
                </a:lnTo>
                <a:lnTo>
                  <a:pt x="253746" y="81279"/>
                </a:lnTo>
                <a:lnTo>
                  <a:pt x="264600" y="609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28"/>
          <p:cNvSpPr/>
          <p:nvPr/>
        </p:nvSpPr>
        <p:spPr>
          <a:xfrm>
            <a:off x="1840864" y="3292347"/>
            <a:ext cx="120269" cy="1304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29"/>
          <p:cNvSpPr/>
          <p:nvPr/>
        </p:nvSpPr>
        <p:spPr>
          <a:xfrm>
            <a:off x="994003" y="3291332"/>
            <a:ext cx="197929" cy="252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30"/>
          <p:cNvSpPr/>
          <p:nvPr/>
        </p:nvSpPr>
        <p:spPr>
          <a:xfrm>
            <a:off x="2792348" y="3242564"/>
            <a:ext cx="242570" cy="350520"/>
          </a:xfrm>
          <a:custGeom>
            <a:avLst/>
            <a:gdLst/>
            <a:ahLst/>
            <a:cxnLst/>
            <a:rect l="l" t="t" r="r" b="b"/>
            <a:pathLst>
              <a:path w="242569" h="350520">
                <a:moveTo>
                  <a:pt x="0" y="0"/>
                </a:moveTo>
                <a:lnTo>
                  <a:pt x="239013" y="0"/>
                </a:lnTo>
                <a:lnTo>
                  <a:pt x="239013" y="57912"/>
                </a:lnTo>
                <a:lnTo>
                  <a:pt x="74168" y="57912"/>
                </a:lnTo>
                <a:lnTo>
                  <a:pt x="74168" y="143637"/>
                </a:lnTo>
                <a:lnTo>
                  <a:pt x="213740" y="143637"/>
                </a:lnTo>
                <a:lnTo>
                  <a:pt x="213740" y="201549"/>
                </a:lnTo>
                <a:lnTo>
                  <a:pt x="74168" y="201549"/>
                </a:lnTo>
                <a:lnTo>
                  <a:pt x="74168" y="292353"/>
                </a:lnTo>
                <a:lnTo>
                  <a:pt x="242062" y="292353"/>
                </a:lnTo>
                <a:lnTo>
                  <a:pt x="242062" y="350138"/>
                </a:lnTo>
                <a:lnTo>
                  <a:pt x="0" y="3501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31"/>
          <p:cNvSpPr/>
          <p:nvPr/>
        </p:nvSpPr>
        <p:spPr>
          <a:xfrm>
            <a:off x="2436367" y="3242564"/>
            <a:ext cx="303530" cy="350520"/>
          </a:xfrm>
          <a:custGeom>
            <a:avLst/>
            <a:gdLst/>
            <a:ahLst/>
            <a:cxnLst/>
            <a:rect l="l" t="t" r="r" b="b"/>
            <a:pathLst>
              <a:path w="303530" h="350520">
                <a:moveTo>
                  <a:pt x="0" y="0"/>
                </a:moveTo>
                <a:lnTo>
                  <a:pt x="303402" y="0"/>
                </a:lnTo>
                <a:lnTo>
                  <a:pt x="303402" y="57912"/>
                </a:lnTo>
                <a:lnTo>
                  <a:pt x="188721" y="57912"/>
                </a:lnTo>
                <a:lnTo>
                  <a:pt x="188721" y="350138"/>
                </a:lnTo>
                <a:lnTo>
                  <a:pt x="114681" y="350138"/>
                </a:lnTo>
                <a:lnTo>
                  <a:pt x="114681" y="57912"/>
                </a:lnTo>
                <a:lnTo>
                  <a:pt x="0" y="5791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32"/>
          <p:cNvSpPr/>
          <p:nvPr/>
        </p:nvSpPr>
        <p:spPr>
          <a:xfrm>
            <a:off x="2095373" y="3242564"/>
            <a:ext cx="290195" cy="358140"/>
          </a:xfrm>
          <a:custGeom>
            <a:avLst/>
            <a:gdLst/>
            <a:ahLst/>
            <a:cxnLst/>
            <a:rect l="l" t="t" r="r" b="b"/>
            <a:pathLst>
              <a:path w="290194" h="358139">
                <a:moveTo>
                  <a:pt x="0" y="0"/>
                </a:moveTo>
                <a:lnTo>
                  <a:pt x="74168" y="0"/>
                </a:lnTo>
                <a:lnTo>
                  <a:pt x="74168" y="215137"/>
                </a:lnTo>
                <a:lnTo>
                  <a:pt x="75263" y="234021"/>
                </a:lnTo>
                <a:lnTo>
                  <a:pt x="91693" y="276098"/>
                </a:lnTo>
                <a:lnTo>
                  <a:pt x="128323" y="295618"/>
                </a:lnTo>
                <a:lnTo>
                  <a:pt x="145160" y="296925"/>
                </a:lnTo>
                <a:lnTo>
                  <a:pt x="161831" y="295618"/>
                </a:lnTo>
                <a:lnTo>
                  <a:pt x="198246" y="276098"/>
                </a:lnTo>
                <a:lnTo>
                  <a:pt x="214677" y="234021"/>
                </a:lnTo>
                <a:lnTo>
                  <a:pt x="215772" y="215137"/>
                </a:lnTo>
                <a:lnTo>
                  <a:pt x="215772" y="0"/>
                </a:lnTo>
                <a:lnTo>
                  <a:pt x="289813" y="0"/>
                </a:lnTo>
                <a:lnTo>
                  <a:pt x="289813" y="207137"/>
                </a:lnTo>
                <a:lnTo>
                  <a:pt x="287549" y="242115"/>
                </a:lnTo>
                <a:lnTo>
                  <a:pt x="269400" y="298451"/>
                </a:lnTo>
                <a:lnTo>
                  <a:pt x="233136" y="336381"/>
                </a:lnTo>
                <a:lnTo>
                  <a:pt x="178946" y="355379"/>
                </a:lnTo>
                <a:lnTo>
                  <a:pt x="145160" y="357759"/>
                </a:lnTo>
                <a:lnTo>
                  <a:pt x="110970" y="355375"/>
                </a:lnTo>
                <a:lnTo>
                  <a:pt x="56399" y="336274"/>
                </a:lnTo>
                <a:lnTo>
                  <a:pt x="20306" y="298130"/>
                </a:lnTo>
                <a:lnTo>
                  <a:pt x="2260" y="241897"/>
                </a:lnTo>
                <a:lnTo>
                  <a:pt x="0" y="20713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33"/>
          <p:cNvSpPr/>
          <p:nvPr/>
        </p:nvSpPr>
        <p:spPr>
          <a:xfrm>
            <a:off x="1772792" y="3242564"/>
            <a:ext cx="257810" cy="350520"/>
          </a:xfrm>
          <a:custGeom>
            <a:avLst/>
            <a:gdLst/>
            <a:ahLst/>
            <a:cxnLst/>
            <a:rect l="l" t="t" r="r" b="b"/>
            <a:pathLst>
              <a:path w="257810" h="350520">
                <a:moveTo>
                  <a:pt x="0" y="0"/>
                </a:moveTo>
                <a:lnTo>
                  <a:pt x="130937" y="0"/>
                </a:lnTo>
                <a:lnTo>
                  <a:pt x="159418" y="1857"/>
                </a:lnTo>
                <a:lnTo>
                  <a:pt x="206142" y="16716"/>
                </a:lnTo>
                <a:lnTo>
                  <a:pt x="238817" y="46198"/>
                </a:lnTo>
                <a:lnTo>
                  <a:pt x="255252" y="88921"/>
                </a:lnTo>
                <a:lnTo>
                  <a:pt x="257301" y="115188"/>
                </a:lnTo>
                <a:lnTo>
                  <a:pt x="255256" y="140670"/>
                </a:lnTo>
                <a:lnTo>
                  <a:pt x="238924" y="182822"/>
                </a:lnTo>
                <a:lnTo>
                  <a:pt x="206492" y="212778"/>
                </a:lnTo>
                <a:lnTo>
                  <a:pt x="159386" y="227966"/>
                </a:lnTo>
                <a:lnTo>
                  <a:pt x="130429" y="229870"/>
                </a:lnTo>
                <a:lnTo>
                  <a:pt x="72643" y="229870"/>
                </a:lnTo>
                <a:lnTo>
                  <a:pt x="72643" y="350138"/>
                </a:lnTo>
                <a:lnTo>
                  <a:pt x="0" y="350138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34"/>
          <p:cNvSpPr/>
          <p:nvPr/>
        </p:nvSpPr>
        <p:spPr>
          <a:xfrm>
            <a:off x="1335405" y="3242564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5" h="350520">
                <a:moveTo>
                  <a:pt x="0" y="0"/>
                </a:moveTo>
                <a:lnTo>
                  <a:pt x="81787" y="0"/>
                </a:lnTo>
                <a:lnTo>
                  <a:pt x="176656" y="190881"/>
                </a:lnTo>
                <a:lnTo>
                  <a:pt x="272033" y="0"/>
                </a:lnTo>
                <a:lnTo>
                  <a:pt x="350774" y="0"/>
                </a:lnTo>
                <a:lnTo>
                  <a:pt x="350774" y="350138"/>
                </a:lnTo>
                <a:lnTo>
                  <a:pt x="280669" y="350138"/>
                </a:lnTo>
                <a:lnTo>
                  <a:pt x="280669" y="110109"/>
                </a:lnTo>
                <a:lnTo>
                  <a:pt x="204597" y="261874"/>
                </a:lnTo>
                <a:lnTo>
                  <a:pt x="146176" y="261874"/>
                </a:lnTo>
                <a:lnTo>
                  <a:pt x="70103" y="110616"/>
                </a:lnTo>
                <a:lnTo>
                  <a:pt x="70103" y="350138"/>
                </a:lnTo>
                <a:lnTo>
                  <a:pt x="0" y="35013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35"/>
          <p:cNvSpPr/>
          <p:nvPr/>
        </p:nvSpPr>
        <p:spPr>
          <a:xfrm>
            <a:off x="921435" y="3234944"/>
            <a:ext cx="343535" cy="365760"/>
          </a:xfrm>
          <a:custGeom>
            <a:avLst/>
            <a:gdLst/>
            <a:ahLst/>
            <a:cxnLst/>
            <a:rect l="l" t="t" r="r" b="b"/>
            <a:pathLst>
              <a:path w="343534" h="365760">
                <a:moveTo>
                  <a:pt x="171538" y="0"/>
                </a:moveTo>
                <a:lnTo>
                  <a:pt x="226631" y="7179"/>
                </a:lnTo>
                <a:lnTo>
                  <a:pt x="272592" y="28146"/>
                </a:lnTo>
                <a:lnTo>
                  <a:pt x="307545" y="61454"/>
                </a:lnTo>
                <a:lnTo>
                  <a:pt x="331139" y="106298"/>
                </a:lnTo>
                <a:lnTo>
                  <a:pt x="342319" y="161984"/>
                </a:lnTo>
                <a:lnTo>
                  <a:pt x="343065" y="182752"/>
                </a:lnTo>
                <a:lnTo>
                  <a:pt x="342319" y="203541"/>
                </a:lnTo>
                <a:lnTo>
                  <a:pt x="336357" y="241831"/>
                </a:lnTo>
                <a:lnTo>
                  <a:pt x="316679" y="290782"/>
                </a:lnTo>
                <a:lnTo>
                  <a:pt x="285485" y="328090"/>
                </a:lnTo>
                <a:lnTo>
                  <a:pt x="243090" y="352932"/>
                </a:lnTo>
                <a:lnTo>
                  <a:pt x="190855" y="364613"/>
                </a:lnTo>
                <a:lnTo>
                  <a:pt x="171538" y="365378"/>
                </a:lnTo>
                <a:lnTo>
                  <a:pt x="152222" y="364613"/>
                </a:lnTo>
                <a:lnTo>
                  <a:pt x="99987" y="352932"/>
                </a:lnTo>
                <a:lnTo>
                  <a:pt x="57592" y="328090"/>
                </a:lnTo>
                <a:lnTo>
                  <a:pt x="26392" y="290782"/>
                </a:lnTo>
                <a:lnTo>
                  <a:pt x="6707" y="241831"/>
                </a:lnTo>
                <a:lnTo>
                  <a:pt x="745" y="203541"/>
                </a:lnTo>
                <a:lnTo>
                  <a:pt x="0" y="182752"/>
                </a:lnTo>
                <a:lnTo>
                  <a:pt x="745" y="161984"/>
                </a:lnTo>
                <a:lnTo>
                  <a:pt x="6707" y="123781"/>
                </a:lnTo>
                <a:lnTo>
                  <a:pt x="26392" y="75136"/>
                </a:lnTo>
                <a:lnTo>
                  <a:pt x="57592" y="37899"/>
                </a:lnTo>
                <a:lnTo>
                  <a:pt x="99987" y="12700"/>
                </a:lnTo>
                <a:lnTo>
                  <a:pt x="152222" y="805"/>
                </a:lnTo>
                <a:lnTo>
                  <a:pt x="171538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36"/>
          <p:cNvSpPr/>
          <p:nvPr/>
        </p:nvSpPr>
        <p:spPr>
          <a:xfrm>
            <a:off x="595807" y="3234944"/>
            <a:ext cx="285750" cy="365760"/>
          </a:xfrm>
          <a:custGeom>
            <a:avLst/>
            <a:gdLst/>
            <a:ahLst/>
            <a:cxnLst/>
            <a:rect l="l" t="t" r="r" b="b"/>
            <a:pathLst>
              <a:path w="285750" h="365760">
                <a:moveTo>
                  <a:pt x="178130" y="0"/>
                </a:moveTo>
                <a:lnTo>
                  <a:pt x="208550" y="1879"/>
                </a:lnTo>
                <a:lnTo>
                  <a:pt x="235861" y="7508"/>
                </a:lnTo>
                <a:lnTo>
                  <a:pt x="260061" y="16877"/>
                </a:lnTo>
                <a:lnTo>
                  <a:pt x="281152" y="29971"/>
                </a:lnTo>
                <a:lnTo>
                  <a:pt x="253746" y="81279"/>
                </a:lnTo>
                <a:lnTo>
                  <a:pt x="245768" y="76305"/>
                </a:lnTo>
                <a:lnTo>
                  <a:pt x="237570" y="72056"/>
                </a:lnTo>
                <a:lnTo>
                  <a:pt x="193247" y="61249"/>
                </a:lnTo>
                <a:lnTo>
                  <a:pt x="183718" y="60959"/>
                </a:lnTo>
                <a:lnTo>
                  <a:pt x="159151" y="62914"/>
                </a:lnTo>
                <a:lnTo>
                  <a:pt x="119436" y="78587"/>
                </a:lnTo>
                <a:lnTo>
                  <a:pt x="92414" y="109858"/>
                </a:lnTo>
                <a:lnTo>
                  <a:pt x="78837" y="155301"/>
                </a:lnTo>
                <a:lnTo>
                  <a:pt x="77139" y="183260"/>
                </a:lnTo>
                <a:lnTo>
                  <a:pt x="78837" y="210952"/>
                </a:lnTo>
                <a:lnTo>
                  <a:pt x="92414" y="255859"/>
                </a:lnTo>
                <a:lnTo>
                  <a:pt x="119436" y="286625"/>
                </a:lnTo>
                <a:lnTo>
                  <a:pt x="159151" y="302107"/>
                </a:lnTo>
                <a:lnTo>
                  <a:pt x="183718" y="304038"/>
                </a:lnTo>
                <a:lnTo>
                  <a:pt x="194851" y="303678"/>
                </a:lnTo>
                <a:lnTo>
                  <a:pt x="233739" y="294981"/>
                </a:lnTo>
                <a:lnTo>
                  <a:pt x="257809" y="282193"/>
                </a:lnTo>
                <a:lnTo>
                  <a:pt x="285216" y="333501"/>
                </a:lnTo>
                <a:lnTo>
                  <a:pt x="251096" y="352075"/>
                </a:lnTo>
                <a:lnTo>
                  <a:pt x="208267" y="363251"/>
                </a:lnTo>
                <a:lnTo>
                  <a:pt x="175082" y="365378"/>
                </a:lnTo>
                <a:lnTo>
                  <a:pt x="154624" y="364569"/>
                </a:lnTo>
                <a:lnTo>
                  <a:pt x="100482" y="352425"/>
                </a:lnTo>
                <a:lnTo>
                  <a:pt x="57478" y="327118"/>
                </a:lnTo>
                <a:lnTo>
                  <a:pt x="26009" y="289798"/>
                </a:lnTo>
                <a:lnTo>
                  <a:pt x="6568" y="241214"/>
                </a:lnTo>
                <a:lnTo>
                  <a:pt x="730" y="203547"/>
                </a:lnTo>
                <a:lnTo>
                  <a:pt x="0" y="183260"/>
                </a:lnTo>
                <a:lnTo>
                  <a:pt x="792" y="162022"/>
                </a:lnTo>
                <a:lnTo>
                  <a:pt x="7136" y="123021"/>
                </a:lnTo>
                <a:lnTo>
                  <a:pt x="28040" y="73802"/>
                </a:lnTo>
                <a:lnTo>
                  <a:pt x="60980" y="36748"/>
                </a:lnTo>
                <a:lnTo>
                  <a:pt x="104800" y="12191"/>
                </a:lnTo>
                <a:lnTo>
                  <a:pt x="158323" y="761"/>
                </a:lnTo>
                <a:lnTo>
                  <a:pt x="17813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37"/>
          <p:cNvSpPr/>
          <p:nvPr/>
        </p:nvSpPr>
        <p:spPr>
          <a:xfrm>
            <a:off x="576072" y="3758184"/>
            <a:ext cx="2349245" cy="413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38"/>
          <p:cNvSpPr/>
          <p:nvPr/>
        </p:nvSpPr>
        <p:spPr>
          <a:xfrm>
            <a:off x="610019" y="3791203"/>
            <a:ext cx="2284095" cy="350520"/>
          </a:xfrm>
          <a:custGeom>
            <a:avLst/>
            <a:gdLst/>
            <a:ahLst/>
            <a:cxnLst/>
            <a:rect l="l" t="t" r="r" b="b"/>
            <a:pathLst>
              <a:path w="2284095" h="350520">
                <a:moveTo>
                  <a:pt x="2168994" y="57912"/>
                </a:moveTo>
                <a:lnTo>
                  <a:pt x="2094953" y="57912"/>
                </a:lnTo>
                <a:lnTo>
                  <a:pt x="2094953" y="350139"/>
                </a:lnTo>
                <a:lnTo>
                  <a:pt x="2168994" y="350139"/>
                </a:lnTo>
                <a:lnTo>
                  <a:pt x="2168994" y="57912"/>
                </a:lnTo>
                <a:close/>
              </a:path>
              <a:path w="2284095" h="350520">
                <a:moveTo>
                  <a:pt x="2283675" y="0"/>
                </a:moveTo>
                <a:lnTo>
                  <a:pt x="1980272" y="0"/>
                </a:lnTo>
                <a:lnTo>
                  <a:pt x="1980272" y="57912"/>
                </a:lnTo>
                <a:lnTo>
                  <a:pt x="2283675" y="57912"/>
                </a:lnTo>
                <a:lnTo>
                  <a:pt x="2283675" y="0"/>
                </a:lnTo>
                <a:close/>
              </a:path>
              <a:path w="2284095" h="350520">
                <a:moveTo>
                  <a:pt x="1721573" y="0"/>
                </a:moveTo>
                <a:lnTo>
                  <a:pt x="1639785" y="0"/>
                </a:lnTo>
                <a:lnTo>
                  <a:pt x="1639785" y="350139"/>
                </a:lnTo>
                <a:lnTo>
                  <a:pt x="1709889" y="350139"/>
                </a:lnTo>
                <a:lnTo>
                  <a:pt x="1709889" y="103505"/>
                </a:lnTo>
                <a:lnTo>
                  <a:pt x="1777617" y="103505"/>
                </a:lnTo>
                <a:lnTo>
                  <a:pt x="1721573" y="0"/>
                </a:lnTo>
                <a:close/>
              </a:path>
              <a:path w="2284095" h="350520">
                <a:moveTo>
                  <a:pt x="1777617" y="103505"/>
                </a:moveTo>
                <a:lnTo>
                  <a:pt x="1709889" y="103505"/>
                </a:lnTo>
                <a:lnTo>
                  <a:pt x="1845906" y="350139"/>
                </a:lnTo>
                <a:lnTo>
                  <a:pt x="1927567" y="350139"/>
                </a:lnTo>
                <a:lnTo>
                  <a:pt x="1927567" y="251206"/>
                </a:lnTo>
                <a:lnTo>
                  <a:pt x="1857590" y="251206"/>
                </a:lnTo>
                <a:lnTo>
                  <a:pt x="1777617" y="103505"/>
                </a:lnTo>
                <a:close/>
              </a:path>
              <a:path w="2284095" h="350520">
                <a:moveTo>
                  <a:pt x="1927567" y="0"/>
                </a:moveTo>
                <a:lnTo>
                  <a:pt x="1857590" y="0"/>
                </a:lnTo>
                <a:lnTo>
                  <a:pt x="1857590" y="251206"/>
                </a:lnTo>
                <a:lnTo>
                  <a:pt x="1927567" y="251206"/>
                </a:lnTo>
                <a:lnTo>
                  <a:pt x="1927567" y="0"/>
                </a:lnTo>
                <a:close/>
              </a:path>
              <a:path w="2284095" h="350520">
                <a:moveTo>
                  <a:pt x="1572475" y="0"/>
                </a:moveTo>
                <a:lnTo>
                  <a:pt x="1333461" y="0"/>
                </a:lnTo>
                <a:lnTo>
                  <a:pt x="1333461" y="350139"/>
                </a:lnTo>
                <a:lnTo>
                  <a:pt x="1575523" y="350139"/>
                </a:lnTo>
                <a:lnTo>
                  <a:pt x="1575523" y="292354"/>
                </a:lnTo>
                <a:lnTo>
                  <a:pt x="1407629" y="292354"/>
                </a:lnTo>
                <a:lnTo>
                  <a:pt x="1407629" y="201549"/>
                </a:lnTo>
                <a:lnTo>
                  <a:pt x="1547202" y="201549"/>
                </a:lnTo>
                <a:lnTo>
                  <a:pt x="1547202" y="143637"/>
                </a:lnTo>
                <a:lnTo>
                  <a:pt x="1407629" y="143637"/>
                </a:lnTo>
                <a:lnTo>
                  <a:pt x="1407629" y="57912"/>
                </a:lnTo>
                <a:lnTo>
                  <a:pt x="1572475" y="57912"/>
                </a:lnTo>
                <a:lnTo>
                  <a:pt x="1572475" y="0"/>
                </a:lnTo>
                <a:close/>
              </a:path>
              <a:path w="2284095" h="350520">
                <a:moveTo>
                  <a:pt x="977861" y="0"/>
                </a:moveTo>
                <a:lnTo>
                  <a:pt x="896073" y="0"/>
                </a:lnTo>
                <a:lnTo>
                  <a:pt x="896073" y="350139"/>
                </a:lnTo>
                <a:lnTo>
                  <a:pt x="966177" y="350139"/>
                </a:lnTo>
                <a:lnTo>
                  <a:pt x="966177" y="110617"/>
                </a:lnTo>
                <a:lnTo>
                  <a:pt x="1032839" y="110617"/>
                </a:lnTo>
                <a:lnTo>
                  <a:pt x="977861" y="0"/>
                </a:lnTo>
                <a:close/>
              </a:path>
              <a:path w="2284095" h="350520">
                <a:moveTo>
                  <a:pt x="1246847" y="110109"/>
                </a:moveTo>
                <a:lnTo>
                  <a:pt x="1176743" y="110109"/>
                </a:lnTo>
                <a:lnTo>
                  <a:pt x="1176743" y="350139"/>
                </a:lnTo>
                <a:lnTo>
                  <a:pt x="1246847" y="350139"/>
                </a:lnTo>
                <a:lnTo>
                  <a:pt x="1246847" y="110109"/>
                </a:lnTo>
                <a:close/>
              </a:path>
              <a:path w="2284095" h="350520">
                <a:moveTo>
                  <a:pt x="1032839" y="110617"/>
                </a:moveTo>
                <a:lnTo>
                  <a:pt x="966177" y="110617"/>
                </a:lnTo>
                <a:lnTo>
                  <a:pt x="1042250" y="261874"/>
                </a:lnTo>
                <a:lnTo>
                  <a:pt x="1100670" y="261874"/>
                </a:lnTo>
                <a:lnTo>
                  <a:pt x="1136256" y="190881"/>
                </a:lnTo>
                <a:lnTo>
                  <a:pt x="1072730" y="190881"/>
                </a:lnTo>
                <a:lnTo>
                  <a:pt x="1032839" y="110617"/>
                </a:lnTo>
                <a:close/>
              </a:path>
              <a:path w="2284095" h="350520">
                <a:moveTo>
                  <a:pt x="1246847" y="0"/>
                </a:moveTo>
                <a:lnTo>
                  <a:pt x="1168107" y="0"/>
                </a:lnTo>
                <a:lnTo>
                  <a:pt x="1072730" y="190881"/>
                </a:lnTo>
                <a:lnTo>
                  <a:pt x="1136256" y="190881"/>
                </a:lnTo>
                <a:lnTo>
                  <a:pt x="1176743" y="110109"/>
                </a:lnTo>
                <a:lnTo>
                  <a:pt x="1246847" y="110109"/>
                </a:lnTo>
                <a:lnTo>
                  <a:pt x="1246847" y="0"/>
                </a:lnTo>
                <a:close/>
              </a:path>
              <a:path w="2284095" h="350520">
                <a:moveTo>
                  <a:pt x="828763" y="0"/>
                </a:moveTo>
                <a:lnTo>
                  <a:pt x="589788" y="0"/>
                </a:lnTo>
                <a:lnTo>
                  <a:pt x="589788" y="350139"/>
                </a:lnTo>
                <a:lnTo>
                  <a:pt x="831811" y="350139"/>
                </a:lnTo>
                <a:lnTo>
                  <a:pt x="831811" y="292354"/>
                </a:lnTo>
                <a:lnTo>
                  <a:pt x="663917" y="292354"/>
                </a:lnTo>
                <a:lnTo>
                  <a:pt x="663917" y="201549"/>
                </a:lnTo>
                <a:lnTo>
                  <a:pt x="803490" y="201549"/>
                </a:lnTo>
                <a:lnTo>
                  <a:pt x="803490" y="143637"/>
                </a:lnTo>
                <a:lnTo>
                  <a:pt x="663917" y="143637"/>
                </a:lnTo>
                <a:lnTo>
                  <a:pt x="663917" y="57912"/>
                </a:lnTo>
                <a:lnTo>
                  <a:pt x="828763" y="57912"/>
                </a:lnTo>
                <a:lnTo>
                  <a:pt x="828763" y="0"/>
                </a:lnTo>
                <a:close/>
              </a:path>
              <a:path w="2284095" h="350520">
                <a:moveTo>
                  <a:pt x="380415" y="0"/>
                </a:moveTo>
                <a:lnTo>
                  <a:pt x="306324" y="0"/>
                </a:lnTo>
                <a:lnTo>
                  <a:pt x="306324" y="350139"/>
                </a:lnTo>
                <a:lnTo>
                  <a:pt x="537743" y="350139"/>
                </a:lnTo>
                <a:lnTo>
                  <a:pt x="537743" y="292354"/>
                </a:lnTo>
                <a:lnTo>
                  <a:pt x="380415" y="292354"/>
                </a:lnTo>
                <a:lnTo>
                  <a:pt x="380415" y="0"/>
                </a:lnTo>
                <a:close/>
              </a:path>
              <a:path w="2284095" h="350520">
                <a:moveTo>
                  <a:pt x="239026" y="0"/>
                </a:moveTo>
                <a:lnTo>
                  <a:pt x="0" y="0"/>
                </a:lnTo>
                <a:lnTo>
                  <a:pt x="0" y="350139"/>
                </a:lnTo>
                <a:lnTo>
                  <a:pt x="242074" y="350139"/>
                </a:lnTo>
                <a:lnTo>
                  <a:pt x="242074" y="292354"/>
                </a:lnTo>
                <a:lnTo>
                  <a:pt x="74091" y="292354"/>
                </a:lnTo>
                <a:lnTo>
                  <a:pt x="74091" y="201549"/>
                </a:lnTo>
                <a:lnTo>
                  <a:pt x="213652" y="201549"/>
                </a:lnTo>
                <a:lnTo>
                  <a:pt x="213652" y="143637"/>
                </a:lnTo>
                <a:lnTo>
                  <a:pt x="74091" y="143637"/>
                </a:lnTo>
                <a:lnTo>
                  <a:pt x="74091" y="57912"/>
                </a:lnTo>
                <a:lnTo>
                  <a:pt x="239026" y="57912"/>
                </a:lnTo>
                <a:lnTo>
                  <a:pt x="2390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39"/>
          <p:cNvSpPr/>
          <p:nvPr/>
        </p:nvSpPr>
        <p:spPr>
          <a:xfrm>
            <a:off x="2590292" y="3791203"/>
            <a:ext cx="303530" cy="350520"/>
          </a:xfrm>
          <a:custGeom>
            <a:avLst/>
            <a:gdLst/>
            <a:ahLst/>
            <a:cxnLst/>
            <a:rect l="l" t="t" r="r" b="b"/>
            <a:pathLst>
              <a:path w="303530" h="350520">
                <a:moveTo>
                  <a:pt x="0" y="0"/>
                </a:moveTo>
                <a:lnTo>
                  <a:pt x="303402" y="0"/>
                </a:lnTo>
                <a:lnTo>
                  <a:pt x="303402" y="57912"/>
                </a:lnTo>
                <a:lnTo>
                  <a:pt x="188721" y="57912"/>
                </a:lnTo>
                <a:lnTo>
                  <a:pt x="188721" y="350139"/>
                </a:lnTo>
                <a:lnTo>
                  <a:pt x="114681" y="350139"/>
                </a:lnTo>
                <a:lnTo>
                  <a:pt x="114681" y="57912"/>
                </a:lnTo>
                <a:lnTo>
                  <a:pt x="0" y="57912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40"/>
          <p:cNvSpPr/>
          <p:nvPr/>
        </p:nvSpPr>
        <p:spPr>
          <a:xfrm>
            <a:off x="2249804" y="3791203"/>
            <a:ext cx="288290" cy="350520"/>
          </a:xfrm>
          <a:custGeom>
            <a:avLst/>
            <a:gdLst/>
            <a:ahLst/>
            <a:cxnLst/>
            <a:rect l="l" t="t" r="r" b="b"/>
            <a:pathLst>
              <a:path w="288289" h="350520">
                <a:moveTo>
                  <a:pt x="0" y="0"/>
                </a:moveTo>
                <a:lnTo>
                  <a:pt x="81787" y="0"/>
                </a:lnTo>
                <a:lnTo>
                  <a:pt x="217805" y="251206"/>
                </a:lnTo>
                <a:lnTo>
                  <a:pt x="217805" y="0"/>
                </a:lnTo>
                <a:lnTo>
                  <a:pt x="287781" y="0"/>
                </a:lnTo>
                <a:lnTo>
                  <a:pt x="287781" y="350139"/>
                </a:lnTo>
                <a:lnTo>
                  <a:pt x="206120" y="350139"/>
                </a:lnTo>
                <a:lnTo>
                  <a:pt x="70103" y="103505"/>
                </a:lnTo>
                <a:lnTo>
                  <a:pt x="70103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41"/>
          <p:cNvSpPr/>
          <p:nvPr/>
        </p:nvSpPr>
        <p:spPr>
          <a:xfrm>
            <a:off x="1943480" y="3791203"/>
            <a:ext cx="242570" cy="350520"/>
          </a:xfrm>
          <a:custGeom>
            <a:avLst/>
            <a:gdLst/>
            <a:ahLst/>
            <a:cxnLst/>
            <a:rect l="l" t="t" r="r" b="b"/>
            <a:pathLst>
              <a:path w="242569" h="350520">
                <a:moveTo>
                  <a:pt x="0" y="0"/>
                </a:moveTo>
                <a:lnTo>
                  <a:pt x="239013" y="0"/>
                </a:lnTo>
                <a:lnTo>
                  <a:pt x="239013" y="57912"/>
                </a:lnTo>
                <a:lnTo>
                  <a:pt x="74168" y="57912"/>
                </a:lnTo>
                <a:lnTo>
                  <a:pt x="74168" y="143637"/>
                </a:lnTo>
                <a:lnTo>
                  <a:pt x="213741" y="143637"/>
                </a:lnTo>
                <a:lnTo>
                  <a:pt x="213741" y="201549"/>
                </a:lnTo>
                <a:lnTo>
                  <a:pt x="74168" y="201549"/>
                </a:lnTo>
                <a:lnTo>
                  <a:pt x="74168" y="292354"/>
                </a:lnTo>
                <a:lnTo>
                  <a:pt x="242062" y="292354"/>
                </a:lnTo>
                <a:lnTo>
                  <a:pt x="242062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42"/>
          <p:cNvSpPr/>
          <p:nvPr/>
        </p:nvSpPr>
        <p:spPr>
          <a:xfrm>
            <a:off x="1506092" y="3791203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5" h="350520">
                <a:moveTo>
                  <a:pt x="0" y="0"/>
                </a:moveTo>
                <a:lnTo>
                  <a:pt x="81787" y="0"/>
                </a:lnTo>
                <a:lnTo>
                  <a:pt x="176656" y="190881"/>
                </a:lnTo>
                <a:lnTo>
                  <a:pt x="272033" y="0"/>
                </a:lnTo>
                <a:lnTo>
                  <a:pt x="350774" y="0"/>
                </a:lnTo>
                <a:lnTo>
                  <a:pt x="350774" y="350139"/>
                </a:lnTo>
                <a:lnTo>
                  <a:pt x="280669" y="350139"/>
                </a:lnTo>
                <a:lnTo>
                  <a:pt x="280669" y="110109"/>
                </a:lnTo>
                <a:lnTo>
                  <a:pt x="204596" y="261874"/>
                </a:lnTo>
                <a:lnTo>
                  <a:pt x="146176" y="261874"/>
                </a:lnTo>
                <a:lnTo>
                  <a:pt x="70103" y="110617"/>
                </a:lnTo>
                <a:lnTo>
                  <a:pt x="70103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43"/>
          <p:cNvSpPr/>
          <p:nvPr/>
        </p:nvSpPr>
        <p:spPr>
          <a:xfrm>
            <a:off x="1199807" y="3791203"/>
            <a:ext cx="242570" cy="350520"/>
          </a:xfrm>
          <a:custGeom>
            <a:avLst/>
            <a:gdLst/>
            <a:ahLst/>
            <a:cxnLst/>
            <a:rect l="l" t="t" r="r" b="b"/>
            <a:pathLst>
              <a:path w="242569" h="350520">
                <a:moveTo>
                  <a:pt x="0" y="0"/>
                </a:moveTo>
                <a:lnTo>
                  <a:pt x="238975" y="0"/>
                </a:lnTo>
                <a:lnTo>
                  <a:pt x="238975" y="57912"/>
                </a:lnTo>
                <a:lnTo>
                  <a:pt x="74129" y="57912"/>
                </a:lnTo>
                <a:lnTo>
                  <a:pt x="74129" y="143637"/>
                </a:lnTo>
                <a:lnTo>
                  <a:pt x="213702" y="143637"/>
                </a:lnTo>
                <a:lnTo>
                  <a:pt x="213702" y="201549"/>
                </a:lnTo>
                <a:lnTo>
                  <a:pt x="74129" y="201549"/>
                </a:lnTo>
                <a:lnTo>
                  <a:pt x="74129" y="292354"/>
                </a:lnTo>
                <a:lnTo>
                  <a:pt x="242023" y="292354"/>
                </a:lnTo>
                <a:lnTo>
                  <a:pt x="242023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44"/>
          <p:cNvSpPr/>
          <p:nvPr/>
        </p:nvSpPr>
        <p:spPr>
          <a:xfrm>
            <a:off x="916343" y="3791203"/>
            <a:ext cx="231775" cy="350520"/>
          </a:xfrm>
          <a:custGeom>
            <a:avLst/>
            <a:gdLst/>
            <a:ahLst/>
            <a:cxnLst/>
            <a:rect l="l" t="t" r="r" b="b"/>
            <a:pathLst>
              <a:path w="231775" h="350520">
                <a:moveTo>
                  <a:pt x="0" y="0"/>
                </a:moveTo>
                <a:lnTo>
                  <a:pt x="74091" y="0"/>
                </a:lnTo>
                <a:lnTo>
                  <a:pt x="74091" y="292354"/>
                </a:lnTo>
                <a:lnTo>
                  <a:pt x="231419" y="292354"/>
                </a:lnTo>
                <a:lnTo>
                  <a:pt x="231419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45"/>
          <p:cNvSpPr/>
          <p:nvPr/>
        </p:nvSpPr>
        <p:spPr>
          <a:xfrm>
            <a:off x="610019" y="3791203"/>
            <a:ext cx="242570" cy="350520"/>
          </a:xfrm>
          <a:custGeom>
            <a:avLst/>
            <a:gdLst/>
            <a:ahLst/>
            <a:cxnLst/>
            <a:rect l="l" t="t" r="r" b="b"/>
            <a:pathLst>
              <a:path w="242569" h="350520">
                <a:moveTo>
                  <a:pt x="0" y="0"/>
                </a:moveTo>
                <a:lnTo>
                  <a:pt x="239026" y="0"/>
                </a:lnTo>
                <a:lnTo>
                  <a:pt x="239026" y="57912"/>
                </a:lnTo>
                <a:lnTo>
                  <a:pt x="74091" y="57912"/>
                </a:lnTo>
                <a:lnTo>
                  <a:pt x="74091" y="143637"/>
                </a:lnTo>
                <a:lnTo>
                  <a:pt x="213652" y="143637"/>
                </a:lnTo>
                <a:lnTo>
                  <a:pt x="213652" y="201549"/>
                </a:lnTo>
                <a:lnTo>
                  <a:pt x="74091" y="201549"/>
                </a:lnTo>
                <a:lnTo>
                  <a:pt x="74091" y="292354"/>
                </a:lnTo>
                <a:lnTo>
                  <a:pt x="242074" y="292354"/>
                </a:lnTo>
                <a:lnTo>
                  <a:pt x="242074" y="350139"/>
                </a:lnTo>
                <a:lnTo>
                  <a:pt x="0" y="35013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46"/>
          <p:cNvSpPr/>
          <p:nvPr/>
        </p:nvSpPr>
        <p:spPr>
          <a:xfrm>
            <a:off x="481583" y="626363"/>
            <a:ext cx="704215" cy="146685"/>
          </a:xfrm>
          <a:custGeom>
            <a:avLst/>
            <a:gdLst/>
            <a:ahLst/>
            <a:cxnLst/>
            <a:rect l="l" t="t" r="r" b="b"/>
            <a:pathLst>
              <a:path w="704215" h="146684">
                <a:moveTo>
                  <a:pt x="0" y="146303"/>
                </a:moveTo>
                <a:lnTo>
                  <a:pt x="704088" y="146303"/>
                </a:lnTo>
                <a:lnTo>
                  <a:pt x="704088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47"/>
          <p:cNvSpPr/>
          <p:nvPr/>
        </p:nvSpPr>
        <p:spPr>
          <a:xfrm>
            <a:off x="481583" y="4556759"/>
            <a:ext cx="3977640" cy="0"/>
          </a:xfrm>
          <a:custGeom>
            <a:avLst/>
            <a:gdLst/>
            <a:ahLst/>
            <a:cxnLst/>
            <a:rect l="l" t="t" r="r" b="b"/>
            <a:pathLst>
              <a:path w="3977640">
                <a:moveTo>
                  <a:pt x="0" y="0"/>
                </a:moveTo>
                <a:lnTo>
                  <a:pt x="3977640" y="0"/>
                </a:lnTo>
              </a:path>
            </a:pathLst>
          </a:custGeom>
          <a:ln w="1828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48"/>
          <p:cNvSpPr txBox="1"/>
          <p:nvPr/>
        </p:nvSpPr>
        <p:spPr>
          <a:xfrm>
            <a:off x="4932934" y="4732782"/>
            <a:ext cx="2636520" cy="1457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更低的</a:t>
            </a:r>
            <a:r>
              <a:rPr sz="1600" spc="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BOM</a:t>
            </a:r>
            <a:r>
              <a:rPr sz="16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成本</a:t>
            </a:r>
            <a:endParaRPr sz="16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更易产品化的设计理念</a:t>
            </a:r>
            <a:endParaRPr sz="16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更强的性能</a:t>
            </a:r>
            <a:r>
              <a:rPr sz="1600" spc="-10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(15W</a:t>
            </a:r>
            <a:r>
              <a:rPr sz="1600" spc="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16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系列</a:t>
            </a:r>
            <a:r>
              <a:rPr sz="1600" spc="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CPU)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更完善的生态系统支持</a:t>
            </a:r>
            <a:endParaRPr sz="16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3" t="25595" r="18863" b="35101"/>
          <a:stretch>
            <a:fillRect/>
          </a:stretch>
        </p:blipFill>
        <p:spPr>
          <a:xfrm>
            <a:off x="5563362" y="908720"/>
            <a:ext cx="5797852" cy="34483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3"/>
          <p:cNvSpPr>
            <a:spLocks noGrp="1"/>
          </p:cNvSpPr>
          <p:nvPr>
            <p:ph type="title"/>
          </p:nvPr>
        </p:nvSpPr>
        <p:spPr>
          <a:xfrm>
            <a:off x="335360" y="149521"/>
            <a:ext cx="10153128" cy="762635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计算模块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（产品代号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:Elk Bay-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麋鹿湾）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5"/>
          <p:cNvSpPr txBox="1"/>
          <p:nvPr/>
        </p:nvSpPr>
        <p:spPr>
          <a:xfrm>
            <a:off x="10776520" y="1052706"/>
            <a:ext cx="1264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25" dirty="0">
                <a:latin typeface="Lucida Sans" panose="020B0602030504020204"/>
                <a:cs typeface="Lucida Sans" panose="020B0602030504020204"/>
              </a:rPr>
              <a:t>“Elk</a:t>
            </a:r>
            <a:r>
              <a:rPr sz="2400" i="1" spc="-235" dirty="0">
                <a:latin typeface="Lucida Sans" panose="020B0602030504020204"/>
                <a:cs typeface="Lucida Sans" panose="020B0602030504020204"/>
              </a:rPr>
              <a:t> </a:t>
            </a:r>
            <a:r>
              <a:rPr sz="2400" i="1" spc="-25" dirty="0">
                <a:latin typeface="Lucida Sans" panose="020B0602030504020204"/>
                <a:cs typeface="Lucida Sans" panose="020B0602030504020204"/>
              </a:rPr>
              <a:t>Bay”</a:t>
            </a:r>
            <a:endParaRPr sz="2400" dirty="0">
              <a:latin typeface="Lucida Sans" panose="020B0602030504020204"/>
              <a:cs typeface="Lucida Sans" panose="020B0602030504020204"/>
            </a:endParaRPr>
          </a:p>
        </p:txBody>
      </p:sp>
      <p:sp>
        <p:nvSpPr>
          <p:cNvPr id="5" name="object 8"/>
          <p:cNvSpPr txBox="1"/>
          <p:nvPr/>
        </p:nvSpPr>
        <p:spPr>
          <a:xfrm>
            <a:off x="6219190" y="1095196"/>
            <a:ext cx="4823460" cy="750847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215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50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®Wi-Fi 6 AX201</a:t>
            </a:r>
            <a:r>
              <a:rPr lang="zh-CN" altLang="en-US" sz="1050" spc="30" dirty="0">
                <a:latin typeface="Calibri" panose="020F0502020204030204"/>
                <a:cs typeface="Calibri" panose="020F0502020204030204"/>
              </a:rPr>
              <a:t>焊接式，</a:t>
            </a:r>
            <a:r>
              <a:rPr lang="en-US" altLang="zh-CN" sz="1050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802.11ax</a:t>
            </a:r>
            <a:r>
              <a:rPr lang="en-US" altLang="zh-CN" sz="1050" spc="30" dirty="0">
                <a:latin typeface="Calibri" panose="020F0502020204030204"/>
                <a:cs typeface="Calibri" panose="020F0502020204030204"/>
              </a:rPr>
              <a:t> 2x2 </a:t>
            </a:r>
            <a:r>
              <a:rPr lang="en-US" altLang="zh-CN" sz="1050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2.4Gbps</a:t>
            </a:r>
            <a:r>
              <a:rPr lang="en-US" altLang="zh-CN" sz="1050" spc="30" dirty="0">
                <a:latin typeface="Calibri" panose="020F0502020204030204"/>
                <a:cs typeface="Calibri" panose="020F0502020204030204"/>
              </a:rPr>
              <a:t> +</a:t>
            </a:r>
            <a:r>
              <a:rPr lang="zh-CN" altLang="en-US" sz="1050" spc="30" dirty="0">
                <a:latin typeface="Calibri" panose="020F0502020204030204"/>
                <a:cs typeface="Calibri" panose="020F0502020204030204"/>
              </a:rPr>
              <a:t>蓝牙</a:t>
            </a:r>
            <a:r>
              <a:rPr lang="en-US" altLang="zh-CN" sz="1050" spc="30" dirty="0">
                <a:latin typeface="Calibri" panose="020F0502020204030204"/>
                <a:cs typeface="Calibri" panose="020F0502020204030204"/>
              </a:rPr>
              <a:t>®5</a:t>
            </a:r>
            <a:endParaRPr lang="en-US" altLang="zh-CN" sz="1050" spc="3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15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050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1050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至</a:t>
            </a:r>
            <a:r>
              <a:rPr lang="en-US" altLang="zh-CN" sz="1050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16GB</a:t>
            </a:r>
            <a:r>
              <a:rPr lang="zh-CN" altLang="en-US" sz="1050" spc="30" dirty="0">
                <a:latin typeface="Calibri" panose="020F0502020204030204"/>
                <a:cs typeface="Calibri" panose="020F0502020204030204"/>
              </a:rPr>
              <a:t>焊接双通道</a:t>
            </a:r>
            <a:r>
              <a:rPr lang="en-US" altLang="zh-CN" sz="1050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LPDDR4X</a:t>
            </a:r>
            <a:r>
              <a:rPr lang="zh-CN" altLang="en-US" sz="1050" spc="30" dirty="0">
                <a:latin typeface="Calibri" panose="020F0502020204030204"/>
                <a:cs typeface="Calibri" panose="020F0502020204030204"/>
              </a:rPr>
              <a:t>存储器</a:t>
            </a:r>
            <a:endParaRPr lang="zh-CN" altLang="en-US" sz="1050" spc="3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15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30" dirty="0">
                <a:latin typeface="Calibri" panose="020F0502020204030204"/>
                <a:cs typeface="Calibri" panose="020F0502020204030204"/>
              </a:rPr>
              <a:t>支持</a:t>
            </a:r>
            <a:r>
              <a:rPr lang="en-US" altLang="zh-CN" sz="1050" spc="30" dirty="0">
                <a:latin typeface="Calibri" panose="020F0502020204030204"/>
                <a:cs typeface="Calibri" panose="020F0502020204030204"/>
              </a:rPr>
              <a:t>Windows 10</a:t>
            </a:r>
            <a:r>
              <a:rPr lang="zh-CN" altLang="en-US" sz="1050" spc="30" dirty="0">
                <a:latin typeface="Calibri" panose="020F0502020204030204"/>
                <a:cs typeface="Calibri" panose="020F0502020204030204"/>
              </a:rPr>
              <a:t>和</a:t>
            </a:r>
            <a:r>
              <a:rPr lang="en-US" altLang="zh-CN" sz="1050" spc="30" dirty="0">
                <a:latin typeface="Calibri" panose="020F0502020204030204"/>
                <a:cs typeface="Calibri" panose="020F0502020204030204"/>
              </a:rPr>
              <a:t>Linux</a:t>
            </a:r>
            <a:r>
              <a:rPr lang="zh-CN" altLang="en-US" sz="1050" spc="30" dirty="0">
                <a:latin typeface="Calibri" panose="020F0502020204030204"/>
                <a:cs typeface="Calibri" panose="020F0502020204030204"/>
              </a:rPr>
              <a:t>操作系统</a:t>
            </a:r>
            <a:endParaRPr lang="zh-CN" altLang="en-US" sz="1050" spc="3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15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30" dirty="0">
                <a:latin typeface="Calibri" panose="020F0502020204030204"/>
                <a:cs typeface="Calibri" panose="020F0502020204030204"/>
              </a:rPr>
              <a:t>卡式边缘整合连接器支持的</a:t>
            </a:r>
            <a:r>
              <a:rPr lang="en-US" altLang="zh-CN" sz="1050" spc="30" dirty="0">
                <a:latin typeface="Calibri" panose="020F0502020204030204"/>
                <a:cs typeface="Calibri" panose="020F0502020204030204"/>
              </a:rPr>
              <a:t>I / O</a:t>
            </a:r>
            <a:r>
              <a:rPr lang="zh-CN" altLang="en-US" sz="1050" spc="30" dirty="0">
                <a:latin typeface="Calibri" panose="020F0502020204030204"/>
                <a:cs typeface="Calibri" panose="020F0502020204030204"/>
              </a:rPr>
              <a:t>：</a:t>
            </a:r>
            <a:endParaRPr sz="10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9"/>
          <p:cNvSpPr txBox="1"/>
          <p:nvPr/>
        </p:nvSpPr>
        <p:spPr>
          <a:xfrm>
            <a:off x="6219190" y="1797107"/>
            <a:ext cx="4990465" cy="3457357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altLang="zh-CN" sz="1050" spc="-5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USB 3.1</a:t>
            </a:r>
            <a:endParaRPr lang="en-US" sz="1050" spc="-5" dirty="0"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>
                <a:latin typeface="Calibri" panose="020F0502020204030204"/>
                <a:cs typeface="Calibri" panose="020F0502020204030204"/>
              </a:rPr>
              <a:t>3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USB 2.0</a:t>
            </a:r>
            <a:endParaRPr lang="en-US" sz="1050" spc="-5" dirty="0"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DDI（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可配置为</a:t>
            </a:r>
            <a:r>
              <a:rPr lang="en-US" sz="1050" spc="-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DP 1.4a</a:t>
            </a:r>
            <a:r>
              <a:rPr lang="zh-CN" altLang="en-US" sz="1050" spc="-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或</a:t>
            </a:r>
            <a:r>
              <a:rPr lang="en-US" sz="1050" spc="-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HDMI 2.0b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）</a:t>
            </a:r>
            <a:endParaRPr lang="en-US" sz="1050" spc="-5" dirty="0"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1050" spc="-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Type C（DDI / TBT / USB3.1）</a:t>
            </a:r>
            <a:endParaRPr lang="en-US" sz="1050" spc="-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1050" spc="-5" dirty="0" err="1">
                <a:latin typeface="Calibri" panose="020F0502020204030204"/>
                <a:cs typeface="Calibri" panose="020F0502020204030204"/>
              </a:rPr>
              <a:t>eDP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 1.4b</a:t>
            </a:r>
            <a:endParaRPr lang="en-US" sz="1050" spc="-5" dirty="0"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1050" spc="-5" dirty="0" err="1">
                <a:latin typeface="Calibri" panose="020F0502020204030204"/>
                <a:cs typeface="Calibri" panose="020F0502020204030204"/>
              </a:rPr>
              <a:t>GbE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 PHY</a:t>
            </a:r>
            <a:endParaRPr lang="en-US" sz="1050" spc="-5" dirty="0"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PCIe x4 / SATA</a:t>
            </a:r>
            <a:endParaRPr lang="en-US" sz="1050" spc="-5" dirty="0"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PCIe x4（</a:t>
            </a:r>
            <a:r>
              <a:rPr lang="en-US" sz="1050" spc="-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Gen4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）</a:t>
            </a:r>
            <a:endParaRPr lang="en-US" sz="1050" spc="-5" dirty="0"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1050" spc="-5" dirty="0">
                <a:latin typeface="Calibri" panose="020F0502020204030204"/>
                <a:cs typeface="Calibri" panose="020F0502020204030204"/>
              </a:rPr>
              <a:t>PCIe x1</a:t>
            </a:r>
            <a:endParaRPr lang="en-US" sz="1050" spc="-5" dirty="0"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个高清音频</a:t>
            </a:r>
            <a:endParaRPr lang="zh-CN" altLang="en-US" sz="1050" spc="-5" dirty="0">
              <a:latin typeface="Calibri" panose="020F0502020204030204"/>
              <a:cs typeface="Calibri" panose="020F0502020204030204"/>
            </a:endParaRPr>
          </a:p>
          <a:p>
            <a:pPr marL="266700" indent="-88265">
              <a:lnSpc>
                <a:spcPct val="100000"/>
              </a:lnSpc>
              <a:spcBef>
                <a:spcPts val="220"/>
              </a:spcBef>
              <a:buChar char="-"/>
              <a:tabLst>
                <a:tab pos="267335" algn="l"/>
              </a:tabLst>
            </a:pPr>
            <a:r>
              <a:rPr lang="en-US" sz="1050" spc="-5" dirty="0" err="1">
                <a:latin typeface="Calibri" panose="020F0502020204030204"/>
                <a:cs typeface="Calibri" panose="020F0502020204030204"/>
              </a:rPr>
              <a:t>eSPI（EC</a:t>
            </a:r>
            <a:r>
              <a:rPr lang="zh-CN" altLang="en-US" sz="1050" spc="-5" dirty="0">
                <a:latin typeface="Calibri" panose="020F0502020204030204"/>
                <a:cs typeface="Calibri" panose="020F0502020204030204"/>
              </a:rPr>
              <a:t>接口）</a:t>
            </a:r>
            <a:endParaRPr sz="105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2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75" dirty="0">
                <a:latin typeface="Calibri" panose="020F0502020204030204"/>
                <a:cs typeface="Calibri" panose="020F0502020204030204"/>
              </a:rPr>
              <a:t>支持多达</a:t>
            </a:r>
            <a:r>
              <a:rPr lang="zh-CN" altLang="en-US" sz="1050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四路</a:t>
            </a:r>
            <a:r>
              <a:rPr lang="en-US" altLang="zh-CN" sz="1050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4k @ 60Hz</a:t>
            </a:r>
            <a:r>
              <a:rPr lang="zh-CN" altLang="en-US" sz="1050" spc="75" dirty="0">
                <a:latin typeface="Calibri" panose="020F0502020204030204"/>
                <a:cs typeface="Calibri" panose="020F0502020204030204"/>
              </a:rPr>
              <a:t>显示器（双</a:t>
            </a:r>
            <a:r>
              <a:rPr lang="en-US" altLang="zh-CN" sz="1050" spc="75" dirty="0">
                <a:latin typeface="Calibri" panose="020F0502020204030204"/>
                <a:cs typeface="Calibri" panose="020F0502020204030204"/>
              </a:rPr>
              <a:t>DDI + C</a:t>
            </a:r>
            <a:r>
              <a:rPr lang="zh-CN" altLang="en-US" sz="1050" spc="75" dirty="0">
                <a:latin typeface="Calibri" panose="020F0502020204030204"/>
                <a:cs typeface="Calibri" panose="020F0502020204030204"/>
              </a:rPr>
              <a:t>型</a:t>
            </a:r>
            <a:r>
              <a:rPr lang="en-US" altLang="zh-CN" sz="1050" spc="75" dirty="0">
                <a:latin typeface="Calibri" panose="020F0502020204030204"/>
                <a:cs typeface="Calibri" panose="020F0502020204030204"/>
              </a:rPr>
              <a:t>+ </a:t>
            </a:r>
            <a:r>
              <a:rPr lang="en-US" altLang="zh-CN" sz="1050" spc="75" dirty="0" err="1">
                <a:latin typeface="Calibri" panose="020F0502020204030204"/>
                <a:cs typeface="Calibri" panose="020F0502020204030204"/>
              </a:rPr>
              <a:t>eDP</a:t>
            </a:r>
            <a:r>
              <a:rPr lang="zh-CN" altLang="en-US" sz="1050" spc="75" dirty="0">
                <a:latin typeface="Calibri" panose="020F0502020204030204"/>
                <a:cs typeface="Calibri" panose="020F0502020204030204"/>
              </a:rPr>
              <a:t>接口）</a:t>
            </a:r>
            <a:endParaRPr lang="zh-CN" altLang="en-US" sz="1050" spc="7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2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75" dirty="0">
                <a:latin typeface="Calibri" panose="020F0502020204030204"/>
                <a:cs typeface="Calibri" panose="020F0502020204030204"/>
              </a:rPr>
              <a:t>生成不可知的散热器热界面</a:t>
            </a:r>
            <a:endParaRPr lang="zh-CN" altLang="en-US" sz="1050" spc="7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2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75" dirty="0">
                <a:latin typeface="Calibri" panose="020F0502020204030204"/>
                <a:cs typeface="Calibri" panose="020F0502020204030204"/>
              </a:rPr>
              <a:t>支持集成到固定和移动系统设计中</a:t>
            </a:r>
            <a:endParaRPr lang="zh-CN" altLang="en-US" sz="1050" spc="7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2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75" dirty="0">
                <a:latin typeface="Calibri" panose="020F0502020204030204"/>
                <a:cs typeface="Calibri" panose="020F0502020204030204"/>
              </a:rPr>
              <a:t>模块尺寸：</a:t>
            </a:r>
            <a:r>
              <a:rPr lang="en-US" altLang="zh-CN" sz="1050" spc="75" dirty="0">
                <a:latin typeface="Calibri" panose="020F0502020204030204"/>
                <a:cs typeface="Calibri" panose="020F0502020204030204"/>
              </a:rPr>
              <a:t>95 x 65 x 6</a:t>
            </a:r>
            <a:r>
              <a:rPr lang="zh-CN" altLang="en-US" sz="1050" spc="75" dirty="0">
                <a:latin typeface="Calibri" panose="020F0502020204030204"/>
                <a:cs typeface="Calibri" panose="020F0502020204030204"/>
              </a:rPr>
              <a:t>毫米</a:t>
            </a:r>
            <a:endParaRPr lang="zh-CN" altLang="en-US" sz="1050" spc="7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2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75" dirty="0">
                <a:latin typeface="Calibri" panose="020F0502020204030204"/>
                <a:cs typeface="Calibri" panose="020F0502020204030204"/>
              </a:rPr>
              <a:t>没有活动部件</a:t>
            </a:r>
            <a:endParaRPr lang="zh-CN" altLang="en-US" sz="1050" spc="75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2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符合</a:t>
            </a:r>
            <a:r>
              <a:rPr lang="en-US" altLang="zh-CN" sz="1050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24x7</a:t>
            </a:r>
            <a:r>
              <a:rPr lang="zh-CN" altLang="en-US" sz="1050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全天候运作</a:t>
            </a:r>
            <a:endParaRPr lang="zh-CN" altLang="en-US" sz="1050" spc="7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2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三年生命周期</a:t>
            </a:r>
            <a:endParaRPr lang="zh-CN" altLang="en-US" sz="1050" spc="7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2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50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三年保修</a:t>
            </a:r>
            <a:endParaRPr sz="105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2"/>
          <p:cNvSpPr/>
          <p:nvPr/>
        </p:nvSpPr>
        <p:spPr>
          <a:xfrm>
            <a:off x="455676" y="4902660"/>
            <a:ext cx="4317492" cy="19827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6"/>
          <p:cNvSpPr txBox="1"/>
          <p:nvPr/>
        </p:nvSpPr>
        <p:spPr>
          <a:xfrm>
            <a:off x="1610613" y="3659703"/>
            <a:ext cx="3477275" cy="5430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酷睿™ 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i3-1115G4</a:t>
            </a:r>
            <a:endParaRPr lang="en-US" altLang="zh-CN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UHD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图形显卡</a:t>
            </a:r>
            <a:endParaRPr lang="en-US" altLang="zh-CN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3.0 GHz@28W ~ 1.7Ghz@12W,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最高支持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4.1 GHz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睿频加速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2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核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4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线程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,6MB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三级缓存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3733MT/s LPDDR4x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7"/>
          <p:cNvSpPr txBox="1"/>
          <p:nvPr/>
        </p:nvSpPr>
        <p:spPr>
          <a:xfrm>
            <a:off x="1610613" y="1160006"/>
            <a:ext cx="3366592" cy="24051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酷睿</a:t>
            </a:r>
            <a:r>
              <a:rPr 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™ i7-1185G7</a:t>
            </a:r>
            <a:endParaRPr lang="en-US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锐矩</a:t>
            </a:r>
            <a:r>
              <a:rPr 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Xe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显卡</a:t>
            </a:r>
            <a:r>
              <a:rPr 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vPro™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平台</a:t>
            </a:r>
            <a:endParaRPr lang="en-US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en-US" sz="800" spc="55" dirty="0">
                <a:latin typeface="Calibri" panose="020F0502020204030204"/>
                <a:cs typeface="Calibri" panose="020F0502020204030204"/>
              </a:rPr>
              <a:t>3.0 GHz@28W ~ 1.2Ghz@12W,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最高支持</a:t>
            </a:r>
            <a:r>
              <a:rPr lang="en-US" sz="800" spc="55" dirty="0">
                <a:latin typeface="Calibri" panose="020F0502020204030204"/>
                <a:cs typeface="Calibri" panose="020F0502020204030204"/>
              </a:rPr>
              <a:t>4.8 GHz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睿频加速</a:t>
            </a:r>
            <a:endParaRPr lang="en-US" sz="800" spc="55" dirty="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  <a:spcAft>
                <a:spcPts val="600"/>
              </a:spcAft>
            </a:pPr>
            <a:r>
              <a:rPr lang="en-US" sz="800" spc="55" dirty="0">
                <a:latin typeface="Calibri" panose="020F0502020204030204"/>
                <a:cs typeface="Calibri" panose="020F0502020204030204"/>
              </a:rPr>
              <a:t>4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核</a:t>
            </a:r>
            <a:r>
              <a:rPr lang="en-US" sz="800" spc="55" dirty="0">
                <a:latin typeface="Calibri" panose="020F0502020204030204"/>
                <a:cs typeface="Calibri" panose="020F0502020204030204"/>
              </a:rPr>
              <a:t>, 8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线程</a:t>
            </a:r>
            <a:r>
              <a:rPr lang="en-US" sz="800" spc="55" dirty="0">
                <a:latin typeface="Calibri" panose="020F0502020204030204"/>
                <a:cs typeface="Calibri" panose="020F0502020204030204"/>
              </a:rPr>
              <a:t>,12MB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三级缓存</a:t>
            </a:r>
            <a:r>
              <a:rPr lang="en-US" sz="800" spc="55" dirty="0">
                <a:latin typeface="Calibri" panose="020F0502020204030204"/>
                <a:cs typeface="Calibri" panose="020F0502020204030204"/>
              </a:rPr>
              <a:t>, 4267MT/s LPDDR4x</a:t>
            </a:r>
            <a:endParaRPr lang="en-US" sz="800" spc="55" dirty="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酷睿™ 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i7-1165G7</a:t>
            </a:r>
            <a:endParaRPr lang="en-US" altLang="zh-CN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锐矩 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Xe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显卡</a:t>
            </a:r>
            <a:endParaRPr lang="en-US" altLang="zh-CN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2.8GHz@28W ~ 1.2Ghz@12W,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最高支持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4.7 GHz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睿频加速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  <a:spcAft>
                <a:spcPts val="600"/>
              </a:spcAft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4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核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8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线程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,12MB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三级缓存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4267MT/s LPDDR4x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酷睿™ 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i5-1145G7</a:t>
            </a:r>
            <a:endParaRPr lang="en-US" altLang="zh-CN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锐矩 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Xe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显卡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vPro™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平台</a:t>
            </a:r>
            <a:endParaRPr lang="zh-CN" altLang="en-US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2.6GHz@28W ~ 1.1Ghz@12W,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最高支持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4.4 GHz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睿频加速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  <a:spcAft>
                <a:spcPts val="600"/>
              </a:spcAft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4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核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8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线程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,8MB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三级缓存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4267MT/s LPDDR4x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酷睿™ 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i5-1135G7</a:t>
            </a:r>
            <a:endParaRPr lang="en-US" altLang="zh-CN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锐矩 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Xe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显卡</a:t>
            </a:r>
            <a:endParaRPr lang="en-US" altLang="zh-CN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2.4GHz@28W ~ 0.9Ghz@12W,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最高支持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4.2 GHz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睿频加速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  <a:spcAft>
                <a:spcPts val="600"/>
              </a:spcAft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4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核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8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线程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,8MB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三级缓存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4267MT/s LPDDR4x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5"/>
          <p:cNvSpPr/>
          <p:nvPr/>
        </p:nvSpPr>
        <p:spPr>
          <a:xfrm>
            <a:off x="955314" y="4307462"/>
            <a:ext cx="491678" cy="450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6"/>
          <p:cNvSpPr txBox="1"/>
          <p:nvPr/>
        </p:nvSpPr>
        <p:spPr>
          <a:xfrm>
            <a:off x="1610612" y="4262064"/>
            <a:ext cx="3366592" cy="5430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赛扬</a:t>
            </a: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6305</a:t>
            </a:r>
            <a:endParaRPr lang="en-US" altLang="zh-CN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en-US" altLang="zh-CN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Intel® UHD </a:t>
            </a:r>
            <a:r>
              <a:rPr lang="zh-CN" altLang="en-US" sz="8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图形显卡</a:t>
            </a:r>
            <a:endParaRPr lang="en-US" altLang="zh-CN" sz="8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1.8GHz@15W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2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核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2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线程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,4MB </a:t>
            </a:r>
            <a:r>
              <a:rPr lang="zh-CN" altLang="en-US" sz="800" spc="55" dirty="0">
                <a:latin typeface="Calibri" panose="020F0502020204030204"/>
                <a:cs typeface="Calibri" panose="020F0502020204030204"/>
              </a:rPr>
              <a:t>三级缓存</a:t>
            </a:r>
            <a:r>
              <a:rPr lang="en-US" altLang="zh-CN" sz="800" spc="55" dirty="0">
                <a:latin typeface="Calibri" panose="020F0502020204030204"/>
                <a:cs typeface="Calibri" panose="020F0502020204030204"/>
              </a:rPr>
              <a:t>, 3733MT/s LPDDR4x</a:t>
            </a:r>
            <a:endParaRPr lang="en-US" altLang="zh-CN" sz="800" spc="5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3"/>
          <p:cNvSpPr txBox="1"/>
          <p:nvPr/>
        </p:nvSpPr>
        <p:spPr>
          <a:xfrm>
            <a:off x="10429450" y="6488768"/>
            <a:ext cx="176255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800" b="1" spc="5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所有信息随时更改，恕不另行通知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34" y="2713677"/>
            <a:ext cx="7213971" cy="3664138"/>
          </a:xfrm>
          <a:prstGeom prst="rect">
            <a:avLst/>
          </a:prstGeom>
        </p:spPr>
      </p:pic>
      <p:sp>
        <p:nvSpPr>
          <p:cNvPr id="27" name="object 16"/>
          <p:cNvSpPr/>
          <p:nvPr/>
        </p:nvSpPr>
        <p:spPr>
          <a:xfrm>
            <a:off x="1229106" y="4879482"/>
            <a:ext cx="1078723" cy="335343"/>
          </a:xfrm>
          <a:custGeom>
            <a:avLst/>
            <a:gdLst/>
            <a:ahLst/>
            <a:cxnLst/>
            <a:rect l="l" t="t" r="r" b="b"/>
            <a:pathLst>
              <a:path w="1536700" h="443229">
                <a:moveTo>
                  <a:pt x="0" y="443103"/>
                </a:moveTo>
                <a:lnTo>
                  <a:pt x="1536573" y="0"/>
                </a:lnTo>
              </a:path>
            </a:pathLst>
          </a:custGeom>
          <a:ln w="3200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17"/>
          <p:cNvSpPr/>
          <p:nvPr/>
        </p:nvSpPr>
        <p:spPr>
          <a:xfrm>
            <a:off x="1176527" y="5177743"/>
            <a:ext cx="74676" cy="94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8"/>
          <p:cNvSpPr/>
          <p:nvPr/>
        </p:nvSpPr>
        <p:spPr>
          <a:xfrm>
            <a:off x="2294127" y="4823158"/>
            <a:ext cx="74676" cy="92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1"/>
          <p:cNvSpPr/>
          <p:nvPr/>
        </p:nvSpPr>
        <p:spPr>
          <a:xfrm>
            <a:off x="1148334" y="5814012"/>
            <a:ext cx="1617472" cy="850810"/>
          </a:xfrm>
          <a:custGeom>
            <a:avLst/>
            <a:gdLst/>
            <a:ahLst/>
            <a:cxnLst/>
            <a:rect l="l" t="t" r="r" b="b"/>
            <a:pathLst>
              <a:path w="2493009" h="1324610">
                <a:moveTo>
                  <a:pt x="0" y="0"/>
                </a:moveTo>
                <a:lnTo>
                  <a:pt x="2492882" y="1324140"/>
                </a:lnTo>
              </a:path>
            </a:pathLst>
          </a:custGeom>
          <a:ln w="3200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3"/>
          <p:cNvSpPr/>
          <p:nvPr/>
        </p:nvSpPr>
        <p:spPr>
          <a:xfrm>
            <a:off x="1095756" y="5750767"/>
            <a:ext cx="74675" cy="92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4"/>
          <p:cNvSpPr/>
          <p:nvPr/>
        </p:nvSpPr>
        <p:spPr>
          <a:xfrm>
            <a:off x="2728468" y="6625194"/>
            <a:ext cx="74675" cy="944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5"/>
          <p:cNvSpPr/>
          <p:nvPr/>
        </p:nvSpPr>
        <p:spPr>
          <a:xfrm>
            <a:off x="1029461" y="5314141"/>
            <a:ext cx="8255" cy="313690"/>
          </a:xfrm>
          <a:custGeom>
            <a:avLst/>
            <a:gdLst/>
            <a:ahLst/>
            <a:cxnLst/>
            <a:rect l="l" t="t" r="r" b="b"/>
            <a:pathLst>
              <a:path w="8254" h="313689">
                <a:moveTo>
                  <a:pt x="0" y="0"/>
                </a:moveTo>
                <a:lnTo>
                  <a:pt x="7874" y="313308"/>
                </a:lnTo>
              </a:path>
            </a:pathLst>
          </a:custGeom>
          <a:ln w="3200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26"/>
          <p:cNvSpPr/>
          <p:nvPr/>
        </p:nvSpPr>
        <p:spPr>
          <a:xfrm>
            <a:off x="993647" y="5266135"/>
            <a:ext cx="74675" cy="92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7"/>
          <p:cNvSpPr/>
          <p:nvPr/>
        </p:nvSpPr>
        <p:spPr>
          <a:xfrm>
            <a:off x="1005839" y="5595319"/>
            <a:ext cx="74675" cy="92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8"/>
          <p:cNvSpPr txBox="1"/>
          <p:nvPr/>
        </p:nvSpPr>
        <p:spPr>
          <a:xfrm>
            <a:off x="608457" y="5383229"/>
            <a:ext cx="388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90" dirty="0">
                <a:latin typeface="Calibri" panose="020F0502020204030204"/>
                <a:cs typeface="Calibri" panose="020F0502020204030204"/>
              </a:rPr>
              <a:t>6</a:t>
            </a:r>
            <a:r>
              <a:rPr sz="11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spc="80" dirty="0">
                <a:latin typeface="Calibri" panose="020F0502020204030204"/>
                <a:cs typeface="Calibri" panose="020F0502020204030204"/>
              </a:rPr>
              <a:t>mm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28"/>
          <p:cNvSpPr txBox="1"/>
          <p:nvPr/>
        </p:nvSpPr>
        <p:spPr>
          <a:xfrm rot="20520000">
            <a:off x="1399911" y="4861993"/>
            <a:ext cx="54473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90" dirty="0">
                <a:latin typeface="Calibri" panose="020F0502020204030204"/>
                <a:cs typeface="Calibri" panose="020F0502020204030204"/>
              </a:rPr>
              <a:t>6</a:t>
            </a:r>
            <a:r>
              <a:rPr lang="en-US" sz="1100" spc="90" dirty="0">
                <a:latin typeface="Calibri" panose="020F0502020204030204"/>
                <a:cs typeface="Calibri" panose="020F0502020204030204"/>
              </a:rPr>
              <a:t>5</a:t>
            </a:r>
            <a:r>
              <a:rPr sz="11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spc="80" dirty="0">
                <a:latin typeface="Calibri" panose="020F0502020204030204"/>
                <a:cs typeface="Calibri" panose="020F0502020204030204"/>
              </a:rPr>
              <a:t>mm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28"/>
          <p:cNvSpPr txBox="1"/>
          <p:nvPr/>
        </p:nvSpPr>
        <p:spPr>
          <a:xfrm rot="1740000">
            <a:off x="1482812" y="6195877"/>
            <a:ext cx="54473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spc="90" dirty="0">
                <a:latin typeface="Calibri" panose="020F0502020204030204"/>
                <a:cs typeface="Calibri" panose="020F0502020204030204"/>
              </a:rPr>
              <a:t>95</a:t>
            </a:r>
            <a:r>
              <a:rPr sz="11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spc="80" dirty="0">
                <a:latin typeface="Calibri" panose="020F0502020204030204"/>
                <a:cs typeface="Calibri" panose="020F0502020204030204"/>
              </a:rPr>
              <a:t>mm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4" name="Picture 12" descr="A close up of a sign&#10;&#10;Description automatically generated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3" y="1158442"/>
            <a:ext cx="470358" cy="470358"/>
          </a:xfrm>
          <a:prstGeom prst="rect">
            <a:avLst/>
          </a:prstGeom>
        </p:spPr>
      </p:pic>
      <p:pic>
        <p:nvPicPr>
          <p:cNvPr id="45" name="Picture 21" descr="A picture containing drawing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307" y="1772816"/>
            <a:ext cx="481218" cy="481218"/>
          </a:xfrm>
          <a:prstGeom prst="rect">
            <a:avLst/>
          </a:prstGeom>
        </p:spPr>
      </p:pic>
      <p:pic>
        <p:nvPicPr>
          <p:cNvPr id="46" name="Picture 28" descr="A close up of a sign&#10;&#10;Description automatically generat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733" y="2374828"/>
            <a:ext cx="478108" cy="478108"/>
          </a:xfrm>
          <a:prstGeom prst="rect">
            <a:avLst/>
          </a:prstGeom>
        </p:spPr>
      </p:pic>
      <p:pic>
        <p:nvPicPr>
          <p:cNvPr id="47" name="Picture 31" descr="A close up of a sign&#10;&#10;Description automatically generate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457" y="2996952"/>
            <a:ext cx="478108" cy="478108"/>
          </a:xfrm>
          <a:prstGeom prst="rect">
            <a:avLst/>
          </a:prstGeom>
        </p:spPr>
      </p:pic>
      <p:pic>
        <p:nvPicPr>
          <p:cNvPr id="48" name="Picture 34" descr="A picture containing food&#10;&#10;Description automatically generate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404" y="3670972"/>
            <a:ext cx="478108" cy="478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en-US" altLang="zh-CN" spc="300" dirty="0"/>
              <a:t>Intel </a:t>
            </a:r>
            <a:r>
              <a:rPr lang="zh-CN" altLang="en-US" spc="300" dirty="0"/>
              <a:t>计算模块产品优势</a:t>
            </a:r>
            <a:endParaRPr lang="zh-CN" altLang="en-US" spc="300" dirty="0"/>
          </a:p>
        </p:txBody>
      </p:sp>
      <p:sp>
        <p:nvSpPr>
          <p:cNvPr id="5" name="object 3"/>
          <p:cNvSpPr/>
          <p:nvPr/>
        </p:nvSpPr>
        <p:spPr>
          <a:xfrm>
            <a:off x="5180076" y="4126991"/>
            <a:ext cx="1751330" cy="925194"/>
          </a:xfrm>
          <a:custGeom>
            <a:avLst/>
            <a:gdLst/>
            <a:ahLst/>
            <a:cxnLst/>
            <a:rect l="l" t="t" r="r" b="b"/>
            <a:pathLst>
              <a:path w="1751329" h="925195">
                <a:moveTo>
                  <a:pt x="875538" y="0"/>
                </a:moveTo>
                <a:lnTo>
                  <a:pt x="0" y="462533"/>
                </a:lnTo>
                <a:lnTo>
                  <a:pt x="875538" y="925067"/>
                </a:lnTo>
                <a:lnTo>
                  <a:pt x="1751076" y="462533"/>
                </a:lnTo>
                <a:lnTo>
                  <a:pt x="87553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6055867" y="3817111"/>
            <a:ext cx="1372235" cy="770890"/>
          </a:xfrm>
          <a:custGeom>
            <a:avLst/>
            <a:gdLst/>
            <a:ahLst/>
            <a:cxnLst/>
            <a:rect l="l" t="t" r="r" b="b"/>
            <a:pathLst>
              <a:path w="1372234" h="770889">
                <a:moveTo>
                  <a:pt x="498729" y="0"/>
                </a:moveTo>
                <a:lnTo>
                  <a:pt x="0" y="315975"/>
                </a:lnTo>
                <a:lnTo>
                  <a:pt x="873252" y="770889"/>
                </a:lnTo>
                <a:lnTo>
                  <a:pt x="1371981" y="454913"/>
                </a:lnTo>
                <a:lnTo>
                  <a:pt x="49872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4684014" y="3816222"/>
            <a:ext cx="1372235" cy="770890"/>
          </a:xfrm>
          <a:custGeom>
            <a:avLst/>
            <a:gdLst/>
            <a:ahLst/>
            <a:cxnLst/>
            <a:rect l="l" t="t" r="r" b="b"/>
            <a:pathLst>
              <a:path w="1372235" h="770889">
                <a:moveTo>
                  <a:pt x="873251" y="0"/>
                </a:moveTo>
                <a:lnTo>
                  <a:pt x="0" y="454913"/>
                </a:lnTo>
                <a:lnTo>
                  <a:pt x="498601" y="770889"/>
                </a:lnTo>
                <a:lnTo>
                  <a:pt x="1371853" y="315975"/>
                </a:lnTo>
                <a:lnTo>
                  <a:pt x="87325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/>
          <p:nvPr/>
        </p:nvSpPr>
        <p:spPr>
          <a:xfrm>
            <a:off x="4369308" y="3090672"/>
            <a:ext cx="1338580" cy="1338580"/>
          </a:xfrm>
          <a:custGeom>
            <a:avLst/>
            <a:gdLst/>
            <a:ahLst/>
            <a:cxnLst/>
            <a:rect l="l" t="t" r="r" b="b"/>
            <a:pathLst>
              <a:path w="1338579" h="1338579">
                <a:moveTo>
                  <a:pt x="669036" y="0"/>
                </a:moveTo>
                <a:lnTo>
                  <a:pt x="621262" y="1680"/>
                </a:lnTo>
                <a:lnTo>
                  <a:pt x="574395" y="6645"/>
                </a:lnTo>
                <a:lnTo>
                  <a:pt x="528546" y="14781"/>
                </a:lnTo>
                <a:lnTo>
                  <a:pt x="483829" y="25975"/>
                </a:lnTo>
                <a:lnTo>
                  <a:pt x="440358" y="40115"/>
                </a:lnTo>
                <a:lnTo>
                  <a:pt x="398245" y="57085"/>
                </a:lnTo>
                <a:lnTo>
                  <a:pt x="357605" y="76775"/>
                </a:lnTo>
                <a:lnTo>
                  <a:pt x="318550" y="99069"/>
                </a:lnTo>
                <a:lnTo>
                  <a:pt x="281193" y="123854"/>
                </a:lnTo>
                <a:lnTo>
                  <a:pt x="245648" y="151019"/>
                </a:lnTo>
                <a:lnTo>
                  <a:pt x="212029" y="180448"/>
                </a:lnTo>
                <a:lnTo>
                  <a:pt x="180448" y="212029"/>
                </a:lnTo>
                <a:lnTo>
                  <a:pt x="151019" y="245648"/>
                </a:lnTo>
                <a:lnTo>
                  <a:pt x="123854" y="281193"/>
                </a:lnTo>
                <a:lnTo>
                  <a:pt x="99069" y="318550"/>
                </a:lnTo>
                <a:lnTo>
                  <a:pt x="76775" y="357605"/>
                </a:lnTo>
                <a:lnTo>
                  <a:pt x="57085" y="398245"/>
                </a:lnTo>
                <a:lnTo>
                  <a:pt x="40115" y="440358"/>
                </a:lnTo>
                <a:lnTo>
                  <a:pt x="25975" y="483829"/>
                </a:lnTo>
                <a:lnTo>
                  <a:pt x="14781" y="528546"/>
                </a:lnTo>
                <a:lnTo>
                  <a:pt x="6645" y="574395"/>
                </a:lnTo>
                <a:lnTo>
                  <a:pt x="1680" y="621262"/>
                </a:lnTo>
                <a:lnTo>
                  <a:pt x="0" y="669035"/>
                </a:lnTo>
                <a:lnTo>
                  <a:pt x="1680" y="716809"/>
                </a:lnTo>
                <a:lnTo>
                  <a:pt x="6645" y="763676"/>
                </a:lnTo>
                <a:lnTo>
                  <a:pt x="14781" y="809525"/>
                </a:lnTo>
                <a:lnTo>
                  <a:pt x="25975" y="854242"/>
                </a:lnTo>
                <a:lnTo>
                  <a:pt x="40115" y="897713"/>
                </a:lnTo>
                <a:lnTo>
                  <a:pt x="57085" y="939826"/>
                </a:lnTo>
                <a:lnTo>
                  <a:pt x="76775" y="980466"/>
                </a:lnTo>
                <a:lnTo>
                  <a:pt x="99069" y="1019521"/>
                </a:lnTo>
                <a:lnTo>
                  <a:pt x="123854" y="1056878"/>
                </a:lnTo>
                <a:lnTo>
                  <a:pt x="151019" y="1092423"/>
                </a:lnTo>
                <a:lnTo>
                  <a:pt x="180448" y="1126042"/>
                </a:lnTo>
                <a:lnTo>
                  <a:pt x="212029" y="1157623"/>
                </a:lnTo>
                <a:lnTo>
                  <a:pt x="245648" y="1187052"/>
                </a:lnTo>
                <a:lnTo>
                  <a:pt x="281193" y="1214217"/>
                </a:lnTo>
                <a:lnTo>
                  <a:pt x="318550" y="1239002"/>
                </a:lnTo>
                <a:lnTo>
                  <a:pt x="357605" y="1261296"/>
                </a:lnTo>
                <a:lnTo>
                  <a:pt x="398245" y="1280986"/>
                </a:lnTo>
                <a:lnTo>
                  <a:pt x="440358" y="1297956"/>
                </a:lnTo>
                <a:lnTo>
                  <a:pt x="483829" y="1312096"/>
                </a:lnTo>
                <a:lnTo>
                  <a:pt x="528546" y="1323290"/>
                </a:lnTo>
                <a:lnTo>
                  <a:pt x="574395" y="1331426"/>
                </a:lnTo>
                <a:lnTo>
                  <a:pt x="621262" y="1336391"/>
                </a:lnTo>
                <a:lnTo>
                  <a:pt x="669036" y="1338071"/>
                </a:lnTo>
                <a:lnTo>
                  <a:pt x="717215" y="1336336"/>
                </a:lnTo>
                <a:lnTo>
                  <a:pt x="764866" y="1331174"/>
                </a:lnTo>
                <a:lnTo>
                  <a:pt x="811821" y="1322658"/>
                </a:lnTo>
                <a:lnTo>
                  <a:pt x="857910" y="1310856"/>
                </a:lnTo>
                <a:lnTo>
                  <a:pt x="902965" y="1295838"/>
                </a:lnTo>
                <a:lnTo>
                  <a:pt x="946816" y="1277674"/>
                </a:lnTo>
                <a:lnTo>
                  <a:pt x="989295" y="1256434"/>
                </a:lnTo>
                <a:lnTo>
                  <a:pt x="1030233" y="1232188"/>
                </a:lnTo>
                <a:lnTo>
                  <a:pt x="1069461" y="1205005"/>
                </a:lnTo>
                <a:lnTo>
                  <a:pt x="1106810" y="1174956"/>
                </a:lnTo>
                <a:lnTo>
                  <a:pt x="1142111" y="1142110"/>
                </a:lnTo>
                <a:lnTo>
                  <a:pt x="1338071" y="1142110"/>
                </a:lnTo>
                <a:lnTo>
                  <a:pt x="1338071" y="669035"/>
                </a:lnTo>
                <a:lnTo>
                  <a:pt x="1336391" y="621262"/>
                </a:lnTo>
                <a:lnTo>
                  <a:pt x="1331426" y="574395"/>
                </a:lnTo>
                <a:lnTo>
                  <a:pt x="1323290" y="528546"/>
                </a:lnTo>
                <a:lnTo>
                  <a:pt x="1312096" y="483829"/>
                </a:lnTo>
                <a:lnTo>
                  <a:pt x="1297956" y="440358"/>
                </a:lnTo>
                <a:lnTo>
                  <a:pt x="1280986" y="398245"/>
                </a:lnTo>
                <a:lnTo>
                  <a:pt x="1261296" y="357605"/>
                </a:lnTo>
                <a:lnTo>
                  <a:pt x="1239002" y="318550"/>
                </a:lnTo>
                <a:lnTo>
                  <a:pt x="1214217" y="281193"/>
                </a:lnTo>
                <a:lnTo>
                  <a:pt x="1187052" y="245648"/>
                </a:lnTo>
                <a:lnTo>
                  <a:pt x="1157623" y="212029"/>
                </a:lnTo>
                <a:lnTo>
                  <a:pt x="1126042" y="180448"/>
                </a:lnTo>
                <a:lnTo>
                  <a:pt x="1092423" y="151019"/>
                </a:lnTo>
                <a:lnTo>
                  <a:pt x="1056878" y="123854"/>
                </a:lnTo>
                <a:lnTo>
                  <a:pt x="1019521" y="99069"/>
                </a:lnTo>
                <a:lnTo>
                  <a:pt x="980466" y="76775"/>
                </a:lnTo>
                <a:lnTo>
                  <a:pt x="939826" y="57085"/>
                </a:lnTo>
                <a:lnTo>
                  <a:pt x="897713" y="40115"/>
                </a:lnTo>
                <a:lnTo>
                  <a:pt x="854242" y="25975"/>
                </a:lnTo>
                <a:lnTo>
                  <a:pt x="809525" y="14781"/>
                </a:lnTo>
                <a:lnTo>
                  <a:pt x="763676" y="6645"/>
                </a:lnTo>
                <a:lnTo>
                  <a:pt x="716809" y="1680"/>
                </a:lnTo>
                <a:lnTo>
                  <a:pt x="669036" y="0"/>
                </a:lnTo>
                <a:close/>
              </a:path>
              <a:path w="1338579" h="1338579">
                <a:moveTo>
                  <a:pt x="1338071" y="1142110"/>
                </a:moveTo>
                <a:lnTo>
                  <a:pt x="1142111" y="1142110"/>
                </a:lnTo>
                <a:lnTo>
                  <a:pt x="1142111" y="1338071"/>
                </a:lnTo>
                <a:lnTo>
                  <a:pt x="1338071" y="1338071"/>
                </a:lnTo>
                <a:lnTo>
                  <a:pt x="1338071" y="114211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6003035" y="1714500"/>
            <a:ext cx="1120140" cy="1120140"/>
          </a:xfrm>
          <a:custGeom>
            <a:avLst/>
            <a:gdLst/>
            <a:ahLst/>
            <a:cxnLst/>
            <a:rect l="l" t="t" r="r" b="b"/>
            <a:pathLst>
              <a:path w="1120140" h="1120139">
                <a:moveTo>
                  <a:pt x="560069" y="0"/>
                </a:moveTo>
                <a:lnTo>
                  <a:pt x="511737" y="2055"/>
                </a:lnTo>
                <a:lnTo>
                  <a:pt x="464547" y="8109"/>
                </a:lnTo>
                <a:lnTo>
                  <a:pt x="418669" y="17994"/>
                </a:lnTo>
                <a:lnTo>
                  <a:pt x="374270" y="31542"/>
                </a:lnTo>
                <a:lnTo>
                  <a:pt x="331518" y="48584"/>
                </a:lnTo>
                <a:lnTo>
                  <a:pt x="290581" y="68953"/>
                </a:lnTo>
                <a:lnTo>
                  <a:pt x="251627" y="92482"/>
                </a:lnTo>
                <a:lnTo>
                  <a:pt x="214824" y="119001"/>
                </a:lnTo>
                <a:lnTo>
                  <a:pt x="180340" y="148343"/>
                </a:lnTo>
                <a:lnTo>
                  <a:pt x="148343" y="180340"/>
                </a:lnTo>
                <a:lnTo>
                  <a:pt x="119001" y="214824"/>
                </a:lnTo>
                <a:lnTo>
                  <a:pt x="92482" y="251627"/>
                </a:lnTo>
                <a:lnTo>
                  <a:pt x="68953" y="290581"/>
                </a:lnTo>
                <a:lnTo>
                  <a:pt x="48584" y="331518"/>
                </a:lnTo>
                <a:lnTo>
                  <a:pt x="31542" y="374270"/>
                </a:lnTo>
                <a:lnTo>
                  <a:pt x="17994" y="418669"/>
                </a:lnTo>
                <a:lnTo>
                  <a:pt x="8109" y="464547"/>
                </a:lnTo>
                <a:lnTo>
                  <a:pt x="2055" y="511737"/>
                </a:lnTo>
                <a:lnTo>
                  <a:pt x="0" y="560070"/>
                </a:lnTo>
                <a:lnTo>
                  <a:pt x="0" y="1120139"/>
                </a:lnTo>
                <a:lnTo>
                  <a:pt x="164084" y="1120139"/>
                </a:lnTo>
                <a:lnTo>
                  <a:pt x="164084" y="956055"/>
                </a:lnTo>
                <a:lnTo>
                  <a:pt x="955540" y="956055"/>
                </a:lnTo>
                <a:lnTo>
                  <a:pt x="1001138" y="905315"/>
                </a:lnTo>
                <a:lnTo>
                  <a:pt x="1027657" y="868512"/>
                </a:lnTo>
                <a:lnTo>
                  <a:pt x="1051186" y="829558"/>
                </a:lnTo>
                <a:lnTo>
                  <a:pt x="1071555" y="788621"/>
                </a:lnTo>
                <a:lnTo>
                  <a:pt x="1088597" y="745869"/>
                </a:lnTo>
                <a:lnTo>
                  <a:pt x="1102145" y="701470"/>
                </a:lnTo>
                <a:lnTo>
                  <a:pt x="1112030" y="655592"/>
                </a:lnTo>
                <a:lnTo>
                  <a:pt x="1118084" y="608402"/>
                </a:lnTo>
                <a:lnTo>
                  <a:pt x="1120139" y="560070"/>
                </a:lnTo>
                <a:lnTo>
                  <a:pt x="1118084" y="511737"/>
                </a:lnTo>
                <a:lnTo>
                  <a:pt x="1112030" y="464547"/>
                </a:lnTo>
                <a:lnTo>
                  <a:pt x="1102145" y="418669"/>
                </a:lnTo>
                <a:lnTo>
                  <a:pt x="1088597" y="374270"/>
                </a:lnTo>
                <a:lnTo>
                  <a:pt x="1071555" y="331518"/>
                </a:lnTo>
                <a:lnTo>
                  <a:pt x="1051186" y="290581"/>
                </a:lnTo>
                <a:lnTo>
                  <a:pt x="1027657" y="251627"/>
                </a:lnTo>
                <a:lnTo>
                  <a:pt x="1001138" y="214824"/>
                </a:lnTo>
                <a:lnTo>
                  <a:pt x="971796" y="180340"/>
                </a:lnTo>
                <a:lnTo>
                  <a:pt x="939799" y="148343"/>
                </a:lnTo>
                <a:lnTo>
                  <a:pt x="905315" y="119001"/>
                </a:lnTo>
                <a:lnTo>
                  <a:pt x="868512" y="92482"/>
                </a:lnTo>
                <a:lnTo>
                  <a:pt x="829558" y="68953"/>
                </a:lnTo>
                <a:lnTo>
                  <a:pt x="788621" y="48584"/>
                </a:lnTo>
                <a:lnTo>
                  <a:pt x="745869" y="31542"/>
                </a:lnTo>
                <a:lnTo>
                  <a:pt x="701470" y="17994"/>
                </a:lnTo>
                <a:lnTo>
                  <a:pt x="655592" y="8109"/>
                </a:lnTo>
                <a:lnTo>
                  <a:pt x="608402" y="2055"/>
                </a:lnTo>
                <a:lnTo>
                  <a:pt x="560069" y="0"/>
                </a:lnTo>
                <a:close/>
              </a:path>
              <a:path w="1120140" h="1120139">
                <a:moveTo>
                  <a:pt x="955540" y="956055"/>
                </a:moveTo>
                <a:lnTo>
                  <a:pt x="164084" y="956055"/>
                </a:lnTo>
                <a:lnTo>
                  <a:pt x="200433" y="989344"/>
                </a:lnTo>
                <a:lnTo>
                  <a:pt x="239293" y="1019120"/>
                </a:lnTo>
                <a:lnTo>
                  <a:pt x="280406" y="1045275"/>
                </a:lnTo>
                <a:lnTo>
                  <a:pt x="323517" y="1067702"/>
                </a:lnTo>
                <a:lnTo>
                  <a:pt x="368369" y="1086292"/>
                </a:lnTo>
                <a:lnTo>
                  <a:pt x="414706" y="1100939"/>
                </a:lnTo>
                <a:lnTo>
                  <a:pt x="462273" y="1111534"/>
                </a:lnTo>
                <a:lnTo>
                  <a:pt x="510813" y="1117970"/>
                </a:lnTo>
                <a:lnTo>
                  <a:pt x="560069" y="1120139"/>
                </a:lnTo>
                <a:lnTo>
                  <a:pt x="608402" y="1118084"/>
                </a:lnTo>
                <a:lnTo>
                  <a:pt x="655592" y="1112030"/>
                </a:lnTo>
                <a:lnTo>
                  <a:pt x="701470" y="1102145"/>
                </a:lnTo>
                <a:lnTo>
                  <a:pt x="745869" y="1088597"/>
                </a:lnTo>
                <a:lnTo>
                  <a:pt x="788621" y="1071555"/>
                </a:lnTo>
                <a:lnTo>
                  <a:pt x="829558" y="1051186"/>
                </a:lnTo>
                <a:lnTo>
                  <a:pt x="868512" y="1027657"/>
                </a:lnTo>
                <a:lnTo>
                  <a:pt x="905315" y="1001138"/>
                </a:lnTo>
                <a:lnTo>
                  <a:pt x="939799" y="971796"/>
                </a:lnTo>
                <a:lnTo>
                  <a:pt x="955540" y="956055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6003035" y="2814827"/>
            <a:ext cx="166370" cy="2237740"/>
          </a:xfrm>
          <a:custGeom>
            <a:avLst/>
            <a:gdLst/>
            <a:ahLst/>
            <a:cxnLst/>
            <a:rect l="l" t="t" r="r" b="b"/>
            <a:pathLst>
              <a:path w="166370" h="2237740">
                <a:moveTo>
                  <a:pt x="0" y="2237232"/>
                </a:moveTo>
                <a:lnTo>
                  <a:pt x="166115" y="2237232"/>
                </a:lnTo>
                <a:lnTo>
                  <a:pt x="166115" y="0"/>
                </a:lnTo>
                <a:lnTo>
                  <a:pt x="0" y="0"/>
                </a:lnTo>
                <a:lnTo>
                  <a:pt x="0" y="2237232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/>
          <p:nvPr/>
        </p:nvSpPr>
        <p:spPr>
          <a:xfrm>
            <a:off x="6202679" y="2901695"/>
            <a:ext cx="1457325" cy="1457325"/>
          </a:xfrm>
          <a:custGeom>
            <a:avLst/>
            <a:gdLst/>
            <a:ahLst/>
            <a:cxnLst/>
            <a:rect l="l" t="t" r="r" b="b"/>
            <a:pathLst>
              <a:path w="1457325" h="1457325">
                <a:moveTo>
                  <a:pt x="728472" y="0"/>
                </a:moveTo>
                <a:lnTo>
                  <a:pt x="680573" y="1549"/>
                </a:lnTo>
                <a:lnTo>
                  <a:pt x="633502" y="6133"/>
                </a:lnTo>
                <a:lnTo>
                  <a:pt x="587354" y="13657"/>
                </a:lnTo>
                <a:lnTo>
                  <a:pt x="542226" y="24023"/>
                </a:lnTo>
                <a:lnTo>
                  <a:pt x="498213" y="37136"/>
                </a:lnTo>
                <a:lnTo>
                  <a:pt x="455412" y="52901"/>
                </a:lnTo>
                <a:lnTo>
                  <a:pt x="413918" y="71220"/>
                </a:lnTo>
                <a:lnTo>
                  <a:pt x="373827" y="91999"/>
                </a:lnTo>
                <a:lnTo>
                  <a:pt x="335236" y="115140"/>
                </a:lnTo>
                <a:lnTo>
                  <a:pt x="298240" y="140549"/>
                </a:lnTo>
                <a:lnTo>
                  <a:pt x="262935" y="168129"/>
                </a:lnTo>
                <a:lnTo>
                  <a:pt x="229418" y="197784"/>
                </a:lnTo>
                <a:lnTo>
                  <a:pt x="197784" y="229418"/>
                </a:lnTo>
                <a:lnTo>
                  <a:pt x="168129" y="262935"/>
                </a:lnTo>
                <a:lnTo>
                  <a:pt x="140549" y="298240"/>
                </a:lnTo>
                <a:lnTo>
                  <a:pt x="115140" y="335236"/>
                </a:lnTo>
                <a:lnTo>
                  <a:pt x="91999" y="373827"/>
                </a:lnTo>
                <a:lnTo>
                  <a:pt x="71220" y="413918"/>
                </a:lnTo>
                <a:lnTo>
                  <a:pt x="52901" y="455412"/>
                </a:lnTo>
                <a:lnTo>
                  <a:pt x="37136" y="498213"/>
                </a:lnTo>
                <a:lnTo>
                  <a:pt x="24023" y="542226"/>
                </a:lnTo>
                <a:lnTo>
                  <a:pt x="13657" y="587354"/>
                </a:lnTo>
                <a:lnTo>
                  <a:pt x="6133" y="633502"/>
                </a:lnTo>
                <a:lnTo>
                  <a:pt x="1549" y="680573"/>
                </a:lnTo>
                <a:lnTo>
                  <a:pt x="0" y="728471"/>
                </a:lnTo>
                <a:lnTo>
                  <a:pt x="0" y="1456943"/>
                </a:lnTo>
                <a:lnTo>
                  <a:pt x="213360" y="1456943"/>
                </a:lnTo>
                <a:lnTo>
                  <a:pt x="213360" y="1243583"/>
                </a:lnTo>
                <a:lnTo>
                  <a:pt x="1243101" y="1243583"/>
                </a:lnTo>
                <a:lnTo>
                  <a:pt x="1288814" y="1194008"/>
                </a:lnTo>
                <a:lnTo>
                  <a:pt x="1316394" y="1158703"/>
                </a:lnTo>
                <a:lnTo>
                  <a:pt x="1341803" y="1121707"/>
                </a:lnTo>
                <a:lnTo>
                  <a:pt x="1364944" y="1083116"/>
                </a:lnTo>
                <a:lnTo>
                  <a:pt x="1385723" y="1043025"/>
                </a:lnTo>
                <a:lnTo>
                  <a:pt x="1404042" y="1001531"/>
                </a:lnTo>
                <a:lnTo>
                  <a:pt x="1419807" y="958730"/>
                </a:lnTo>
                <a:lnTo>
                  <a:pt x="1432920" y="914717"/>
                </a:lnTo>
                <a:lnTo>
                  <a:pt x="1443286" y="869589"/>
                </a:lnTo>
                <a:lnTo>
                  <a:pt x="1450810" y="823441"/>
                </a:lnTo>
                <a:lnTo>
                  <a:pt x="1455394" y="776370"/>
                </a:lnTo>
                <a:lnTo>
                  <a:pt x="1456944" y="728471"/>
                </a:lnTo>
                <a:lnTo>
                  <a:pt x="1455394" y="680573"/>
                </a:lnTo>
                <a:lnTo>
                  <a:pt x="1450810" y="633502"/>
                </a:lnTo>
                <a:lnTo>
                  <a:pt x="1443286" y="587354"/>
                </a:lnTo>
                <a:lnTo>
                  <a:pt x="1432920" y="542226"/>
                </a:lnTo>
                <a:lnTo>
                  <a:pt x="1419807" y="498213"/>
                </a:lnTo>
                <a:lnTo>
                  <a:pt x="1404042" y="455412"/>
                </a:lnTo>
                <a:lnTo>
                  <a:pt x="1385723" y="413918"/>
                </a:lnTo>
                <a:lnTo>
                  <a:pt x="1364944" y="373827"/>
                </a:lnTo>
                <a:lnTo>
                  <a:pt x="1341803" y="335236"/>
                </a:lnTo>
                <a:lnTo>
                  <a:pt x="1316394" y="298240"/>
                </a:lnTo>
                <a:lnTo>
                  <a:pt x="1288814" y="262935"/>
                </a:lnTo>
                <a:lnTo>
                  <a:pt x="1259159" y="229418"/>
                </a:lnTo>
                <a:lnTo>
                  <a:pt x="1227525" y="197784"/>
                </a:lnTo>
                <a:lnTo>
                  <a:pt x="1194008" y="168129"/>
                </a:lnTo>
                <a:lnTo>
                  <a:pt x="1158703" y="140549"/>
                </a:lnTo>
                <a:lnTo>
                  <a:pt x="1121707" y="115140"/>
                </a:lnTo>
                <a:lnTo>
                  <a:pt x="1083116" y="91999"/>
                </a:lnTo>
                <a:lnTo>
                  <a:pt x="1043025" y="71220"/>
                </a:lnTo>
                <a:lnTo>
                  <a:pt x="1001531" y="52901"/>
                </a:lnTo>
                <a:lnTo>
                  <a:pt x="958730" y="37136"/>
                </a:lnTo>
                <a:lnTo>
                  <a:pt x="914717" y="24023"/>
                </a:lnTo>
                <a:lnTo>
                  <a:pt x="869589" y="13657"/>
                </a:lnTo>
                <a:lnTo>
                  <a:pt x="823441" y="6133"/>
                </a:lnTo>
                <a:lnTo>
                  <a:pt x="776370" y="1549"/>
                </a:lnTo>
                <a:lnTo>
                  <a:pt x="728472" y="0"/>
                </a:lnTo>
                <a:close/>
              </a:path>
              <a:path w="1457325" h="1457325">
                <a:moveTo>
                  <a:pt x="1243101" y="1243583"/>
                </a:moveTo>
                <a:lnTo>
                  <a:pt x="213360" y="1243583"/>
                </a:lnTo>
                <a:lnTo>
                  <a:pt x="248512" y="1276488"/>
                </a:lnTo>
                <a:lnTo>
                  <a:pt x="285550" y="1306837"/>
                </a:lnTo>
                <a:lnTo>
                  <a:pt x="324332" y="1334571"/>
                </a:lnTo>
                <a:lnTo>
                  <a:pt x="364715" y="1359633"/>
                </a:lnTo>
                <a:lnTo>
                  <a:pt x="406559" y="1381965"/>
                </a:lnTo>
                <a:lnTo>
                  <a:pt x="449722" y="1401508"/>
                </a:lnTo>
                <a:lnTo>
                  <a:pt x="494063" y="1418204"/>
                </a:lnTo>
                <a:lnTo>
                  <a:pt x="539439" y="1431995"/>
                </a:lnTo>
                <a:lnTo>
                  <a:pt x="585710" y="1442823"/>
                </a:lnTo>
                <a:lnTo>
                  <a:pt x="632733" y="1450629"/>
                </a:lnTo>
                <a:lnTo>
                  <a:pt x="680367" y="1455355"/>
                </a:lnTo>
                <a:lnTo>
                  <a:pt x="728472" y="1456943"/>
                </a:lnTo>
                <a:lnTo>
                  <a:pt x="776370" y="1455394"/>
                </a:lnTo>
                <a:lnTo>
                  <a:pt x="823441" y="1450810"/>
                </a:lnTo>
                <a:lnTo>
                  <a:pt x="869589" y="1443286"/>
                </a:lnTo>
                <a:lnTo>
                  <a:pt x="914717" y="1432920"/>
                </a:lnTo>
                <a:lnTo>
                  <a:pt x="958730" y="1419807"/>
                </a:lnTo>
                <a:lnTo>
                  <a:pt x="1001531" y="1404042"/>
                </a:lnTo>
                <a:lnTo>
                  <a:pt x="1043025" y="1385723"/>
                </a:lnTo>
                <a:lnTo>
                  <a:pt x="1083116" y="1364944"/>
                </a:lnTo>
                <a:lnTo>
                  <a:pt x="1121707" y="1341803"/>
                </a:lnTo>
                <a:lnTo>
                  <a:pt x="1158703" y="1316394"/>
                </a:lnTo>
                <a:lnTo>
                  <a:pt x="1194008" y="1288814"/>
                </a:lnTo>
                <a:lnTo>
                  <a:pt x="1227525" y="1259159"/>
                </a:lnTo>
                <a:lnTo>
                  <a:pt x="1243101" y="1243583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/>
          <p:nvPr/>
        </p:nvSpPr>
        <p:spPr>
          <a:xfrm>
            <a:off x="6202679" y="4204715"/>
            <a:ext cx="213360" cy="847725"/>
          </a:xfrm>
          <a:custGeom>
            <a:avLst/>
            <a:gdLst/>
            <a:ahLst/>
            <a:cxnLst/>
            <a:rect l="l" t="t" r="r" b="b"/>
            <a:pathLst>
              <a:path w="213360" h="847725">
                <a:moveTo>
                  <a:pt x="0" y="847343"/>
                </a:moveTo>
                <a:lnTo>
                  <a:pt x="213360" y="847343"/>
                </a:lnTo>
                <a:lnTo>
                  <a:pt x="213360" y="0"/>
                </a:lnTo>
                <a:lnTo>
                  <a:pt x="0" y="0"/>
                </a:lnTo>
                <a:lnTo>
                  <a:pt x="0" y="847343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5509259" y="4204715"/>
            <a:ext cx="198120" cy="847725"/>
          </a:xfrm>
          <a:custGeom>
            <a:avLst/>
            <a:gdLst/>
            <a:ahLst/>
            <a:cxnLst/>
            <a:rect l="l" t="t" r="r" b="b"/>
            <a:pathLst>
              <a:path w="198120" h="847725">
                <a:moveTo>
                  <a:pt x="0" y="847343"/>
                </a:moveTo>
                <a:lnTo>
                  <a:pt x="198120" y="847343"/>
                </a:lnTo>
                <a:lnTo>
                  <a:pt x="198120" y="0"/>
                </a:lnTo>
                <a:lnTo>
                  <a:pt x="0" y="0"/>
                </a:lnTo>
                <a:lnTo>
                  <a:pt x="0" y="847343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4479035" y="1219200"/>
            <a:ext cx="1489075" cy="1489075"/>
          </a:xfrm>
          <a:custGeom>
            <a:avLst/>
            <a:gdLst/>
            <a:ahLst/>
            <a:cxnLst/>
            <a:rect l="l" t="t" r="r" b="b"/>
            <a:pathLst>
              <a:path w="1489075" h="1489075">
                <a:moveTo>
                  <a:pt x="744474" y="0"/>
                </a:moveTo>
                <a:lnTo>
                  <a:pt x="695531" y="1583"/>
                </a:lnTo>
                <a:lnTo>
                  <a:pt x="647433" y="6269"/>
                </a:lnTo>
                <a:lnTo>
                  <a:pt x="600277" y="13960"/>
                </a:lnTo>
                <a:lnTo>
                  <a:pt x="554162" y="24556"/>
                </a:lnTo>
                <a:lnTo>
                  <a:pt x="509186" y="37959"/>
                </a:lnTo>
                <a:lnTo>
                  <a:pt x="465447" y="54073"/>
                </a:lnTo>
                <a:lnTo>
                  <a:pt x="423043" y="72797"/>
                </a:lnTo>
                <a:lnTo>
                  <a:pt x="382072" y="94035"/>
                </a:lnTo>
                <a:lnTo>
                  <a:pt x="342633" y="117688"/>
                </a:lnTo>
                <a:lnTo>
                  <a:pt x="304824" y="143658"/>
                </a:lnTo>
                <a:lnTo>
                  <a:pt x="268742" y="171846"/>
                </a:lnTo>
                <a:lnTo>
                  <a:pt x="234487" y="202155"/>
                </a:lnTo>
                <a:lnTo>
                  <a:pt x="202155" y="234487"/>
                </a:lnTo>
                <a:lnTo>
                  <a:pt x="171846" y="268742"/>
                </a:lnTo>
                <a:lnTo>
                  <a:pt x="143658" y="304824"/>
                </a:lnTo>
                <a:lnTo>
                  <a:pt x="117688" y="342633"/>
                </a:lnTo>
                <a:lnTo>
                  <a:pt x="94035" y="382072"/>
                </a:lnTo>
                <a:lnTo>
                  <a:pt x="72797" y="423043"/>
                </a:lnTo>
                <a:lnTo>
                  <a:pt x="54073" y="465447"/>
                </a:lnTo>
                <a:lnTo>
                  <a:pt x="37959" y="509186"/>
                </a:lnTo>
                <a:lnTo>
                  <a:pt x="24556" y="554162"/>
                </a:lnTo>
                <a:lnTo>
                  <a:pt x="13960" y="600277"/>
                </a:lnTo>
                <a:lnTo>
                  <a:pt x="6269" y="647433"/>
                </a:lnTo>
                <a:lnTo>
                  <a:pt x="1583" y="695531"/>
                </a:lnTo>
                <a:lnTo>
                  <a:pt x="0" y="744474"/>
                </a:lnTo>
                <a:lnTo>
                  <a:pt x="1583" y="793416"/>
                </a:lnTo>
                <a:lnTo>
                  <a:pt x="6269" y="841514"/>
                </a:lnTo>
                <a:lnTo>
                  <a:pt x="13960" y="888670"/>
                </a:lnTo>
                <a:lnTo>
                  <a:pt x="24556" y="934785"/>
                </a:lnTo>
                <a:lnTo>
                  <a:pt x="37959" y="979761"/>
                </a:lnTo>
                <a:lnTo>
                  <a:pt x="54073" y="1023500"/>
                </a:lnTo>
                <a:lnTo>
                  <a:pt x="72797" y="1065904"/>
                </a:lnTo>
                <a:lnTo>
                  <a:pt x="94035" y="1106875"/>
                </a:lnTo>
                <a:lnTo>
                  <a:pt x="117688" y="1146314"/>
                </a:lnTo>
                <a:lnTo>
                  <a:pt x="143658" y="1184123"/>
                </a:lnTo>
                <a:lnTo>
                  <a:pt x="171846" y="1220205"/>
                </a:lnTo>
                <a:lnTo>
                  <a:pt x="202155" y="1254460"/>
                </a:lnTo>
                <a:lnTo>
                  <a:pt x="234487" y="1286792"/>
                </a:lnTo>
                <a:lnTo>
                  <a:pt x="268742" y="1317101"/>
                </a:lnTo>
                <a:lnTo>
                  <a:pt x="304824" y="1345289"/>
                </a:lnTo>
                <a:lnTo>
                  <a:pt x="342633" y="1371259"/>
                </a:lnTo>
                <a:lnTo>
                  <a:pt x="382072" y="1394912"/>
                </a:lnTo>
                <a:lnTo>
                  <a:pt x="423043" y="1416150"/>
                </a:lnTo>
                <a:lnTo>
                  <a:pt x="465447" y="1434874"/>
                </a:lnTo>
                <a:lnTo>
                  <a:pt x="509186" y="1450988"/>
                </a:lnTo>
                <a:lnTo>
                  <a:pt x="554162" y="1464391"/>
                </a:lnTo>
                <a:lnTo>
                  <a:pt x="600277" y="1474987"/>
                </a:lnTo>
                <a:lnTo>
                  <a:pt x="647433" y="1482678"/>
                </a:lnTo>
                <a:lnTo>
                  <a:pt x="695531" y="1487364"/>
                </a:lnTo>
                <a:lnTo>
                  <a:pt x="744474" y="1488948"/>
                </a:lnTo>
                <a:lnTo>
                  <a:pt x="793651" y="1487322"/>
                </a:lnTo>
                <a:lnTo>
                  <a:pt x="842346" y="1482488"/>
                </a:lnTo>
                <a:lnTo>
                  <a:pt x="890412" y="1474503"/>
                </a:lnTo>
                <a:lnTo>
                  <a:pt x="937706" y="1463430"/>
                </a:lnTo>
                <a:lnTo>
                  <a:pt x="984083" y="1449328"/>
                </a:lnTo>
                <a:lnTo>
                  <a:pt x="1029398" y="1432258"/>
                </a:lnTo>
                <a:lnTo>
                  <a:pt x="1073506" y="1412280"/>
                </a:lnTo>
                <a:lnTo>
                  <a:pt x="1116264" y="1389455"/>
                </a:lnTo>
                <a:lnTo>
                  <a:pt x="1157525" y="1363843"/>
                </a:lnTo>
                <a:lnTo>
                  <a:pt x="1197146" y="1335504"/>
                </a:lnTo>
                <a:lnTo>
                  <a:pt x="1234982" y="1304499"/>
                </a:lnTo>
                <a:lnTo>
                  <a:pt x="1270889" y="1270889"/>
                </a:lnTo>
                <a:lnTo>
                  <a:pt x="1488948" y="1270889"/>
                </a:lnTo>
                <a:lnTo>
                  <a:pt x="1488948" y="744474"/>
                </a:lnTo>
                <a:lnTo>
                  <a:pt x="1487364" y="695531"/>
                </a:lnTo>
                <a:lnTo>
                  <a:pt x="1482678" y="647433"/>
                </a:lnTo>
                <a:lnTo>
                  <a:pt x="1474987" y="600277"/>
                </a:lnTo>
                <a:lnTo>
                  <a:pt x="1464391" y="554162"/>
                </a:lnTo>
                <a:lnTo>
                  <a:pt x="1450988" y="509186"/>
                </a:lnTo>
                <a:lnTo>
                  <a:pt x="1434874" y="465447"/>
                </a:lnTo>
                <a:lnTo>
                  <a:pt x="1416150" y="423043"/>
                </a:lnTo>
                <a:lnTo>
                  <a:pt x="1394912" y="382072"/>
                </a:lnTo>
                <a:lnTo>
                  <a:pt x="1371259" y="342633"/>
                </a:lnTo>
                <a:lnTo>
                  <a:pt x="1345289" y="304824"/>
                </a:lnTo>
                <a:lnTo>
                  <a:pt x="1317101" y="268742"/>
                </a:lnTo>
                <a:lnTo>
                  <a:pt x="1286792" y="234487"/>
                </a:lnTo>
                <a:lnTo>
                  <a:pt x="1254460" y="202155"/>
                </a:lnTo>
                <a:lnTo>
                  <a:pt x="1220205" y="171846"/>
                </a:lnTo>
                <a:lnTo>
                  <a:pt x="1184123" y="143658"/>
                </a:lnTo>
                <a:lnTo>
                  <a:pt x="1146314" y="117688"/>
                </a:lnTo>
                <a:lnTo>
                  <a:pt x="1106875" y="94035"/>
                </a:lnTo>
                <a:lnTo>
                  <a:pt x="1065904" y="72797"/>
                </a:lnTo>
                <a:lnTo>
                  <a:pt x="1023500" y="54073"/>
                </a:lnTo>
                <a:lnTo>
                  <a:pt x="979761" y="37959"/>
                </a:lnTo>
                <a:lnTo>
                  <a:pt x="934785" y="24556"/>
                </a:lnTo>
                <a:lnTo>
                  <a:pt x="888670" y="13960"/>
                </a:lnTo>
                <a:lnTo>
                  <a:pt x="841514" y="6269"/>
                </a:lnTo>
                <a:lnTo>
                  <a:pt x="793416" y="1583"/>
                </a:lnTo>
                <a:lnTo>
                  <a:pt x="744474" y="0"/>
                </a:lnTo>
                <a:close/>
              </a:path>
              <a:path w="1489075" h="1489075">
                <a:moveTo>
                  <a:pt x="1488948" y="1270889"/>
                </a:moveTo>
                <a:lnTo>
                  <a:pt x="1270889" y="1270889"/>
                </a:lnTo>
                <a:lnTo>
                  <a:pt x="1270889" y="1488948"/>
                </a:lnTo>
                <a:lnTo>
                  <a:pt x="1488948" y="1488948"/>
                </a:lnTo>
                <a:lnTo>
                  <a:pt x="1488948" y="1270889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5748528" y="2645664"/>
            <a:ext cx="219710" cy="2406650"/>
          </a:xfrm>
          <a:custGeom>
            <a:avLst/>
            <a:gdLst/>
            <a:ahLst/>
            <a:cxnLst/>
            <a:rect l="l" t="t" r="r" b="b"/>
            <a:pathLst>
              <a:path w="219710" h="2406650">
                <a:moveTo>
                  <a:pt x="0" y="2406395"/>
                </a:moveTo>
                <a:lnTo>
                  <a:pt x="219455" y="2406395"/>
                </a:lnTo>
                <a:lnTo>
                  <a:pt x="219455" y="0"/>
                </a:lnTo>
                <a:lnTo>
                  <a:pt x="0" y="0"/>
                </a:lnTo>
                <a:lnTo>
                  <a:pt x="0" y="2406395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180076" y="4590288"/>
            <a:ext cx="876300" cy="1518285"/>
          </a:xfrm>
          <a:custGeom>
            <a:avLst/>
            <a:gdLst/>
            <a:ahLst/>
            <a:cxnLst/>
            <a:rect l="l" t="t" r="r" b="b"/>
            <a:pathLst>
              <a:path w="876300" h="1518285">
                <a:moveTo>
                  <a:pt x="0" y="0"/>
                </a:moveTo>
                <a:lnTo>
                  <a:pt x="0" y="1060907"/>
                </a:lnTo>
                <a:lnTo>
                  <a:pt x="876300" y="1517904"/>
                </a:lnTo>
                <a:lnTo>
                  <a:pt x="876300" y="45694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6056376" y="4590288"/>
            <a:ext cx="875030" cy="1518285"/>
          </a:xfrm>
          <a:custGeom>
            <a:avLst/>
            <a:gdLst/>
            <a:ahLst/>
            <a:cxnLst/>
            <a:rect l="l" t="t" r="r" b="b"/>
            <a:pathLst>
              <a:path w="875029" h="1518285">
                <a:moveTo>
                  <a:pt x="874776" y="0"/>
                </a:moveTo>
                <a:lnTo>
                  <a:pt x="0" y="456184"/>
                </a:lnTo>
                <a:lnTo>
                  <a:pt x="0" y="1517904"/>
                </a:lnTo>
                <a:lnTo>
                  <a:pt x="874776" y="1061694"/>
                </a:lnTo>
                <a:lnTo>
                  <a:pt x="87477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6055867" y="4591811"/>
            <a:ext cx="1372235" cy="771525"/>
          </a:xfrm>
          <a:custGeom>
            <a:avLst/>
            <a:gdLst/>
            <a:ahLst/>
            <a:cxnLst/>
            <a:rect l="l" t="t" r="r" b="b"/>
            <a:pathLst>
              <a:path w="1372234" h="771525">
                <a:moveTo>
                  <a:pt x="873252" y="0"/>
                </a:moveTo>
                <a:lnTo>
                  <a:pt x="0" y="455040"/>
                </a:lnTo>
                <a:lnTo>
                  <a:pt x="498729" y="771016"/>
                </a:lnTo>
                <a:lnTo>
                  <a:pt x="1371981" y="315975"/>
                </a:lnTo>
                <a:lnTo>
                  <a:pt x="87325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4684014" y="4592701"/>
            <a:ext cx="1372235" cy="771525"/>
          </a:xfrm>
          <a:custGeom>
            <a:avLst/>
            <a:gdLst/>
            <a:ahLst/>
            <a:cxnLst/>
            <a:rect l="l" t="t" r="r" b="b"/>
            <a:pathLst>
              <a:path w="1372235" h="771525">
                <a:moveTo>
                  <a:pt x="498601" y="0"/>
                </a:moveTo>
                <a:lnTo>
                  <a:pt x="0" y="315975"/>
                </a:lnTo>
                <a:lnTo>
                  <a:pt x="873251" y="771017"/>
                </a:lnTo>
                <a:lnTo>
                  <a:pt x="1371853" y="455041"/>
                </a:lnTo>
                <a:lnTo>
                  <a:pt x="49860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6678279" y="3354323"/>
            <a:ext cx="495300" cy="480059"/>
          </a:xfrm>
          <a:custGeom>
            <a:avLst/>
            <a:gdLst/>
            <a:ahLst/>
            <a:cxnLst/>
            <a:rect l="l" t="t" r="r" b="b"/>
            <a:pathLst>
              <a:path w="495300" h="480060">
                <a:moveTo>
                  <a:pt x="288432" y="356488"/>
                </a:moveTo>
                <a:lnTo>
                  <a:pt x="265322" y="361346"/>
                </a:lnTo>
                <a:lnTo>
                  <a:pt x="246427" y="374586"/>
                </a:lnTo>
                <a:lnTo>
                  <a:pt x="233676" y="394207"/>
                </a:lnTo>
                <a:lnTo>
                  <a:pt x="228996" y="418211"/>
                </a:lnTo>
                <a:lnTo>
                  <a:pt x="233676" y="442287"/>
                </a:lnTo>
                <a:lnTo>
                  <a:pt x="246427" y="461946"/>
                </a:lnTo>
                <a:lnTo>
                  <a:pt x="265322" y="475200"/>
                </a:lnTo>
                <a:lnTo>
                  <a:pt x="288432" y="480059"/>
                </a:lnTo>
                <a:lnTo>
                  <a:pt x="311542" y="475200"/>
                </a:lnTo>
                <a:lnTo>
                  <a:pt x="330438" y="461946"/>
                </a:lnTo>
                <a:lnTo>
                  <a:pt x="343189" y="442287"/>
                </a:lnTo>
                <a:lnTo>
                  <a:pt x="347868" y="418211"/>
                </a:lnTo>
                <a:lnTo>
                  <a:pt x="343189" y="394207"/>
                </a:lnTo>
                <a:lnTo>
                  <a:pt x="330438" y="374586"/>
                </a:lnTo>
                <a:lnTo>
                  <a:pt x="311542" y="361346"/>
                </a:lnTo>
                <a:lnTo>
                  <a:pt x="288432" y="356488"/>
                </a:lnTo>
                <a:close/>
              </a:path>
              <a:path w="495300" h="480060">
                <a:moveTo>
                  <a:pt x="128031" y="356488"/>
                </a:moveTo>
                <a:lnTo>
                  <a:pt x="104475" y="361346"/>
                </a:lnTo>
                <a:lnTo>
                  <a:pt x="85216" y="374586"/>
                </a:lnTo>
                <a:lnTo>
                  <a:pt x="72221" y="394207"/>
                </a:lnTo>
                <a:lnTo>
                  <a:pt x="67452" y="418211"/>
                </a:lnTo>
                <a:lnTo>
                  <a:pt x="72221" y="442287"/>
                </a:lnTo>
                <a:lnTo>
                  <a:pt x="85216" y="461946"/>
                </a:lnTo>
                <a:lnTo>
                  <a:pt x="104475" y="475200"/>
                </a:lnTo>
                <a:lnTo>
                  <a:pt x="128031" y="480059"/>
                </a:lnTo>
                <a:lnTo>
                  <a:pt x="151641" y="475200"/>
                </a:lnTo>
                <a:lnTo>
                  <a:pt x="170894" y="461946"/>
                </a:lnTo>
                <a:lnTo>
                  <a:pt x="183860" y="442287"/>
                </a:lnTo>
                <a:lnTo>
                  <a:pt x="188610" y="418211"/>
                </a:lnTo>
                <a:lnTo>
                  <a:pt x="183860" y="394207"/>
                </a:lnTo>
                <a:lnTo>
                  <a:pt x="170894" y="374586"/>
                </a:lnTo>
                <a:lnTo>
                  <a:pt x="151641" y="361346"/>
                </a:lnTo>
                <a:lnTo>
                  <a:pt x="128031" y="356488"/>
                </a:lnTo>
                <a:close/>
              </a:path>
              <a:path w="495300" h="480060">
                <a:moveTo>
                  <a:pt x="118760" y="89026"/>
                </a:moveTo>
                <a:lnTo>
                  <a:pt x="21859" y="89026"/>
                </a:lnTo>
                <a:lnTo>
                  <a:pt x="9239" y="93253"/>
                </a:lnTo>
                <a:lnTo>
                  <a:pt x="2428" y="101123"/>
                </a:lnTo>
                <a:lnTo>
                  <a:pt x="0" y="109708"/>
                </a:lnTo>
                <a:lnTo>
                  <a:pt x="523" y="116077"/>
                </a:lnTo>
                <a:lnTo>
                  <a:pt x="50942" y="307720"/>
                </a:lnTo>
                <a:lnTo>
                  <a:pt x="72278" y="323214"/>
                </a:lnTo>
                <a:lnTo>
                  <a:pt x="330342" y="323214"/>
                </a:lnTo>
                <a:lnTo>
                  <a:pt x="352702" y="299974"/>
                </a:lnTo>
                <a:lnTo>
                  <a:pt x="198389" y="299974"/>
                </a:lnTo>
                <a:lnTo>
                  <a:pt x="182836" y="297894"/>
                </a:lnTo>
                <a:lnTo>
                  <a:pt x="145938" y="270890"/>
                </a:lnTo>
                <a:lnTo>
                  <a:pt x="87772" y="181863"/>
                </a:lnTo>
                <a:lnTo>
                  <a:pt x="78489" y="158799"/>
                </a:lnTo>
                <a:lnTo>
                  <a:pt x="79041" y="134985"/>
                </a:lnTo>
                <a:lnTo>
                  <a:pt x="88308" y="113337"/>
                </a:lnTo>
                <a:lnTo>
                  <a:pt x="105171" y="96774"/>
                </a:lnTo>
                <a:lnTo>
                  <a:pt x="109108" y="92837"/>
                </a:lnTo>
                <a:lnTo>
                  <a:pt x="113045" y="90931"/>
                </a:lnTo>
                <a:lnTo>
                  <a:pt x="118760" y="89026"/>
                </a:lnTo>
                <a:close/>
              </a:path>
              <a:path w="495300" h="480060">
                <a:moveTo>
                  <a:pt x="475757" y="0"/>
                </a:moveTo>
                <a:lnTo>
                  <a:pt x="380761" y="0"/>
                </a:lnTo>
                <a:lnTo>
                  <a:pt x="372766" y="1093"/>
                </a:lnTo>
                <a:lnTo>
                  <a:pt x="366426" y="4365"/>
                </a:lnTo>
                <a:lnTo>
                  <a:pt x="361920" y="9804"/>
                </a:lnTo>
                <a:lnTo>
                  <a:pt x="359425" y="17399"/>
                </a:lnTo>
                <a:lnTo>
                  <a:pt x="345836" y="89026"/>
                </a:lnTo>
                <a:lnTo>
                  <a:pt x="277891" y="89026"/>
                </a:lnTo>
                <a:lnTo>
                  <a:pt x="311969" y="119034"/>
                </a:lnTo>
                <a:lnTo>
                  <a:pt x="318420" y="142938"/>
                </a:lnTo>
                <a:lnTo>
                  <a:pt x="315751" y="165032"/>
                </a:lnTo>
                <a:lnTo>
                  <a:pt x="250713" y="270890"/>
                </a:lnTo>
                <a:lnTo>
                  <a:pt x="213941" y="297894"/>
                </a:lnTo>
                <a:lnTo>
                  <a:pt x="198389" y="299974"/>
                </a:lnTo>
                <a:lnTo>
                  <a:pt x="352702" y="299974"/>
                </a:lnTo>
                <a:lnTo>
                  <a:pt x="398160" y="40639"/>
                </a:lnTo>
                <a:lnTo>
                  <a:pt x="475757" y="40639"/>
                </a:lnTo>
                <a:lnTo>
                  <a:pt x="483723" y="38949"/>
                </a:lnTo>
                <a:lnTo>
                  <a:pt x="489854" y="34353"/>
                </a:lnTo>
                <a:lnTo>
                  <a:pt x="493795" y="27566"/>
                </a:lnTo>
                <a:lnTo>
                  <a:pt x="495188" y="19303"/>
                </a:lnTo>
                <a:lnTo>
                  <a:pt x="493795" y="11412"/>
                </a:lnTo>
                <a:lnTo>
                  <a:pt x="489854" y="5318"/>
                </a:lnTo>
                <a:lnTo>
                  <a:pt x="483723" y="1391"/>
                </a:lnTo>
                <a:lnTo>
                  <a:pt x="475757" y="0"/>
                </a:lnTo>
                <a:close/>
              </a:path>
              <a:path w="495300" h="480060">
                <a:moveTo>
                  <a:pt x="136650" y="127533"/>
                </a:moveTo>
                <a:lnTo>
                  <a:pt x="129047" y="130175"/>
                </a:lnTo>
                <a:lnTo>
                  <a:pt x="123188" y="136705"/>
                </a:lnTo>
                <a:lnTo>
                  <a:pt x="120269" y="144129"/>
                </a:lnTo>
                <a:lnTo>
                  <a:pt x="120278" y="151909"/>
                </a:lnTo>
                <a:lnTo>
                  <a:pt x="123205" y="159512"/>
                </a:lnTo>
                <a:lnTo>
                  <a:pt x="181752" y="251205"/>
                </a:lnTo>
                <a:lnTo>
                  <a:pt x="185689" y="257048"/>
                </a:lnTo>
                <a:lnTo>
                  <a:pt x="191531" y="259080"/>
                </a:lnTo>
                <a:lnTo>
                  <a:pt x="207152" y="259080"/>
                </a:lnTo>
                <a:lnTo>
                  <a:pt x="212994" y="257048"/>
                </a:lnTo>
                <a:lnTo>
                  <a:pt x="216931" y="251205"/>
                </a:lnTo>
                <a:lnTo>
                  <a:pt x="269234" y="169290"/>
                </a:lnTo>
                <a:lnTo>
                  <a:pt x="177815" y="169290"/>
                </a:lnTo>
                <a:lnTo>
                  <a:pt x="158384" y="136016"/>
                </a:lnTo>
                <a:lnTo>
                  <a:pt x="151854" y="131014"/>
                </a:lnTo>
                <a:lnTo>
                  <a:pt x="144430" y="128000"/>
                </a:lnTo>
                <a:lnTo>
                  <a:pt x="136650" y="127533"/>
                </a:lnTo>
                <a:close/>
              </a:path>
              <a:path w="495300" h="480060">
                <a:moveTo>
                  <a:pt x="199278" y="40386"/>
                </a:moveTo>
                <a:lnTo>
                  <a:pt x="190996" y="42096"/>
                </a:lnTo>
                <a:lnTo>
                  <a:pt x="184165" y="46736"/>
                </a:lnTo>
                <a:lnTo>
                  <a:pt x="179526" y="53566"/>
                </a:lnTo>
                <a:lnTo>
                  <a:pt x="177815" y="61849"/>
                </a:lnTo>
                <a:lnTo>
                  <a:pt x="177815" y="169290"/>
                </a:lnTo>
                <a:lnTo>
                  <a:pt x="220741" y="169290"/>
                </a:lnTo>
                <a:lnTo>
                  <a:pt x="220741" y="61849"/>
                </a:lnTo>
                <a:lnTo>
                  <a:pt x="219049" y="53566"/>
                </a:lnTo>
                <a:lnTo>
                  <a:pt x="214439" y="46736"/>
                </a:lnTo>
                <a:lnTo>
                  <a:pt x="207615" y="42096"/>
                </a:lnTo>
                <a:lnTo>
                  <a:pt x="199278" y="40386"/>
                </a:lnTo>
                <a:close/>
              </a:path>
              <a:path w="495300" h="480060">
                <a:moveTo>
                  <a:pt x="262034" y="127533"/>
                </a:moveTo>
                <a:lnTo>
                  <a:pt x="254254" y="128000"/>
                </a:lnTo>
                <a:lnTo>
                  <a:pt x="246830" y="131014"/>
                </a:lnTo>
                <a:lnTo>
                  <a:pt x="240299" y="136016"/>
                </a:lnTo>
                <a:lnTo>
                  <a:pt x="220741" y="169290"/>
                </a:lnTo>
                <a:lnTo>
                  <a:pt x="269234" y="169290"/>
                </a:lnTo>
                <a:lnTo>
                  <a:pt x="275478" y="159512"/>
                </a:lnTo>
                <a:lnTo>
                  <a:pt x="278405" y="151909"/>
                </a:lnTo>
                <a:lnTo>
                  <a:pt x="278415" y="144129"/>
                </a:lnTo>
                <a:lnTo>
                  <a:pt x="275496" y="136705"/>
                </a:lnTo>
                <a:lnTo>
                  <a:pt x="269636" y="130175"/>
                </a:lnTo>
                <a:lnTo>
                  <a:pt x="262034" y="127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4727610" y="3445764"/>
            <a:ext cx="621665" cy="601980"/>
          </a:xfrm>
          <a:custGeom>
            <a:avLst/>
            <a:gdLst/>
            <a:ahLst/>
            <a:cxnLst/>
            <a:rect l="l" t="t" r="r" b="b"/>
            <a:pathLst>
              <a:path w="621664" h="601979">
                <a:moveTo>
                  <a:pt x="362041" y="447040"/>
                </a:moveTo>
                <a:lnTo>
                  <a:pt x="333033" y="453126"/>
                </a:lnTo>
                <a:lnTo>
                  <a:pt x="309336" y="469725"/>
                </a:lnTo>
                <a:lnTo>
                  <a:pt x="293354" y="494349"/>
                </a:lnTo>
                <a:lnTo>
                  <a:pt x="287492" y="524510"/>
                </a:lnTo>
                <a:lnTo>
                  <a:pt x="293354" y="554670"/>
                </a:lnTo>
                <a:lnTo>
                  <a:pt x="309336" y="579294"/>
                </a:lnTo>
                <a:lnTo>
                  <a:pt x="333033" y="595893"/>
                </a:lnTo>
                <a:lnTo>
                  <a:pt x="362041" y="601980"/>
                </a:lnTo>
                <a:lnTo>
                  <a:pt x="391122" y="595893"/>
                </a:lnTo>
                <a:lnTo>
                  <a:pt x="414857" y="579294"/>
                </a:lnTo>
                <a:lnTo>
                  <a:pt x="430853" y="554670"/>
                </a:lnTo>
                <a:lnTo>
                  <a:pt x="436717" y="524510"/>
                </a:lnTo>
                <a:lnTo>
                  <a:pt x="430853" y="494349"/>
                </a:lnTo>
                <a:lnTo>
                  <a:pt x="414857" y="469725"/>
                </a:lnTo>
                <a:lnTo>
                  <a:pt x="391122" y="453126"/>
                </a:lnTo>
                <a:lnTo>
                  <a:pt x="362041" y="447040"/>
                </a:lnTo>
                <a:close/>
              </a:path>
              <a:path w="621664" h="601979">
                <a:moveTo>
                  <a:pt x="160746" y="447040"/>
                </a:moveTo>
                <a:lnTo>
                  <a:pt x="131125" y="453126"/>
                </a:lnTo>
                <a:lnTo>
                  <a:pt x="106945" y="469725"/>
                </a:lnTo>
                <a:lnTo>
                  <a:pt x="90648" y="494349"/>
                </a:lnTo>
                <a:lnTo>
                  <a:pt x="84673" y="524510"/>
                </a:lnTo>
                <a:lnTo>
                  <a:pt x="90648" y="554670"/>
                </a:lnTo>
                <a:lnTo>
                  <a:pt x="106945" y="579294"/>
                </a:lnTo>
                <a:lnTo>
                  <a:pt x="131125" y="595893"/>
                </a:lnTo>
                <a:lnTo>
                  <a:pt x="160746" y="601980"/>
                </a:lnTo>
                <a:lnTo>
                  <a:pt x="190367" y="595893"/>
                </a:lnTo>
                <a:lnTo>
                  <a:pt x="214546" y="579294"/>
                </a:lnTo>
                <a:lnTo>
                  <a:pt x="230844" y="554670"/>
                </a:lnTo>
                <a:lnTo>
                  <a:pt x="236819" y="524510"/>
                </a:lnTo>
                <a:lnTo>
                  <a:pt x="230844" y="494349"/>
                </a:lnTo>
                <a:lnTo>
                  <a:pt x="214546" y="469725"/>
                </a:lnTo>
                <a:lnTo>
                  <a:pt x="190367" y="453126"/>
                </a:lnTo>
                <a:lnTo>
                  <a:pt x="160746" y="447040"/>
                </a:lnTo>
                <a:close/>
              </a:path>
              <a:path w="621664" h="601979">
                <a:moveTo>
                  <a:pt x="149189" y="111633"/>
                </a:moveTo>
                <a:lnTo>
                  <a:pt x="27396" y="111633"/>
                </a:lnTo>
                <a:lnTo>
                  <a:pt x="11564" y="116933"/>
                </a:lnTo>
                <a:lnTo>
                  <a:pt x="3044" y="126793"/>
                </a:lnTo>
                <a:lnTo>
                  <a:pt x="0" y="137582"/>
                </a:lnTo>
                <a:lnTo>
                  <a:pt x="599" y="145669"/>
                </a:lnTo>
                <a:lnTo>
                  <a:pt x="63845" y="385825"/>
                </a:lnTo>
                <a:lnTo>
                  <a:pt x="90642" y="405256"/>
                </a:lnTo>
                <a:lnTo>
                  <a:pt x="414619" y="405256"/>
                </a:lnTo>
                <a:lnTo>
                  <a:pt x="442688" y="376174"/>
                </a:lnTo>
                <a:lnTo>
                  <a:pt x="249011" y="376174"/>
                </a:lnTo>
                <a:lnTo>
                  <a:pt x="229481" y="373550"/>
                </a:lnTo>
                <a:lnTo>
                  <a:pt x="195897" y="354635"/>
                </a:lnTo>
                <a:lnTo>
                  <a:pt x="110200" y="228092"/>
                </a:lnTo>
                <a:lnTo>
                  <a:pt x="98540" y="199151"/>
                </a:lnTo>
                <a:lnTo>
                  <a:pt x="99214" y="169259"/>
                </a:lnTo>
                <a:lnTo>
                  <a:pt x="110843" y="142081"/>
                </a:lnTo>
                <a:lnTo>
                  <a:pt x="136997" y="116459"/>
                </a:lnTo>
                <a:lnTo>
                  <a:pt x="141823" y="114046"/>
                </a:lnTo>
                <a:lnTo>
                  <a:pt x="149189" y="111633"/>
                </a:lnTo>
                <a:close/>
              </a:path>
              <a:path w="621664" h="601979">
                <a:moveTo>
                  <a:pt x="597245" y="0"/>
                </a:moveTo>
                <a:lnTo>
                  <a:pt x="477992" y="0"/>
                </a:lnTo>
                <a:lnTo>
                  <a:pt x="467929" y="1359"/>
                </a:lnTo>
                <a:lnTo>
                  <a:pt x="459974" y="5445"/>
                </a:lnTo>
                <a:lnTo>
                  <a:pt x="454328" y="12269"/>
                </a:lnTo>
                <a:lnTo>
                  <a:pt x="451195" y="21844"/>
                </a:lnTo>
                <a:lnTo>
                  <a:pt x="434050" y="111633"/>
                </a:lnTo>
                <a:lnTo>
                  <a:pt x="348833" y="111633"/>
                </a:lnTo>
                <a:lnTo>
                  <a:pt x="391572" y="149260"/>
                </a:lnTo>
                <a:lnTo>
                  <a:pt x="399696" y="179260"/>
                </a:lnTo>
                <a:lnTo>
                  <a:pt x="396390" y="206974"/>
                </a:lnTo>
                <a:lnTo>
                  <a:pt x="314797" y="339725"/>
                </a:lnTo>
                <a:lnTo>
                  <a:pt x="286476" y="366141"/>
                </a:lnTo>
                <a:lnTo>
                  <a:pt x="249011" y="376174"/>
                </a:lnTo>
                <a:lnTo>
                  <a:pt x="442688" y="376174"/>
                </a:lnTo>
                <a:lnTo>
                  <a:pt x="499836" y="50926"/>
                </a:lnTo>
                <a:lnTo>
                  <a:pt x="597245" y="50926"/>
                </a:lnTo>
                <a:lnTo>
                  <a:pt x="607216" y="48813"/>
                </a:lnTo>
                <a:lnTo>
                  <a:pt x="614914" y="43068"/>
                </a:lnTo>
                <a:lnTo>
                  <a:pt x="619873" y="34585"/>
                </a:lnTo>
                <a:lnTo>
                  <a:pt x="621629" y="24257"/>
                </a:lnTo>
                <a:lnTo>
                  <a:pt x="619873" y="14305"/>
                </a:lnTo>
                <a:lnTo>
                  <a:pt x="614914" y="6651"/>
                </a:lnTo>
                <a:lnTo>
                  <a:pt x="607216" y="1736"/>
                </a:lnTo>
                <a:lnTo>
                  <a:pt x="597245" y="0"/>
                </a:lnTo>
                <a:close/>
              </a:path>
              <a:path w="621664" h="601979">
                <a:moveTo>
                  <a:pt x="171519" y="159970"/>
                </a:moveTo>
                <a:lnTo>
                  <a:pt x="162016" y="163322"/>
                </a:lnTo>
                <a:lnTo>
                  <a:pt x="154632" y="171450"/>
                </a:lnTo>
                <a:lnTo>
                  <a:pt x="150951" y="180720"/>
                </a:lnTo>
                <a:lnTo>
                  <a:pt x="150961" y="190468"/>
                </a:lnTo>
                <a:lnTo>
                  <a:pt x="154650" y="200025"/>
                </a:lnTo>
                <a:lnTo>
                  <a:pt x="228183" y="315087"/>
                </a:lnTo>
                <a:lnTo>
                  <a:pt x="233009" y="322325"/>
                </a:lnTo>
                <a:lnTo>
                  <a:pt x="240375" y="324866"/>
                </a:lnTo>
                <a:lnTo>
                  <a:pt x="260060" y="324866"/>
                </a:lnTo>
                <a:lnTo>
                  <a:pt x="267426" y="322325"/>
                </a:lnTo>
                <a:lnTo>
                  <a:pt x="272252" y="315087"/>
                </a:lnTo>
                <a:lnTo>
                  <a:pt x="337993" y="212217"/>
                </a:lnTo>
                <a:lnTo>
                  <a:pt x="223230" y="212217"/>
                </a:lnTo>
                <a:lnTo>
                  <a:pt x="198719" y="170561"/>
                </a:lnTo>
                <a:lnTo>
                  <a:pt x="190573" y="164268"/>
                </a:lnTo>
                <a:lnTo>
                  <a:pt x="181272" y="160512"/>
                </a:lnTo>
                <a:lnTo>
                  <a:pt x="171519" y="159970"/>
                </a:lnTo>
                <a:close/>
              </a:path>
              <a:path w="621664" h="601979">
                <a:moveTo>
                  <a:pt x="250154" y="50673"/>
                </a:moveTo>
                <a:lnTo>
                  <a:pt x="239785" y="52808"/>
                </a:lnTo>
                <a:lnTo>
                  <a:pt x="231215" y="58610"/>
                </a:lnTo>
                <a:lnTo>
                  <a:pt x="225383" y="67175"/>
                </a:lnTo>
                <a:lnTo>
                  <a:pt x="223230" y="77597"/>
                </a:lnTo>
                <a:lnTo>
                  <a:pt x="223230" y="212217"/>
                </a:lnTo>
                <a:lnTo>
                  <a:pt x="277205" y="212217"/>
                </a:lnTo>
                <a:lnTo>
                  <a:pt x="277205" y="77597"/>
                </a:lnTo>
                <a:lnTo>
                  <a:pt x="275050" y="67175"/>
                </a:lnTo>
                <a:lnTo>
                  <a:pt x="269204" y="58610"/>
                </a:lnTo>
                <a:lnTo>
                  <a:pt x="260596" y="52808"/>
                </a:lnTo>
                <a:lnTo>
                  <a:pt x="250154" y="50673"/>
                </a:lnTo>
                <a:close/>
              </a:path>
              <a:path w="621664" h="601979">
                <a:moveTo>
                  <a:pt x="328916" y="159970"/>
                </a:moveTo>
                <a:lnTo>
                  <a:pt x="319162" y="160512"/>
                </a:lnTo>
                <a:lnTo>
                  <a:pt x="309862" y="164268"/>
                </a:lnTo>
                <a:lnTo>
                  <a:pt x="301716" y="170561"/>
                </a:lnTo>
                <a:lnTo>
                  <a:pt x="277205" y="212217"/>
                </a:lnTo>
                <a:lnTo>
                  <a:pt x="337993" y="212217"/>
                </a:lnTo>
                <a:lnTo>
                  <a:pt x="345785" y="200025"/>
                </a:lnTo>
                <a:lnTo>
                  <a:pt x="349474" y="190468"/>
                </a:lnTo>
                <a:lnTo>
                  <a:pt x="349484" y="180720"/>
                </a:lnTo>
                <a:lnTo>
                  <a:pt x="345803" y="171450"/>
                </a:lnTo>
                <a:lnTo>
                  <a:pt x="338419" y="163322"/>
                </a:lnTo>
                <a:lnTo>
                  <a:pt x="328916" y="1599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6320109" y="2020823"/>
            <a:ext cx="532130" cy="516890"/>
          </a:xfrm>
          <a:custGeom>
            <a:avLst/>
            <a:gdLst/>
            <a:ahLst/>
            <a:cxnLst/>
            <a:rect l="l" t="t" r="r" b="b"/>
            <a:pathLst>
              <a:path w="532129" h="516889">
                <a:moveTo>
                  <a:pt x="309798" y="383666"/>
                </a:moveTo>
                <a:lnTo>
                  <a:pt x="284942" y="388883"/>
                </a:lnTo>
                <a:lnTo>
                  <a:pt x="264681" y="403113"/>
                </a:lnTo>
                <a:lnTo>
                  <a:pt x="251041" y="424225"/>
                </a:lnTo>
                <a:lnTo>
                  <a:pt x="246044" y="450088"/>
                </a:lnTo>
                <a:lnTo>
                  <a:pt x="251041" y="476023"/>
                </a:lnTo>
                <a:lnTo>
                  <a:pt x="264681" y="497173"/>
                </a:lnTo>
                <a:lnTo>
                  <a:pt x="284942" y="511417"/>
                </a:lnTo>
                <a:lnTo>
                  <a:pt x="309798" y="516636"/>
                </a:lnTo>
                <a:lnTo>
                  <a:pt x="334601" y="511417"/>
                </a:lnTo>
                <a:lnTo>
                  <a:pt x="354867" y="497173"/>
                </a:lnTo>
                <a:lnTo>
                  <a:pt x="368538" y="476023"/>
                </a:lnTo>
                <a:lnTo>
                  <a:pt x="373552" y="450088"/>
                </a:lnTo>
                <a:lnTo>
                  <a:pt x="368538" y="424225"/>
                </a:lnTo>
                <a:lnTo>
                  <a:pt x="354867" y="403113"/>
                </a:lnTo>
                <a:lnTo>
                  <a:pt x="334601" y="388883"/>
                </a:lnTo>
                <a:lnTo>
                  <a:pt x="309798" y="383666"/>
                </a:lnTo>
                <a:close/>
              </a:path>
              <a:path w="532129" h="516889">
                <a:moveTo>
                  <a:pt x="137586" y="383666"/>
                </a:moveTo>
                <a:lnTo>
                  <a:pt x="112244" y="388883"/>
                </a:lnTo>
                <a:lnTo>
                  <a:pt x="91533" y="403113"/>
                </a:lnTo>
                <a:lnTo>
                  <a:pt x="77561" y="424225"/>
                </a:lnTo>
                <a:lnTo>
                  <a:pt x="72435" y="450088"/>
                </a:lnTo>
                <a:lnTo>
                  <a:pt x="77561" y="476023"/>
                </a:lnTo>
                <a:lnTo>
                  <a:pt x="91533" y="497173"/>
                </a:lnTo>
                <a:lnTo>
                  <a:pt x="112244" y="511417"/>
                </a:lnTo>
                <a:lnTo>
                  <a:pt x="137586" y="516636"/>
                </a:lnTo>
                <a:lnTo>
                  <a:pt x="162909" y="511417"/>
                </a:lnTo>
                <a:lnTo>
                  <a:pt x="183576" y="497173"/>
                </a:lnTo>
                <a:lnTo>
                  <a:pt x="197504" y="476023"/>
                </a:lnTo>
                <a:lnTo>
                  <a:pt x="202610" y="450088"/>
                </a:lnTo>
                <a:lnTo>
                  <a:pt x="197504" y="424225"/>
                </a:lnTo>
                <a:lnTo>
                  <a:pt x="183576" y="403113"/>
                </a:lnTo>
                <a:lnTo>
                  <a:pt x="162909" y="388883"/>
                </a:lnTo>
                <a:lnTo>
                  <a:pt x="137586" y="383666"/>
                </a:lnTo>
                <a:close/>
              </a:path>
              <a:path w="532129" h="516889">
                <a:moveTo>
                  <a:pt x="127680" y="95758"/>
                </a:moveTo>
                <a:lnTo>
                  <a:pt x="23413" y="95758"/>
                </a:lnTo>
                <a:lnTo>
                  <a:pt x="9894" y="100357"/>
                </a:lnTo>
                <a:lnTo>
                  <a:pt x="2601" y="108839"/>
                </a:lnTo>
                <a:lnTo>
                  <a:pt x="0" y="118082"/>
                </a:lnTo>
                <a:lnTo>
                  <a:pt x="553" y="124967"/>
                </a:lnTo>
                <a:lnTo>
                  <a:pt x="54655" y="331215"/>
                </a:lnTo>
                <a:lnTo>
                  <a:pt x="77642" y="347852"/>
                </a:lnTo>
                <a:lnTo>
                  <a:pt x="354756" y="347852"/>
                </a:lnTo>
                <a:lnTo>
                  <a:pt x="378707" y="322834"/>
                </a:lnTo>
                <a:lnTo>
                  <a:pt x="213024" y="322834"/>
                </a:lnTo>
                <a:lnTo>
                  <a:pt x="196357" y="320595"/>
                </a:lnTo>
                <a:lnTo>
                  <a:pt x="156763" y="291591"/>
                </a:lnTo>
                <a:lnTo>
                  <a:pt x="94279" y="195834"/>
                </a:lnTo>
                <a:lnTo>
                  <a:pt x="84322" y="170969"/>
                </a:lnTo>
                <a:lnTo>
                  <a:pt x="84913" y="145319"/>
                </a:lnTo>
                <a:lnTo>
                  <a:pt x="94886" y="122003"/>
                </a:lnTo>
                <a:lnTo>
                  <a:pt x="113075" y="104139"/>
                </a:lnTo>
                <a:lnTo>
                  <a:pt x="117266" y="99949"/>
                </a:lnTo>
                <a:lnTo>
                  <a:pt x="121330" y="97916"/>
                </a:lnTo>
                <a:lnTo>
                  <a:pt x="127680" y="95758"/>
                </a:lnTo>
                <a:close/>
              </a:path>
              <a:path w="532129" h="516889">
                <a:moveTo>
                  <a:pt x="510966" y="0"/>
                </a:moveTo>
                <a:lnTo>
                  <a:pt x="408858" y="0"/>
                </a:lnTo>
                <a:lnTo>
                  <a:pt x="400321" y="1168"/>
                </a:lnTo>
                <a:lnTo>
                  <a:pt x="393523" y="4683"/>
                </a:lnTo>
                <a:lnTo>
                  <a:pt x="388677" y="10554"/>
                </a:lnTo>
                <a:lnTo>
                  <a:pt x="385998" y="18796"/>
                </a:lnTo>
                <a:lnTo>
                  <a:pt x="371393" y="95758"/>
                </a:lnTo>
                <a:lnTo>
                  <a:pt x="298495" y="95758"/>
                </a:lnTo>
                <a:lnTo>
                  <a:pt x="335055" y="128146"/>
                </a:lnTo>
                <a:lnTo>
                  <a:pt x="341961" y="153892"/>
                </a:lnTo>
                <a:lnTo>
                  <a:pt x="339103" y="177684"/>
                </a:lnTo>
                <a:lnTo>
                  <a:pt x="269285" y="291591"/>
                </a:lnTo>
                <a:lnTo>
                  <a:pt x="229762" y="320595"/>
                </a:lnTo>
                <a:lnTo>
                  <a:pt x="213024" y="322834"/>
                </a:lnTo>
                <a:lnTo>
                  <a:pt x="378707" y="322834"/>
                </a:lnTo>
                <a:lnTo>
                  <a:pt x="427654" y="43687"/>
                </a:lnTo>
                <a:lnTo>
                  <a:pt x="510966" y="43687"/>
                </a:lnTo>
                <a:lnTo>
                  <a:pt x="519471" y="41866"/>
                </a:lnTo>
                <a:lnTo>
                  <a:pt x="526047" y="36925"/>
                </a:lnTo>
                <a:lnTo>
                  <a:pt x="530290" y="29650"/>
                </a:lnTo>
                <a:lnTo>
                  <a:pt x="531794" y="20827"/>
                </a:lnTo>
                <a:lnTo>
                  <a:pt x="530290" y="12322"/>
                </a:lnTo>
                <a:lnTo>
                  <a:pt x="526047" y="5746"/>
                </a:lnTo>
                <a:lnTo>
                  <a:pt x="519471" y="1504"/>
                </a:lnTo>
                <a:lnTo>
                  <a:pt x="510966" y="0"/>
                </a:lnTo>
                <a:close/>
              </a:path>
              <a:path w="532129" h="516889">
                <a:moveTo>
                  <a:pt x="146792" y="137269"/>
                </a:moveTo>
                <a:lnTo>
                  <a:pt x="138602" y="140080"/>
                </a:lnTo>
                <a:lnTo>
                  <a:pt x="132343" y="147073"/>
                </a:lnTo>
                <a:lnTo>
                  <a:pt x="129204" y="155066"/>
                </a:lnTo>
                <a:lnTo>
                  <a:pt x="129208" y="163441"/>
                </a:lnTo>
                <a:lnTo>
                  <a:pt x="132379" y="171576"/>
                </a:lnTo>
                <a:lnTo>
                  <a:pt x="195244" y="270383"/>
                </a:lnTo>
                <a:lnTo>
                  <a:pt x="199435" y="276733"/>
                </a:lnTo>
                <a:lnTo>
                  <a:pt x="205658" y="278764"/>
                </a:lnTo>
                <a:lnTo>
                  <a:pt x="222422" y="278764"/>
                </a:lnTo>
                <a:lnTo>
                  <a:pt x="228772" y="276733"/>
                </a:lnTo>
                <a:lnTo>
                  <a:pt x="232963" y="270383"/>
                </a:lnTo>
                <a:lnTo>
                  <a:pt x="289121" y="182117"/>
                </a:lnTo>
                <a:lnTo>
                  <a:pt x="191053" y="182117"/>
                </a:lnTo>
                <a:lnTo>
                  <a:pt x="170098" y="146430"/>
                </a:lnTo>
                <a:lnTo>
                  <a:pt x="163123" y="141027"/>
                </a:lnTo>
                <a:lnTo>
                  <a:pt x="155160" y="137779"/>
                </a:lnTo>
                <a:lnTo>
                  <a:pt x="146792" y="137269"/>
                </a:lnTo>
                <a:close/>
              </a:path>
              <a:path w="532129" h="516889">
                <a:moveTo>
                  <a:pt x="214040" y="43434"/>
                </a:moveTo>
                <a:lnTo>
                  <a:pt x="205144" y="45277"/>
                </a:lnTo>
                <a:lnTo>
                  <a:pt x="197832" y="50276"/>
                </a:lnTo>
                <a:lnTo>
                  <a:pt x="192877" y="57632"/>
                </a:lnTo>
                <a:lnTo>
                  <a:pt x="191053" y="66548"/>
                </a:lnTo>
                <a:lnTo>
                  <a:pt x="191053" y="182117"/>
                </a:lnTo>
                <a:lnTo>
                  <a:pt x="237154" y="182117"/>
                </a:lnTo>
                <a:lnTo>
                  <a:pt x="237154" y="66548"/>
                </a:lnTo>
                <a:lnTo>
                  <a:pt x="235311" y="57632"/>
                </a:lnTo>
                <a:lnTo>
                  <a:pt x="230312" y="50276"/>
                </a:lnTo>
                <a:lnTo>
                  <a:pt x="222956" y="45277"/>
                </a:lnTo>
                <a:lnTo>
                  <a:pt x="214040" y="43434"/>
                </a:lnTo>
                <a:close/>
              </a:path>
              <a:path w="532129" h="516889">
                <a:moveTo>
                  <a:pt x="281416" y="137269"/>
                </a:moveTo>
                <a:lnTo>
                  <a:pt x="273048" y="137779"/>
                </a:lnTo>
                <a:lnTo>
                  <a:pt x="265084" y="141027"/>
                </a:lnTo>
                <a:lnTo>
                  <a:pt x="258109" y="146430"/>
                </a:lnTo>
                <a:lnTo>
                  <a:pt x="237154" y="182117"/>
                </a:lnTo>
                <a:lnTo>
                  <a:pt x="289121" y="182117"/>
                </a:lnTo>
                <a:lnTo>
                  <a:pt x="295828" y="171576"/>
                </a:lnTo>
                <a:lnTo>
                  <a:pt x="298999" y="163441"/>
                </a:lnTo>
                <a:lnTo>
                  <a:pt x="299003" y="155066"/>
                </a:lnTo>
                <a:lnTo>
                  <a:pt x="295864" y="147073"/>
                </a:lnTo>
                <a:lnTo>
                  <a:pt x="289605" y="140080"/>
                </a:lnTo>
                <a:lnTo>
                  <a:pt x="281416" y="137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4895220" y="1644395"/>
            <a:ext cx="658495" cy="638810"/>
          </a:xfrm>
          <a:custGeom>
            <a:avLst/>
            <a:gdLst/>
            <a:ahLst/>
            <a:cxnLst/>
            <a:rect l="l" t="t" r="r" b="b"/>
            <a:pathLst>
              <a:path w="658495" h="638810">
                <a:moveTo>
                  <a:pt x="383407" y="474217"/>
                </a:moveTo>
                <a:lnTo>
                  <a:pt x="352686" y="480663"/>
                </a:lnTo>
                <a:lnTo>
                  <a:pt x="327574" y="498252"/>
                </a:lnTo>
                <a:lnTo>
                  <a:pt x="310630" y="524367"/>
                </a:lnTo>
                <a:lnTo>
                  <a:pt x="304413" y="556387"/>
                </a:lnTo>
                <a:lnTo>
                  <a:pt x="310630" y="588353"/>
                </a:lnTo>
                <a:lnTo>
                  <a:pt x="327574" y="614473"/>
                </a:lnTo>
                <a:lnTo>
                  <a:pt x="352686" y="632092"/>
                </a:lnTo>
                <a:lnTo>
                  <a:pt x="383407" y="638555"/>
                </a:lnTo>
                <a:lnTo>
                  <a:pt x="414180" y="632092"/>
                </a:lnTo>
                <a:lnTo>
                  <a:pt x="439287" y="614473"/>
                </a:lnTo>
                <a:lnTo>
                  <a:pt x="456201" y="588353"/>
                </a:lnTo>
                <a:lnTo>
                  <a:pt x="462401" y="556387"/>
                </a:lnTo>
                <a:lnTo>
                  <a:pt x="456201" y="524367"/>
                </a:lnTo>
                <a:lnTo>
                  <a:pt x="439287" y="498252"/>
                </a:lnTo>
                <a:lnTo>
                  <a:pt x="414180" y="480663"/>
                </a:lnTo>
                <a:lnTo>
                  <a:pt x="383407" y="474217"/>
                </a:lnTo>
                <a:close/>
              </a:path>
              <a:path w="658495" h="638810">
                <a:moveTo>
                  <a:pt x="170174" y="474217"/>
                </a:moveTo>
                <a:lnTo>
                  <a:pt x="138840" y="480663"/>
                </a:lnTo>
                <a:lnTo>
                  <a:pt x="113246" y="498252"/>
                </a:lnTo>
                <a:lnTo>
                  <a:pt x="95986" y="524367"/>
                </a:lnTo>
                <a:lnTo>
                  <a:pt x="89656" y="556387"/>
                </a:lnTo>
                <a:lnTo>
                  <a:pt x="95986" y="588353"/>
                </a:lnTo>
                <a:lnTo>
                  <a:pt x="113246" y="614473"/>
                </a:lnTo>
                <a:lnTo>
                  <a:pt x="138840" y="632092"/>
                </a:lnTo>
                <a:lnTo>
                  <a:pt x="170174" y="638555"/>
                </a:lnTo>
                <a:lnTo>
                  <a:pt x="201580" y="632092"/>
                </a:lnTo>
                <a:lnTo>
                  <a:pt x="227212" y="614473"/>
                </a:lnTo>
                <a:lnTo>
                  <a:pt x="244486" y="588353"/>
                </a:lnTo>
                <a:lnTo>
                  <a:pt x="250819" y="556387"/>
                </a:lnTo>
                <a:lnTo>
                  <a:pt x="244486" y="524367"/>
                </a:lnTo>
                <a:lnTo>
                  <a:pt x="227212" y="498252"/>
                </a:lnTo>
                <a:lnTo>
                  <a:pt x="201580" y="480663"/>
                </a:lnTo>
                <a:lnTo>
                  <a:pt x="170174" y="474217"/>
                </a:lnTo>
                <a:close/>
              </a:path>
              <a:path w="658495" h="638810">
                <a:moveTo>
                  <a:pt x="157982" y="118363"/>
                </a:moveTo>
                <a:lnTo>
                  <a:pt x="28950" y="118363"/>
                </a:lnTo>
                <a:lnTo>
                  <a:pt x="12219" y="124035"/>
                </a:lnTo>
                <a:lnTo>
                  <a:pt x="3216" y="134492"/>
                </a:lnTo>
                <a:lnTo>
                  <a:pt x="0" y="145903"/>
                </a:lnTo>
                <a:lnTo>
                  <a:pt x="629" y="154431"/>
                </a:lnTo>
                <a:lnTo>
                  <a:pt x="67685" y="409320"/>
                </a:lnTo>
                <a:lnTo>
                  <a:pt x="96006" y="429894"/>
                </a:lnTo>
                <a:lnTo>
                  <a:pt x="439033" y="429894"/>
                </a:lnTo>
                <a:lnTo>
                  <a:pt x="468715" y="399033"/>
                </a:lnTo>
                <a:lnTo>
                  <a:pt x="263646" y="399033"/>
                </a:lnTo>
                <a:lnTo>
                  <a:pt x="243002" y="396251"/>
                </a:lnTo>
                <a:lnTo>
                  <a:pt x="207478" y="376209"/>
                </a:lnTo>
                <a:lnTo>
                  <a:pt x="116707" y="241934"/>
                </a:lnTo>
                <a:lnTo>
                  <a:pt x="104372" y="211216"/>
                </a:lnTo>
                <a:lnTo>
                  <a:pt x="105086" y="179546"/>
                </a:lnTo>
                <a:lnTo>
                  <a:pt x="117421" y="150780"/>
                </a:lnTo>
                <a:lnTo>
                  <a:pt x="139948" y="128777"/>
                </a:lnTo>
                <a:lnTo>
                  <a:pt x="145028" y="123570"/>
                </a:lnTo>
                <a:lnTo>
                  <a:pt x="150235" y="121030"/>
                </a:lnTo>
                <a:lnTo>
                  <a:pt x="157982" y="118363"/>
                </a:lnTo>
                <a:close/>
              </a:path>
              <a:path w="658495" h="638810">
                <a:moveTo>
                  <a:pt x="632454" y="0"/>
                </a:moveTo>
                <a:lnTo>
                  <a:pt x="506089" y="0"/>
                </a:lnTo>
                <a:lnTo>
                  <a:pt x="495484" y="1450"/>
                </a:lnTo>
                <a:lnTo>
                  <a:pt x="487070" y="5794"/>
                </a:lnTo>
                <a:lnTo>
                  <a:pt x="481085" y="13019"/>
                </a:lnTo>
                <a:lnTo>
                  <a:pt x="477768" y="23113"/>
                </a:lnTo>
                <a:lnTo>
                  <a:pt x="459607" y="118363"/>
                </a:lnTo>
                <a:lnTo>
                  <a:pt x="369437" y="118363"/>
                </a:lnTo>
                <a:lnTo>
                  <a:pt x="414658" y="158370"/>
                </a:lnTo>
                <a:lnTo>
                  <a:pt x="423237" y="190166"/>
                </a:lnTo>
                <a:lnTo>
                  <a:pt x="419742" y="219557"/>
                </a:lnTo>
                <a:lnTo>
                  <a:pt x="333242" y="360425"/>
                </a:lnTo>
                <a:lnTo>
                  <a:pt x="303349" y="388397"/>
                </a:lnTo>
                <a:lnTo>
                  <a:pt x="263646" y="399033"/>
                </a:lnTo>
                <a:lnTo>
                  <a:pt x="468715" y="399033"/>
                </a:lnTo>
                <a:lnTo>
                  <a:pt x="529330" y="54101"/>
                </a:lnTo>
                <a:lnTo>
                  <a:pt x="632454" y="54101"/>
                </a:lnTo>
                <a:lnTo>
                  <a:pt x="643018" y="51837"/>
                </a:lnTo>
                <a:lnTo>
                  <a:pt x="651154" y="45704"/>
                </a:lnTo>
                <a:lnTo>
                  <a:pt x="656385" y="36689"/>
                </a:lnTo>
                <a:lnTo>
                  <a:pt x="658235" y="25780"/>
                </a:lnTo>
                <a:lnTo>
                  <a:pt x="656385" y="15216"/>
                </a:lnTo>
                <a:lnTo>
                  <a:pt x="651154" y="7080"/>
                </a:lnTo>
                <a:lnTo>
                  <a:pt x="643018" y="1849"/>
                </a:lnTo>
                <a:lnTo>
                  <a:pt x="632454" y="0"/>
                </a:lnTo>
                <a:close/>
              </a:path>
              <a:path w="658495" h="638810">
                <a:moveTo>
                  <a:pt x="181661" y="169652"/>
                </a:moveTo>
                <a:lnTo>
                  <a:pt x="171571" y="173227"/>
                </a:lnTo>
                <a:lnTo>
                  <a:pt x="163788" y="181818"/>
                </a:lnTo>
                <a:lnTo>
                  <a:pt x="159887" y="191658"/>
                </a:lnTo>
                <a:lnTo>
                  <a:pt x="159891" y="201999"/>
                </a:lnTo>
                <a:lnTo>
                  <a:pt x="241675" y="334137"/>
                </a:lnTo>
                <a:lnTo>
                  <a:pt x="264916" y="344550"/>
                </a:lnTo>
                <a:lnTo>
                  <a:pt x="272228" y="344031"/>
                </a:lnTo>
                <a:lnTo>
                  <a:pt x="278552" y="342296"/>
                </a:lnTo>
                <a:lnTo>
                  <a:pt x="283900" y="339086"/>
                </a:lnTo>
                <a:lnTo>
                  <a:pt x="288284" y="334137"/>
                </a:lnTo>
                <a:lnTo>
                  <a:pt x="357790" y="225170"/>
                </a:lnTo>
                <a:lnTo>
                  <a:pt x="236468" y="225170"/>
                </a:lnTo>
                <a:lnTo>
                  <a:pt x="210433" y="180975"/>
                </a:lnTo>
                <a:lnTo>
                  <a:pt x="201842" y="174263"/>
                </a:lnTo>
                <a:lnTo>
                  <a:pt x="192002" y="170243"/>
                </a:lnTo>
                <a:lnTo>
                  <a:pt x="181661" y="169652"/>
                </a:lnTo>
                <a:close/>
              </a:path>
              <a:path w="658495" h="638810">
                <a:moveTo>
                  <a:pt x="264916" y="53720"/>
                </a:moveTo>
                <a:lnTo>
                  <a:pt x="253934" y="55989"/>
                </a:lnTo>
                <a:lnTo>
                  <a:pt x="244881" y="62150"/>
                </a:lnTo>
                <a:lnTo>
                  <a:pt x="238734" y="71241"/>
                </a:lnTo>
                <a:lnTo>
                  <a:pt x="236468" y="82295"/>
                </a:lnTo>
                <a:lnTo>
                  <a:pt x="236468" y="225170"/>
                </a:lnTo>
                <a:lnTo>
                  <a:pt x="293491" y="225170"/>
                </a:lnTo>
                <a:lnTo>
                  <a:pt x="293491" y="82295"/>
                </a:lnTo>
                <a:lnTo>
                  <a:pt x="291222" y="71241"/>
                </a:lnTo>
                <a:lnTo>
                  <a:pt x="285061" y="62150"/>
                </a:lnTo>
                <a:lnTo>
                  <a:pt x="275970" y="55989"/>
                </a:lnTo>
                <a:lnTo>
                  <a:pt x="264916" y="53720"/>
                </a:lnTo>
                <a:close/>
              </a:path>
              <a:path w="658495" h="638810">
                <a:moveTo>
                  <a:pt x="348295" y="169652"/>
                </a:moveTo>
                <a:lnTo>
                  <a:pt x="337941" y="170243"/>
                </a:lnTo>
                <a:lnTo>
                  <a:pt x="328062" y="174263"/>
                </a:lnTo>
                <a:lnTo>
                  <a:pt x="319399" y="180975"/>
                </a:lnTo>
                <a:lnTo>
                  <a:pt x="293491" y="225170"/>
                </a:lnTo>
                <a:lnTo>
                  <a:pt x="357790" y="225170"/>
                </a:lnTo>
                <a:lnTo>
                  <a:pt x="366135" y="212089"/>
                </a:lnTo>
                <a:lnTo>
                  <a:pt x="370068" y="201999"/>
                </a:lnTo>
                <a:lnTo>
                  <a:pt x="370072" y="191658"/>
                </a:lnTo>
                <a:lnTo>
                  <a:pt x="366170" y="181818"/>
                </a:lnTo>
                <a:lnTo>
                  <a:pt x="358388" y="173227"/>
                </a:lnTo>
                <a:lnTo>
                  <a:pt x="348295" y="1696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 txBox="1"/>
          <p:nvPr/>
        </p:nvSpPr>
        <p:spPr>
          <a:xfrm>
            <a:off x="1064463" y="1459230"/>
            <a:ext cx="3065780" cy="882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37970">
              <a:lnSpc>
                <a:spcPct val="100000"/>
              </a:lnSpc>
              <a:spcBef>
                <a:spcPts val="105"/>
              </a:spcBef>
            </a:pPr>
            <a:r>
              <a:rPr sz="1700" u="sng" spc="-425" dirty="0">
                <a:uFill>
                  <a:solidFill>
                    <a:srgbClr val="FFFF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b="1" u="sng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简化设计工作</a:t>
            </a:r>
            <a:r>
              <a:rPr sz="1700" b="1" u="sng" spc="-5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endParaRPr sz="1700" u="sng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74700" marR="5080" indent="-762635">
              <a:lnSpc>
                <a:spcPct val="150000"/>
              </a:lnSpc>
              <a:spcBef>
                <a:spcPts val="1100"/>
              </a:spcBef>
            </a:pP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帮助客户把研发重点放在客户需求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把握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而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非工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程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开发 降低产品研发投入和开发难度及时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间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成本</a:t>
            </a:r>
            <a:endParaRPr sz="1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3"/>
          <p:cNvSpPr txBox="1"/>
          <p:nvPr/>
        </p:nvSpPr>
        <p:spPr>
          <a:xfrm>
            <a:off x="7245604" y="1459230"/>
            <a:ext cx="2205990" cy="882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u="heavy" spc="-420" dirty="0">
                <a:uFill>
                  <a:solidFill>
                    <a:srgbClr val="FFFF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b="1" u="heavy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灵活配</a:t>
            </a:r>
            <a:r>
              <a:rPr sz="1700" b="1" u="heavy" spc="-10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置</a:t>
            </a:r>
            <a:endParaRPr sz="17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335" marR="5080">
              <a:lnSpc>
                <a:spcPct val="150000"/>
              </a:lnSpc>
              <a:spcBef>
                <a:spcPts val="1100"/>
              </a:spcBef>
            </a:pP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一套模具支持赛扬到</a:t>
            </a:r>
            <a:r>
              <a:rPr sz="1000" spc="40" dirty="0">
                <a:latin typeface="Calibri" panose="020F0502020204030204"/>
                <a:cs typeface="Calibri" panose="020F0502020204030204"/>
              </a:rPr>
              <a:t>i7</a:t>
            </a:r>
            <a:r>
              <a:rPr sz="10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50" dirty="0" err="1">
                <a:latin typeface="Calibri" panose="020F0502020204030204"/>
                <a:cs typeface="Calibri" panose="020F0502020204030204"/>
              </a:rPr>
              <a:t>vPro</a:t>
            </a:r>
            <a:r>
              <a:rPr sz="1000" spc="-5" dirty="0" err="1">
                <a:latin typeface="微软雅黑" panose="020B0503020204020204" pitchFamily="34" charset="-122"/>
                <a:cs typeface="微软雅黑" panose="020B0503020204020204" pitchFamily="34" charset="-122"/>
              </a:rPr>
              <a:t>全系列算力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实现客户端的按需选择以及随时升级</a:t>
            </a:r>
            <a:endParaRPr sz="1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24"/>
          <p:cNvSpPr txBox="1"/>
          <p:nvPr/>
        </p:nvSpPr>
        <p:spPr>
          <a:xfrm>
            <a:off x="7883270" y="3199892"/>
            <a:ext cx="3376929" cy="882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u="heavy" spc="-420" dirty="0">
                <a:uFill>
                  <a:solidFill>
                    <a:srgbClr val="FFFF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b="1" u="heavy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库</a:t>
            </a:r>
            <a:r>
              <a:rPr sz="1700" b="1" u="heavy" spc="-10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存</a:t>
            </a:r>
            <a:endParaRPr sz="17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335" marR="5080">
              <a:lnSpc>
                <a:spcPct val="150000"/>
              </a:lnSpc>
              <a:spcBef>
                <a:spcPts val="1100"/>
              </a:spcBef>
            </a:pP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将</a:t>
            </a:r>
            <a:r>
              <a:rPr sz="1000" spc="55" dirty="0">
                <a:latin typeface="Calibri" panose="020F0502020204030204"/>
                <a:cs typeface="Calibri" panose="020F0502020204030204"/>
              </a:rPr>
              <a:t>B</a:t>
            </a:r>
            <a:r>
              <a:rPr sz="1000" spc="25" dirty="0">
                <a:latin typeface="Calibri" panose="020F0502020204030204"/>
                <a:cs typeface="Calibri" panose="020F0502020204030204"/>
              </a:rPr>
              <a:t>OM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主要成本发生时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间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点后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移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，降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低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库存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资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金压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力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及风</a:t>
            </a:r>
            <a:r>
              <a:rPr sz="1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险</a:t>
            </a:r>
            <a:r>
              <a:rPr sz="1000" spc="-35" dirty="0">
                <a:latin typeface="Calibri" panose="020F0502020204030204"/>
                <a:cs typeface="Calibri" panose="020F0502020204030204"/>
              </a:rPr>
              <a:t>. 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简化不同型号配置对于库存管理的</a:t>
            </a:r>
            <a:r>
              <a:rPr sz="1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挑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战</a:t>
            </a:r>
            <a:endParaRPr sz="1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1001064" y="2779902"/>
            <a:ext cx="3093720" cy="873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98345">
              <a:lnSpc>
                <a:spcPct val="100000"/>
              </a:lnSpc>
              <a:spcBef>
                <a:spcPts val="105"/>
              </a:spcBef>
            </a:pPr>
            <a:r>
              <a:rPr sz="1700" u="sng" spc="-425" dirty="0">
                <a:uFill>
                  <a:solidFill>
                    <a:srgbClr val="FFFF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b="1" u="sng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快速市场</a:t>
            </a:r>
            <a:r>
              <a:rPr sz="1700" b="1" u="sng" spc="-5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化</a:t>
            </a:r>
            <a:endParaRPr sz="1700" u="sng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固定的金手指协议向后兼容未来升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级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产品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快速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市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场化</a:t>
            </a:r>
            <a:endParaRPr sz="1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62050">
              <a:lnSpc>
                <a:spcPct val="100000"/>
              </a:lnSpc>
              <a:spcBef>
                <a:spcPts val="600"/>
              </a:spcBef>
            </a:pP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缩短未来</a:t>
            </a:r>
            <a:r>
              <a:rPr sz="1000" spc="85" dirty="0">
                <a:latin typeface="Calibri" panose="020F0502020204030204"/>
                <a:cs typeface="Calibri" panose="020F0502020204030204"/>
              </a:rPr>
              <a:t>C</a:t>
            </a:r>
            <a:r>
              <a:rPr sz="1000" spc="75" dirty="0">
                <a:latin typeface="Calibri" panose="020F0502020204030204"/>
                <a:cs typeface="Calibri" panose="020F0502020204030204"/>
              </a:rPr>
              <a:t>PU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迭代新产品研发周期</a:t>
            </a:r>
            <a:endParaRPr sz="1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6"/>
          <p:cNvSpPr txBox="1"/>
          <p:nvPr/>
        </p:nvSpPr>
        <p:spPr>
          <a:xfrm>
            <a:off x="7309231" y="5188966"/>
            <a:ext cx="2939415" cy="60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>
              <a:lnSpc>
                <a:spcPct val="100000"/>
              </a:lnSpc>
              <a:spcBef>
                <a:spcPts val="100"/>
              </a:spcBef>
            </a:pPr>
            <a:r>
              <a:rPr sz="1700" u="heavy" spc="-420" dirty="0">
                <a:uFill>
                  <a:solidFill>
                    <a:srgbClr val="FFFF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b="1" u="heavy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产品的高度化定</a:t>
            </a:r>
            <a:r>
              <a:rPr sz="1700" b="1" u="heavy" spc="-10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制</a:t>
            </a:r>
            <a:endParaRPr sz="17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把握细分市场需求针对性设计专业</a:t>
            </a:r>
            <a:r>
              <a:rPr sz="1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产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品和</a:t>
            </a:r>
            <a:r>
              <a:rPr sz="1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特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定的</a:t>
            </a:r>
            <a:r>
              <a:rPr sz="10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接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口</a:t>
            </a:r>
            <a:endParaRPr sz="1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5851233" y="1032890"/>
            <a:ext cx="4732782" cy="4000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5858383" y="1047329"/>
            <a:ext cx="4690491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 txBox="1"/>
          <p:nvPr/>
        </p:nvSpPr>
        <p:spPr>
          <a:xfrm>
            <a:off x="1702054" y="4218559"/>
            <a:ext cx="2350135" cy="158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2325">
              <a:lnSpc>
                <a:spcPct val="100000"/>
              </a:lnSpc>
              <a:spcBef>
                <a:spcPts val="100"/>
              </a:spcBef>
            </a:pPr>
            <a:r>
              <a:rPr sz="1700" u="sng" spc="-425" dirty="0">
                <a:uFill>
                  <a:solidFill>
                    <a:srgbClr val="FFFF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b="1" u="sng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高度集成小型</a:t>
            </a:r>
            <a:r>
              <a:rPr sz="1700" b="1" u="sng" spc="-5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化</a:t>
            </a:r>
            <a:endParaRPr sz="1700" u="sng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为各种形态要求及嵌入式设计提供</a:t>
            </a:r>
            <a:r>
              <a:rPr sz="1000" spc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可</a:t>
            </a: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能性</a:t>
            </a:r>
            <a:endParaRPr sz="1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 dirty="0">
              <a:latin typeface="Times New Roman" panose="02020603050405020304"/>
              <a:cs typeface="Times New Roman" panose="02020603050405020304"/>
            </a:endParaRPr>
          </a:p>
          <a:p>
            <a:pPr marL="556260">
              <a:lnSpc>
                <a:spcPct val="100000"/>
              </a:lnSpc>
            </a:pPr>
            <a:r>
              <a:rPr sz="1700" u="sng" spc="-425" dirty="0">
                <a:uFill>
                  <a:solidFill>
                    <a:srgbClr val="FFFFFF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00" b="1" u="sng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质量可靠性及售</a:t>
            </a:r>
            <a:r>
              <a:rPr sz="1700" b="1" u="sng" spc="-5" dirty="0"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cs typeface="微软雅黑" panose="020B0503020204020204" pitchFamily="34" charset="-122"/>
              </a:rPr>
              <a:t>后</a:t>
            </a:r>
            <a:endParaRPr sz="1700" u="sng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97560">
              <a:lnSpc>
                <a:spcPct val="100000"/>
              </a:lnSpc>
              <a:spcBef>
                <a:spcPts val="1430"/>
              </a:spcBef>
            </a:pPr>
            <a:r>
              <a:rPr sz="10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英特尔品质和售后服务保障</a:t>
            </a:r>
            <a:endParaRPr sz="10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9456" y="3429000"/>
            <a:ext cx="9567019" cy="623804"/>
          </a:xfrm>
          <a:solidFill>
            <a:srgbClr val="00AEEF"/>
          </a:solidFill>
        </p:spPr>
        <p:txBody>
          <a:bodyPr/>
          <a:lstStyle/>
          <a:p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PC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行业趋势和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NUC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发展史</a:t>
            </a:r>
            <a:endParaRPr 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en-US" altLang="zh-CN" spc="300" dirty="0"/>
              <a:t>ODM</a:t>
            </a:r>
            <a:r>
              <a:rPr lang="zh-CN" altLang="en-US" spc="300" dirty="0"/>
              <a:t>客户反馈</a:t>
            </a:r>
            <a:endParaRPr lang="zh-CN" altLang="en-US" spc="300" dirty="0"/>
          </a:p>
        </p:txBody>
      </p:sp>
      <p:sp>
        <p:nvSpPr>
          <p:cNvPr id="7" name="object 4"/>
          <p:cNvSpPr/>
          <p:nvPr/>
        </p:nvSpPr>
        <p:spPr>
          <a:xfrm>
            <a:off x="11623547" y="6348984"/>
            <a:ext cx="3175" cy="391160"/>
          </a:xfrm>
          <a:custGeom>
            <a:avLst/>
            <a:gdLst/>
            <a:ahLst/>
            <a:cxnLst/>
            <a:rect l="l" t="t" r="r" b="b"/>
            <a:pathLst>
              <a:path w="3175" h="391159">
                <a:moveTo>
                  <a:pt x="0" y="0"/>
                </a:moveTo>
                <a:lnTo>
                  <a:pt x="3175" y="391159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5"/>
          <p:cNvSpPr/>
          <p:nvPr/>
        </p:nvSpPr>
        <p:spPr>
          <a:xfrm>
            <a:off x="670559" y="1235036"/>
            <a:ext cx="10849356" cy="190042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6"/>
          <p:cNvSpPr/>
          <p:nvPr/>
        </p:nvSpPr>
        <p:spPr>
          <a:xfrm>
            <a:off x="679704" y="1936077"/>
            <a:ext cx="10849610" cy="676910"/>
          </a:xfrm>
          <a:custGeom>
            <a:avLst/>
            <a:gdLst/>
            <a:ahLst/>
            <a:cxnLst/>
            <a:rect l="l" t="t" r="r" b="b"/>
            <a:pathLst>
              <a:path w="10849610" h="676910">
                <a:moveTo>
                  <a:pt x="0" y="676655"/>
                </a:moveTo>
                <a:lnTo>
                  <a:pt x="10849356" y="676655"/>
                </a:lnTo>
                <a:lnTo>
                  <a:pt x="10849356" y="0"/>
                </a:lnTo>
                <a:lnTo>
                  <a:pt x="0" y="0"/>
                </a:lnTo>
                <a:lnTo>
                  <a:pt x="0" y="676655"/>
                </a:lnTo>
                <a:close/>
              </a:path>
            </a:pathLst>
          </a:custGeom>
          <a:solidFill>
            <a:srgbClr val="000000">
              <a:alpha val="6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7"/>
          <p:cNvSpPr/>
          <p:nvPr/>
        </p:nvSpPr>
        <p:spPr>
          <a:xfrm>
            <a:off x="2738627" y="1984844"/>
            <a:ext cx="6723126" cy="560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8"/>
          <p:cNvSpPr/>
          <p:nvPr/>
        </p:nvSpPr>
        <p:spPr>
          <a:xfrm>
            <a:off x="2767583" y="2013928"/>
            <a:ext cx="6666865" cy="504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9"/>
          <p:cNvGraphicFramePr>
            <a:graphicFrameLocks noGrp="1"/>
          </p:cNvGraphicFramePr>
          <p:nvPr/>
        </p:nvGraphicFramePr>
        <p:xfrm>
          <a:off x="670559" y="3162897"/>
          <a:ext cx="10850244" cy="2522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1245"/>
                <a:gridCol w="3621404"/>
                <a:gridCol w="3617595"/>
              </a:tblGrid>
              <a:tr h="438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0070C5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计算模块设计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67945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0070C5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传统开板设计</a:t>
                      </a:r>
                      <a:endParaRPr sz="1800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67945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0070C5"/>
                    </a:solidFill>
                  </a:tcPr>
                </a:tc>
              </a:tr>
              <a:tr h="440055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新品研发周期</a:t>
                      </a:r>
                      <a:endParaRPr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数周</a:t>
                      </a:r>
                      <a:endParaRPr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数月</a:t>
                      </a:r>
                      <a:endParaRPr sz="1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2870" marB="0"/>
                </a:tc>
              </a:tr>
              <a:tr h="438784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兼容性</a:t>
                      </a:r>
                      <a:endParaRPr sz="1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0070C5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spc="50" dirty="0">
                          <a:solidFill>
                            <a:schemeClr val="tx1"/>
                          </a:solidFill>
                          <a:latin typeface="Calibri" panose="020F0502020204030204"/>
                          <a:cs typeface="Calibri" panose="020F0502020204030204"/>
                        </a:rPr>
                        <a:t>I/O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板前向兼容未来</a:t>
                      </a:r>
                      <a:r>
                        <a:rPr sz="1400" b="1" spc="-1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产</a:t>
                      </a:r>
                      <a:r>
                        <a:rPr sz="1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品</a:t>
                      </a:r>
                      <a:endParaRPr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0070C5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每一代产品需要重新开发</a:t>
                      </a:r>
                      <a:endParaRPr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0070C5">
                        <a:alpha val="14901"/>
                      </a:srgbClr>
                    </a:solidFill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库存资金占用</a:t>
                      </a:r>
                      <a:endParaRPr sz="1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纯</a:t>
                      </a:r>
                      <a:r>
                        <a:rPr sz="1400" spc="75" dirty="0">
                          <a:solidFill>
                            <a:schemeClr val="tx1"/>
                          </a:solidFill>
                          <a:latin typeface="Calibri" panose="020F0502020204030204"/>
                          <a:cs typeface="Calibri" panose="020F0502020204030204"/>
                        </a:rPr>
                        <a:t>IO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板，料少，</a:t>
                      </a:r>
                      <a:r>
                        <a:rPr sz="1400" spc="-1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备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货占</a:t>
                      </a:r>
                      <a:r>
                        <a:rPr sz="1400" spc="-1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用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资金</a:t>
                      </a:r>
                      <a:r>
                        <a:rPr sz="1400" spc="-1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少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，起</a:t>
                      </a:r>
                      <a:r>
                        <a:rPr sz="1400" spc="-1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订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点低</a:t>
                      </a:r>
                      <a:endParaRPr sz="1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各种芯片，来料多，起</a:t>
                      </a:r>
                      <a:r>
                        <a:rPr sz="1400" spc="-1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订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点高</a:t>
                      </a:r>
                      <a:r>
                        <a:rPr sz="1400" spc="-1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，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占用</a:t>
                      </a:r>
                      <a:r>
                        <a:rPr sz="1400" spc="-1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资</a:t>
                      </a: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金多</a:t>
                      </a:r>
                      <a:endParaRPr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/>
                </a:tc>
              </a:tr>
              <a:tr h="438784"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设计难度</a:t>
                      </a:r>
                      <a:endParaRPr sz="1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2235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0070C5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较低</a:t>
                      </a:r>
                      <a:endParaRPr sz="1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223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0070C5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较高</a:t>
                      </a:r>
                      <a:endParaRPr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2235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0070C5">
                        <a:alpha val="14901"/>
                      </a:srgbClr>
                    </a:solidFill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marR="9525" algn="ctr">
                        <a:lnSpc>
                          <a:spcPts val="1665"/>
                        </a:lnSpc>
                        <a:spcBef>
                          <a:spcPts val="805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客户升级</a:t>
                      </a:r>
                      <a:endParaRPr sz="1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2235" marB="0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ts val="1665"/>
                        </a:lnSpc>
                        <a:spcBef>
                          <a:spcPts val="805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随需求灵活选择</a:t>
                      </a:r>
                      <a:endParaRPr sz="14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2235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665"/>
                        </a:lnSpc>
                        <a:spcBef>
                          <a:spcPts val="805"/>
                        </a:spcBef>
                      </a:pPr>
                      <a:r>
                        <a:rPr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配置固化</a:t>
                      </a:r>
                      <a:endParaRPr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2235" marB="0"/>
                </a:tc>
              </a:tr>
            </a:tbl>
          </a:graphicData>
        </a:graphic>
      </p:graphicFrame>
      <p:sp>
        <p:nvSpPr>
          <p:cNvPr id="19" name="object 10"/>
          <p:cNvSpPr txBox="1"/>
          <p:nvPr/>
        </p:nvSpPr>
        <p:spPr>
          <a:xfrm>
            <a:off x="670559" y="5797891"/>
            <a:ext cx="3595370" cy="437131"/>
          </a:xfrm>
          <a:prstGeom prst="rect">
            <a:avLst/>
          </a:prstGeom>
          <a:solidFill>
            <a:srgbClr val="0070C5">
              <a:alpha val="14901"/>
            </a:srgbClr>
          </a:solidFill>
        </p:spPr>
        <p:txBody>
          <a:bodyPr vert="horz" wrap="square" lIns="0" tIns="10287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售后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11"/>
          <p:cNvSpPr txBox="1"/>
          <p:nvPr/>
        </p:nvSpPr>
        <p:spPr>
          <a:xfrm>
            <a:off x="4297679" y="5797892"/>
            <a:ext cx="3595370" cy="439420"/>
          </a:xfrm>
          <a:prstGeom prst="rect">
            <a:avLst/>
          </a:prstGeom>
          <a:solidFill>
            <a:srgbClr val="0070C5">
              <a:alpha val="14901"/>
            </a:srgbClr>
          </a:solidFill>
        </p:spPr>
        <p:txBody>
          <a:bodyPr vert="horz" wrap="square" lIns="0" tIns="3175" rIns="0" bIns="0" rtlCol="0">
            <a:spAutoFit/>
          </a:bodyPr>
          <a:lstStyle/>
          <a:p>
            <a:pPr marL="995680" marR="117475" indent="-868680">
              <a:lnSpc>
                <a:spcPts val="1680"/>
              </a:lnSpc>
              <a:spcBef>
                <a:spcPts val="25"/>
              </a:spcBef>
            </a:pPr>
            <a:r>
              <a:rPr sz="1400" spc="125" dirty="0">
                <a:latin typeface="Calibri" panose="020F0502020204030204"/>
                <a:cs typeface="Calibri" panose="020F0502020204030204"/>
              </a:rPr>
              <a:t>E</a:t>
            </a:r>
            <a:r>
              <a:rPr sz="1400" spc="50" dirty="0">
                <a:latin typeface="Calibri" panose="020F0502020204030204"/>
                <a:cs typeface="Calibri" panose="020F0502020204030204"/>
              </a:rPr>
              <a:t>l</a:t>
            </a:r>
            <a:r>
              <a:rPr sz="1400" spc="65" dirty="0">
                <a:latin typeface="Calibri" panose="020F0502020204030204"/>
                <a:cs typeface="Calibri" panose="020F0502020204030204"/>
              </a:rPr>
              <a:t>ement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三年售后，</a:t>
            </a:r>
            <a:r>
              <a:rPr sz="140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而</a:t>
            </a:r>
            <a:r>
              <a:rPr sz="1400" spc="40" dirty="0">
                <a:latin typeface="Calibri" panose="020F0502020204030204"/>
                <a:cs typeface="Calibri" panose="020F0502020204030204"/>
              </a:rPr>
              <a:t>I</a:t>
            </a:r>
            <a:r>
              <a:rPr sz="1400" spc="100" dirty="0">
                <a:latin typeface="Calibri" panose="020F0502020204030204"/>
                <a:cs typeface="Calibri" panose="020F0502020204030204"/>
              </a:rPr>
              <a:t>O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板故</a:t>
            </a:r>
            <a:r>
              <a:rPr sz="140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障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率极</a:t>
            </a:r>
            <a:r>
              <a:rPr sz="140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小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，售 后方便，售后成本低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7924800" y="5797892"/>
            <a:ext cx="3595370" cy="439420"/>
          </a:xfrm>
          <a:prstGeom prst="rect">
            <a:avLst/>
          </a:prstGeom>
          <a:solidFill>
            <a:srgbClr val="0070C5">
              <a:alpha val="14901"/>
            </a:srgbClr>
          </a:solidFill>
        </p:spPr>
        <p:txBody>
          <a:bodyPr vert="horz" wrap="square" lIns="0" tIns="3175" rIns="0" bIns="0" rtlCol="0">
            <a:spAutoFit/>
          </a:bodyPr>
          <a:lstStyle/>
          <a:p>
            <a:pPr marL="817245" marR="95250" indent="-706120">
              <a:lnSpc>
                <a:spcPts val="1680"/>
              </a:lnSpc>
              <a:spcBef>
                <a:spcPts val="25"/>
              </a:spcBef>
            </a:pPr>
            <a:r>
              <a:rPr sz="1400" spc="114" dirty="0">
                <a:latin typeface="Calibri" panose="020F0502020204030204"/>
                <a:cs typeface="Calibri" panose="020F0502020204030204"/>
              </a:rPr>
              <a:t>CPU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一般散片，一年</a:t>
            </a:r>
            <a:r>
              <a:rPr sz="140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保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修，</a:t>
            </a:r>
            <a:r>
              <a:rPr sz="140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板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子故</a:t>
            </a:r>
            <a:r>
              <a:rPr sz="140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障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率相对 于</a:t>
            </a:r>
            <a:r>
              <a:rPr sz="1400" spc="75" dirty="0">
                <a:latin typeface="Calibri" panose="020F0502020204030204"/>
                <a:cs typeface="Calibri" panose="020F0502020204030204"/>
              </a:rPr>
              <a:t>IO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板要高，售</a:t>
            </a:r>
            <a:r>
              <a:rPr sz="140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后</a:t>
            </a: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成本高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/>
          <p:cNvSpPr txBox="1"/>
          <p:nvPr/>
        </p:nvSpPr>
        <p:spPr>
          <a:xfrm>
            <a:off x="8557386" y="692696"/>
            <a:ext cx="3371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5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“Fort </a:t>
            </a:r>
            <a:r>
              <a:rPr sz="2000" i="1" spc="-2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Beach” </a:t>
            </a:r>
            <a:r>
              <a:rPr sz="2000" i="1" spc="-75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Chassis</a:t>
            </a:r>
            <a:r>
              <a:rPr sz="2000" i="1" spc="-43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 </a:t>
            </a:r>
            <a:r>
              <a:rPr sz="2000" i="1" spc="-45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Element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  <a:latin typeface="Lucida Sans" panose="020B0602030504020204"/>
              <a:cs typeface="Lucida Sans" panose="020B0602030504020204"/>
            </a:endParaRPr>
          </a:p>
        </p:txBody>
      </p:sp>
      <p:sp>
        <p:nvSpPr>
          <p:cNvPr id="5" name="object 9"/>
          <p:cNvSpPr txBox="1"/>
          <p:nvPr/>
        </p:nvSpPr>
        <p:spPr>
          <a:xfrm>
            <a:off x="5735960" y="991091"/>
            <a:ext cx="6438520" cy="474488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需要英特尔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®NUC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计算模块</a:t>
            </a:r>
            <a:endParaRPr lang="zh-CN" altLang="en-US" sz="1000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装有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I / O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板的主动冷却机箱</a:t>
            </a:r>
            <a:endParaRPr lang="zh-CN" altLang="en-US" sz="1000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两种设计实现：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基础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CMCM2FB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），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视频捕获和音频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CMCMAI2FB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）</a:t>
            </a:r>
            <a:endParaRPr lang="zh-CN" altLang="en-US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双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M.2 22x80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键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插槽，用于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PCIe x4 </a:t>
            </a:r>
            <a:r>
              <a:rPr lang="en-US" altLang="zh-CN" sz="1000" spc="55" dirty="0" err="1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NVMe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和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SATA SSD</a:t>
            </a:r>
            <a:endParaRPr lang="en-US" altLang="zh-CN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两个带内置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CEC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的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HDMI 2.0a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，支持双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4k @ 60Hz</a:t>
            </a:r>
            <a:endParaRPr lang="en-US" altLang="zh-CN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具备固态存储的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傲腾™内存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H10</a:t>
            </a:r>
            <a:endParaRPr lang="en-US" altLang="zh-CN" sz="1000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®i219-LM 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10/100/1000 Mbps RJ45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以太网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; 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第二个英特尔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®i211-AT 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10/100/1000 Mbps RJ45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以太网</a:t>
            </a:r>
            <a:endParaRPr lang="zh-CN" altLang="en-US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个前置和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个后置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USB 3.2 Gen 2 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type A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端口</a:t>
            </a:r>
            <a:endParaRPr lang="zh-CN" altLang="en-US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个前置和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个后置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USB 2.0 A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型端口</a:t>
            </a:r>
            <a:endParaRPr lang="zh-CN" altLang="en-US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通过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HDMI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传输多达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7.1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个多通道（或双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通道）数字音频</a:t>
            </a:r>
            <a:endParaRPr lang="zh-CN" altLang="en-US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符合</a:t>
            </a:r>
            <a:r>
              <a:rPr lang="en-US" altLang="zh-CN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24x7</a:t>
            </a: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全天候运行的要求 交流启动延迟； 直流过压保护</a:t>
            </a:r>
            <a:endParaRPr lang="zh-CN" altLang="en-US" sz="1000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仿真显示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（无头显示，第二虚拟显示，永久显示）</a:t>
            </a:r>
            <a:endParaRPr lang="zh-CN" altLang="en-US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新的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Watchdog Timer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监视并重新启动无响应的应用程序或</a:t>
            </a: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OS</a:t>
            </a:r>
            <a:endParaRPr lang="en-US" altLang="zh-CN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12 – 24VDC</a:t>
            </a: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后插孔</a:t>
            </a:r>
            <a:endParaRPr lang="zh-CN" altLang="en-US" sz="1000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金属底盘，肯辛顿锁，带基本安全装置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en-US" altLang="zh-CN" sz="1000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0〜35</a:t>
            </a:r>
            <a:r>
              <a:rPr lang="zh-CN" altLang="en-US" sz="1000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摄氏度</a:t>
            </a:r>
            <a:r>
              <a:rPr lang="zh-CN" altLang="en-US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外部环境工作温度</a:t>
            </a:r>
            <a:endParaRPr lang="zh-CN" altLang="en-US" sz="1000" spc="8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en-US" altLang="zh-CN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19VDC 90W</a:t>
            </a:r>
            <a:r>
              <a:rPr lang="zh-CN" altLang="en-US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电源适配器，带有地理专用交流电源线（</a:t>
            </a:r>
            <a:r>
              <a:rPr lang="en-US" altLang="zh-CN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IEC C5</a:t>
            </a:r>
            <a:r>
              <a:rPr lang="zh-CN" altLang="en-US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连接器）</a:t>
            </a:r>
            <a:endParaRPr lang="zh-CN" altLang="en-US" sz="1000" spc="8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zh-CN" altLang="en-US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随附</a:t>
            </a:r>
            <a:r>
              <a:rPr lang="en-US" altLang="zh-CN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VESA</a:t>
            </a:r>
            <a:r>
              <a:rPr lang="zh-CN" altLang="en-US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安装板</a:t>
            </a:r>
            <a:endParaRPr lang="zh-CN" altLang="en-US" sz="1000" spc="8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zh-CN" altLang="en-US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内置</a:t>
            </a:r>
            <a:r>
              <a:rPr lang="en-US" altLang="zh-CN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Wi-Fi</a:t>
            </a:r>
            <a:r>
              <a:rPr lang="zh-CN" altLang="en-US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和蓝牙天线</a:t>
            </a:r>
            <a:endParaRPr lang="zh-CN" altLang="en-US" sz="1000" spc="8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zh-CN" altLang="en-US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机箱尺寸：</a:t>
            </a:r>
            <a:r>
              <a:rPr lang="en-US" altLang="zh-CN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〜200 x 150 x 35</a:t>
            </a:r>
            <a:r>
              <a:rPr lang="zh-CN" altLang="en-US" sz="1000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毫米（带橡胶脚）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sz="1000" spc="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Microsoft Windows * 10，Windows 10 IOT Enterprise，</a:t>
            </a:r>
            <a:r>
              <a:rPr lang="zh-CN" altLang="en-US" sz="1000" spc="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与各种</a:t>
            </a:r>
            <a:r>
              <a:rPr lang="en-US" sz="1000" spc="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Linux</a:t>
            </a:r>
            <a:r>
              <a:rPr lang="zh-CN" altLang="en-US" sz="1000" spc="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发行版兼容</a:t>
            </a:r>
            <a:endParaRPr lang="zh-CN" altLang="en-US" sz="1000" spc="3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会议室</a:t>
            </a:r>
            <a:r>
              <a:rPr lang="en-US" sz="1000" spc="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ISV</a:t>
            </a:r>
            <a:r>
              <a:rPr lang="zh-CN" altLang="en-US" sz="1000" spc="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认证</a:t>
            </a:r>
            <a:endParaRPr lang="zh-CN" altLang="en-US" sz="1000" spc="3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单独的棕色盒子包装； </a:t>
            </a:r>
            <a:r>
              <a:rPr lang="zh-CN" altLang="en-US" sz="1000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三年产品生命周期； 三年保修</a:t>
            </a:r>
            <a:endParaRPr sz="100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10"/>
          <p:cNvSpPr txBox="1"/>
          <p:nvPr/>
        </p:nvSpPr>
        <p:spPr>
          <a:xfrm>
            <a:off x="5735960" y="5539333"/>
            <a:ext cx="3579495" cy="5975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视频捕获和音频版本的附加功能</a:t>
            </a:r>
            <a:endParaRPr sz="100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4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具有</a:t>
            </a:r>
            <a:r>
              <a:rPr lang="en-US" altLang="zh-CN" sz="1000" spc="4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HDMI</a:t>
            </a:r>
            <a:r>
              <a:rPr lang="zh-CN" altLang="en-US" sz="1000" spc="4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直通功能的</a:t>
            </a:r>
            <a:r>
              <a:rPr lang="en-US" altLang="zh-CN" sz="1000" spc="4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HDMI</a:t>
            </a:r>
            <a:r>
              <a:rPr lang="zh-CN" altLang="en-US" sz="1000" spc="4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视频捕获高达</a:t>
            </a:r>
            <a:r>
              <a:rPr lang="en-US" altLang="zh-CN" sz="1000" spc="4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1080p</a:t>
            </a:r>
            <a:endParaRPr lang="en-US" altLang="zh-CN" sz="1000" spc="4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000" spc="4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3.5</a:t>
            </a:r>
            <a:r>
              <a:rPr lang="zh-CN" altLang="en-US" sz="1000" spc="4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毫米音频输入和输出插孔</a:t>
            </a:r>
            <a:endParaRPr sz="100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1"/>
          <p:cNvSpPr txBox="1"/>
          <p:nvPr/>
        </p:nvSpPr>
        <p:spPr>
          <a:xfrm>
            <a:off x="429738" y="1233820"/>
            <a:ext cx="4070823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b="1" spc="80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支持英特尔</a:t>
            </a:r>
            <a:r>
              <a:rPr lang="en-US" altLang="zh-CN" sz="1200" b="1" spc="80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®</a:t>
            </a:r>
            <a:r>
              <a:rPr lang="en-US" sz="1200" b="1" spc="80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NUC</a:t>
            </a:r>
            <a:r>
              <a:rPr lang="zh-CN" altLang="en-US" sz="1200" b="1" spc="80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计算模块</a:t>
            </a:r>
            <a:endParaRPr lang="zh-CN" altLang="en-US" sz="1200" b="1" spc="80" dirty="0">
              <a:solidFill>
                <a:srgbClr val="009CD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8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Fort Beach</a:t>
            </a:r>
            <a:r>
              <a:rPr lang="zh-CN" altLang="en-US" sz="1200" spc="8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支持所有</a:t>
            </a:r>
            <a:r>
              <a:rPr lang="en-US" sz="1200" spc="80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Elk Bay</a:t>
            </a:r>
            <a:r>
              <a:rPr lang="zh-CN" altLang="en-US" sz="1200" spc="80" dirty="0">
                <a:solidFill>
                  <a:srgbClr val="5858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计算模块</a:t>
            </a:r>
            <a:endParaRPr sz="11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8" name="object 12"/>
          <p:cNvSpPr/>
          <p:nvPr/>
        </p:nvSpPr>
        <p:spPr>
          <a:xfrm>
            <a:off x="3386407" y="1323605"/>
            <a:ext cx="2462784" cy="13853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13"/>
          <p:cNvSpPr txBox="1"/>
          <p:nvPr/>
        </p:nvSpPr>
        <p:spPr>
          <a:xfrm>
            <a:off x="1748869" y="5177614"/>
            <a:ext cx="220535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1050" spc="4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CMCM2AIFB</a:t>
            </a:r>
            <a:r>
              <a:rPr lang="zh-CN" altLang="en-US" sz="1050" spc="4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：视频捕获和音频</a:t>
            </a:r>
            <a:endParaRPr lang="en-US" altLang="zh-CN" sz="10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4"/>
          <p:cNvSpPr txBox="1"/>
          <p:nvPr/>
        </p:nvSpPr>
        <p:spPr>
          <a:xfrm>
            <a:off x="2332562" y="3521915"/>
            <a:ext cx="1243158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50" spc="4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CMCM2FB：</a:t>
            </a:r>
            <a:r>
              <a:rPr lang="zh-CN" altLang="en-US" sz="1050" spc="4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基础</a:t>
            </a:r>
            <a:endParaRPr sz="10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5"/>
          <p:cNvSpPr/>
          <p:nvPr/>
        </p:nvSpPr>
        <p:spPr>
          <a:xfrm>
            <a:off x="6240016" y="6194428"/>
            <a:ext cx="5145405" cy="474931"/>
          </a:xfrm>
          <a:custGeom>
            <a:avLst/>
            <a:gdLst/>
            <a:ahLst/>
            <a:cxnLst/>
            <a:rect l="l" t="t" r="r" b="b"/>
            <a:pathLst>
              <a:path w="5145405" h="620395">
                <a:moveTo>
                  <a:pt x="0" y="620267"/>
                </a:moveTo>
                <a:lnTo>
                  <a:pt x="5145024" y="620267"/>
                </a:lnTo>
                <a:lnTo>
                  <a:pt x="5145024" y="0"/>
                </a:lnTo>
                <a:lnTo>
                  <a:pt x="0" y="0"/>
                </a:lnTo>
                <a:lnTo>
                  <a:pt x="0" y="620267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/>
        </p:txBody>
      </p:sp>
      <p:sp>
        <p:nvSpPr>
          <p:cNvPr id="12" name="object 16"/>
          <p:cNvSpPr txBox="1"/>
          <p:nvPr/>
        </p:nvSpPr>
        <p:spPr>
          <a:xfrm>
            <a:off x="8275446" y="6217694"/>
            <a:ext cx="10877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b="1" spc="65" dirty="0">
                <a:latin typeface="Calibri" panose="020F0502020204030204"/>
                <a:cs typeface="Calibri" panose="020F0502020204030204"/>
              </a:rPr>
              <a:t>可用</a:t>
            </a:r>
            <a:r>
              <a:rPr sz="12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114" dirty="0">
                <a:latin typeface="Calibri" panose="020F0502020204030204"/>
                <a:cs typeface="Calibri" panose="020F0502020204030204"/>
              </a:rPr>
              <a:t>SKUs</a:t>
            </a:r>
            <a:endParaRPr sz="1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7"/>
          <p:cNvSpPr/>
          <p:nvPr/>
        </p:nvSpPr>
        <p:spPr>
          <a:xfrm>
            <a:off x="6762749" y="6418455"/>
            <a:ext cx="220979" cy="195580"/>
          </a:xfrm>
          <a:custGeom>
            <a:avLst/>
            <a:gdLst/>
            <a:ahLst/>
            <a:cxnLst/>
            <a:rect l="l" t="t" r="r" b="b"/>
            <a:pathLst>
              <a:path w="220979" h="195579">
                <a:moveTo>
                  <a:pt x="0" y="195071"/>
                </a:moveTo>
                <a:lnTo>
                  <a:pt x="220979" y="195071"/>
                </a:lnTo>
                <a:lnTo>
                  <a:pt x="220979" y="0"/>
                </a:lnTo>
                <a:lnTo>
                  <a:pt x="0" y="0"/>
                </a:lnTo>
                <a:lnTo>
                  <a:pt x="0" y="1950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8"/>
          <p:cNvSpPr/>
          <p:nvPr/>
        </p:nvSpPr>
        <p:spPr>
          <a:xfrm>
            <a:off x="8020049" y="6424551"/>
            <a:ext cx="219710" cy="195580"/>
          </a:xfrm>
          <a:custGeom>
            <a:avLst/>
            <a:gdLst/>
            <a:ahLst/>
            <a:cxnLst/>
            <a:rect l="l" t="t" r="r" b="b"/>
            <a:pathLst>
              <a:path w="219709" h="195579">
                <a:moveTo>
                  <a:pt x="0" y="195071"/>
                </a:moveTo>
                <a:lnTo>
                  <a:pt x="219455" y="195071"/>
                </a:lnTo>
                <a:lnTo>
                  <a:pt x="219455" y="0"/>
                </a:lnTo>
                <a:lnTo>
                  <a:pt x="0" y="0"/>
                </a:lnTo>
                <a:lnTo>
                  <a:pt x="0" y="19507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9"/>
          <p:cNvSpPr/>
          <p:nvPr/>
        </p:nvSpPr>
        <p:spPr>
          <a:xfrm>
            <a:off x="8925304" y="6418455"/>
            <a:ext cx="219710" cy="195580"/>
          </a:xfrm>
          <a:custGeom>
            <a:avLst/>
            <a:gdLst/>
            <a:ahLst/>
            <a:cxnLst/>
            <a:rect l="l" t="t" r="r" b="b"/>
            <a:pathLst>
              <a:path w="219709" h="195579">
                <a:moveTo>
                  <a:pt x="0" y="195071"/>
                </a:moveTo>
                <a:lnTo>
                  <a:pt x="219455" y="195071"/>
                </a:lnTo>
                <a:lnTo>
                  <a:pt x="219455" y="0"/>
                </a:lnTo>
                <a:lnTo>
                  <a:pt x="0" y="0"/>
                </a:lnTo>
                <a:lnTo>
                  <a:pt x="0" y="1950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20"/>
          <p:cNvSpPr/>
          <p:nvPr/>
        </p:nvSpPr>
        <p:spPr>
          <a:xfrm>
            <a:off x="10164316" y="6418455"/>
            <a:ext cx="219710" cy="195580"/>
          </a:xfrm>
          <a:custGeom>
            <a:avLst/>
            <a:gdLst/>
            <a:ahLst/>
            <a:cxnLst/>
            <a:rect l="l" t="t" r="r" b="b"/>
            <a:pathLst>
              <a:path w="219709" h="195579">
                <a:moveTo>
                  <a:pt x="0" y="195071"/>
                </a:moveTo>
                <a:lnTo>
                  <a:pt x="219455" y="195071"/>
                </a:lnTo>
                <a:lnTo>
                  <a:pt x="219455" y="0"/>
                </a:lnTo>
                <a:lnTo>
                  <a:pt x="0" y="0"/>
                </a:lnTo>
                <a:lnTo>
                  <a:pt x="0" y="1950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21"/>
          <p:cNvSpPr txBox="1"/>
          <p:nvPr/>
        </p:nvSpPr>
        <p:spPr>
          <a:xfrm>
            <a:off x="10406887" y="6393259"/>
            <a:ext cx="43560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75" dirty="0">
                <a:latin typeface="Calibri" panose="020F0502020204030204"/>
                <a:cs typeface="Calibri" panose="020F0502020204030204"/>
              </a:rPr>
              <a:t>B</a:t>
            </a:r>
            <a:r>
              <a:rPr sz="1200" b="1" spc="70" dirty="0">
                <a:latin typeface="Calibri" panose="020F0502020204030204"/>
                <a:cs typeface="Calibri" panose="020F0502020204030204"/>
              </a:rPr>
              <a:t>o</a:t>
            </a:r>
            <a:r>
              <a:rPr sz="1200" b="1" spc="40" dirty="0">
                <a:latin typeface="Calibri" panose="020F0502020204030204"/>
                <a:cs typeface="Calibri" panose="020F0502020204030204"/>
              </a:rPr>
              <a:t>a</a:t>
            </a:r>
            <a:r>
              <a:rPr sz="1200" b="1" spc="70" dirty="0">
                <a:latin typeface="Calibri" panose="020F0502020204030204"/>
                <a:cs typeface="Calibri" panose="020F0502020204030204"/>
              </a:rPr>
              <a:t>rd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22"/>
          <p:cNvSpPr txBox="1"/>
          <p:nvPr/>
        </p:nvSpPr>
        <p:spPr>
          <a:xfrm>
            <a:off x="7026147" y="6403012"/>
            <a:ext cx="3389629" cy="19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70"/>
              </a:lnSpc>
              <a:spcBef>
                <a:spcPts val="100"/>
              </a:spcBef>
              <a:tabLst>
                <a:tab pos="1231900" algn="l"/>
                <a:tab pos="1960880" algn="l"/>
              </a:tabLst>
            </a:pPr>
            <a:r>
              <a:rPr lang="en-US" b="1" baseline="5000" dirty="0">
                <a:latin typeface="Calibri" panose="020F0502020204030204"/>
                <a:cs typeface="Calibri" panose="020F0502020204030204"/>
              </a:rPr>
              <a:t>MiniPC</a:t>
            </a:r>
            <a:r>
              <a:rPr sz="1800" b="1" baseline="2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405" baseline="2000" dirty="0">
                <a:latin typeface="Calibri" panose="020F0502020204030204"/>
                <a:cs typeface="Calibri" panose="020F0502020204030204"/>
              </a:rPr>
              <a:t>                                                                                                                              </a:t>
            </a:r>
            <a:r>
              <a:rPr sz="1800" b="1" spc="-390" baseline="5000" dirty="0">
                <a:latin typeface="Calibri" panose="020F0502020204030204"/>
                <a:cs typeface="Calibri" panose="020F0502020204030204"/>
              </a:rPr>
              <a:t>	</a:t>
            </a:r>
            <a:r>
              <a:rPr sz="1800" b="1" spc="97" baseline="5000" dirty="0">
                <a:latin typeface="Calibri" panose="020F0502020204030204"/>
                <a:cs typeface="Calibri" panose="020F0502020204030204"/>
              </a:rPr>
              <a:t>Kit	</a:t>
            </a:r>
            <a:r>
              <a:rPr sz="1200" spc="125" dirty="0">
                <a:latin typeface="Calibri" panose="020F0502020204030204"/>
                <a:cs typeface="Calibri" panose="020F0502020204030204"/>
              </a:rPr>
              <a:t>X</a:t>
            </a:r>
            <a:r>
              <a:rPr sz="1200" spc="4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120" baseline="5000" dirty="0">
                <a:latin typeface="Calibri" panose="020F0502020204030204"/>
                <a:cs typeface="Calibri" panose="020F0502020204030204"/>
              </a:rPr>
              <a:t>Chassis</a:t>
            </a:r>
            <a:endParaRPr sz="1800" baseline="5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5"/>
          <p:cNvSpPr/>
          <p:nvPr/>
        </p:nvSpPr>
        <p:spPr>
          <a:xfrm>
            <a:off x="349076" y="4241751"/>
            <a:ext cx="4959096" cy="967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6"/>
          <p:cNvSpPr/>
          <p:nvPr/>
        </p:nvSpPr>
        <p:spPr>
          <a:xfrm>
            <a:off x="335360" y="2556207"/>
            <a:ext cx="4978908" cy="1024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21" name="直接箭头连接符 20"/>
          <p:cNvCxnSpPr/>
          <p:nvPr/>
        </p:nvCxnSpPr>
        <p:spPr>
          <a:xfrm>
            <a:off x="3954224" y="3696963"/>
            <a:ext cx="0" cy="5447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932990" y="4241751"/>
            <a:ext cx="2082890" cy="54478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计算模块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Fort Beach(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堡垒滩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)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计算模块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Fort Beach(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奥斯丁滩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)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8345928" y="987456"/>
            <a:ext cx="36283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75" dirty="0">
                <a:solidFill>
                  <a:srgbClr val="585858"/>
                </a:solidFill>
                <a:latin typeface="Lucida Sans" panose="020B0602030504020204"/>
                <a:cs typeface="Lucida Sans" panose="020B0602030504020204"/>
              </a:rPr>
              <a:t>“Austin </a:t>
            </a:r>
            <a:r>
              <a:rPr sz="2000" i="1" spc="-20" dirty="0">
                <a:solidFill>
                  <a:srgbClr val="585858"/>
                </a:solidFill>
                <a:latin typeface="Lucida Sans" panose="020B0602030504020204"/>
                <a:cs typeface="Lucida Sans" panose="020B0602030504020204"/>
              </a:rPr>
              <a:t>Beach” </a:t>
            </a:r>
            <a:r>
              <a:rPr sz="2000" i="1" spc="-75" dirty="0">
                <a:solidFill>
                  <a:srgbClr val="585858"/>
                </a:solidFill>
                <a:latin typeface="Lucida Sans" panose="020B0602030504020204"/>
                <a:cs typeface="Lucida Sans" panose="020B0602030504020204"/>
              </a:rPr>
              <a:t>Chassis</a:t>
            </a:r>
            <a:r>
              <a:rPr sz="2000" i="1" spc="-385" dirty="0">
                <a:solidFill>
                  <a:srgbClr val="585858"/>
                </a:solidFill>
                <a:latin typeface="Lucida Sans" panose="020B0602030504020204"/>
                <a:cs typeface="Lucida Sans" panose="020B0602030504020204"/>
              </a:rPr>
              <a:t> </a:t>
            </a:r>
            <a:r>
              <a:rPr sz="2000" i="1" spc="-45" dirty="0">
                <a:solidFill>
                  <a:srgbClr val="585858"/>
                </a:solidFill>
                <a:latin typeface="Lucida Sans" panose="020B0602030504020204"/>
                <a:cs typeface="Lucida Sans" panose="020B0602030504020204"/>
              </a:rPr>
              <a:t>Element</a:t>
            </a:r>
            <a:endParaRPr sz="2000" dirty="0">
              <a:latin typeface="Lucida Sans" panose="020B0602030504020204"/>
              <a:cs typeface="Lucida Sans" panose="020B0602030504020204"/>
            </a:endParaRPr>
          </a:p>
        </p:txBody>
      </p:sp>
      <p:sp>
        <p:nvSpPr>
          <p:cNvPr id="6" name="object 9"/>
          <p:cNvSpPr txBox="1"/>
          <p:nvPr/>
        </p:nvSpPr>
        <p:spPr>
          <a:xfrm>
            <a:off x="5687311" y="1037049"/>
            <a:ext cx="6355080" cy="563231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需要英特尔</a:t>
            </a:r>
            <a:r>
              <a:rPr lang="en-US" altLang="zh-CN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®NUC</a:t>
            </a: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计算模块</a:t>
            </a:r>
            <a:endParaRPr lang="zh-CN" altLang="en-US" sz="10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安装有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 / O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板的无风扇，防尘机箱； 初步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IP50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等级</a:t>
            </a:r>
            <a:endParaRPr lang="zh-CN" altLang="en-US" sz="1000" b="1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三种设计实现：</a:t>
            </a: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可扩展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CMCR1ABA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），</a:t>
            </a: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双</a:t>
            </a:r>
            <a:r>
              <a:rPr lang="en-US" altLang="zh-CN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LAN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CMCR1ABB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），</a:t>
            </a: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多</a:t>
            </a:r>
            <a:r>
              <a:rPr lang="en-US" altLang="zh-CN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HDMI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CMCR1ABC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）</a:t>
            </a:r>
            <a:endParaRPr lang="zh-CN" altLang="en-US" sz="1000" b="1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双</a:t>
            </a:r>
            <a:r>
              <a:rPr lang="en-US" altLang="zh-CN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M.2 22x80</a:t>
            </a: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键</a:t>
            </a:r>
            <a:r>
              <a:rPr lang="en-US" altLang="zh-CN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插槽，用于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PCIe x4 </a:t>
            </a:r>
            <a:r>
              <a:rPr lang="en-US" altLang="zh-CN" sz="1000" b="1" spc="55" dirty="0" err="1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NVMe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和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SATA SSD</a:t>
            </a:r>
            <a:endParaRPr lang="en-US" altLang="zh-CN" sz="1000" b="1" spc="55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4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两个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HDMI 2.0a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</a:t>
            </a: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在</a:t>
            </a:r>
            <a:r>
              <a:rPr lang="en-US" altLang="zh-CN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CMCR1ABC</a:t>
            </a: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上为六个</a:t>
            </a:r>
            <a:r>
              <a:rPr lang="en-US" altLang="zh-CN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HDMI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），所有端口均带有</a:t>
            </a: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内置</a:t>
            </a:r>
            <a:r>
              <a:rPr lang="en-US" altLang="zh-CN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CEC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； 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CMCR1ABB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上的</a:t>
            </a:r>
            <a:r>
              <a:rPr lang="en-US" altLang="zh-CN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1000" b="1" spc="5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通道</a:t>
            </a:r>
            <a:r>
              <a:rPr lang="en-US" altLang="zh-CN" sz="1000" b="1" spc="55" dirty="0" err="1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eDP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15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CMCR1ABA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：通过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HDMI 2.0a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支持双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4k @ 60Hz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（通过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SKU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板上的</a:t>
            </a:r>
            <a:r>
              <a:rPr lang="en-US" altLang="zh-CN" sz="1000" spc="50" dirty="0" err="1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eDP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附加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4k @ 60Hz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）</a:t>
            </a:r>
            <a:endParaRPr lang="zh-CN" altLang="en-US" sz="1000" spc="5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15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CMCR1ABB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：通过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HDMI 2.0a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支持双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4k @ 60Hz</a:t>
            </a:r>
            <a:endParaRPr lang="en-US" altLang="zh-CN" sz="1000" spc="5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15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CMCR1ABC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：支持双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4k @ 60Hz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或六个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1080p @ 60Hz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（双三宽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5760x1080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屏幕）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具备固态存储的</a:t>
            </a:r>
            <a:r>
              <a:rPr lang="zh-CN" altLang="en-US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傲腾™内存</a:t>
            </a:r>
            <a:r>
              <a:rPr lang="en-US" altLang="zh-CN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H10</a:t>
            </a:r>
            <a:endParaRPr lang="en-US" altLang="zh-CN" sz="1000" b="1" spc="2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®i219-LM 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10/100/1000 Mbps RJ45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以太网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; CMCR1ABB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上的第二个</a:t>
            </a:r>
            <a:r>
              <a:rPr lang="en-US" altLang="zh-CN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Intel®i211-AT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1000" b="1" spc="20" dirty="0" err="1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GbE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LAN</a:t>
            </a:r>
            <a:endParaRPr lang="en-US" altLang="zh-CN" sz="1000" b="1" spc="2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个前置和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个后置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USB 3.1 gen 2 type A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端口，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个内部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USB 3.0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接头连接器</a:t>
            </a:r>
            <a:endParaRPr lang="zh-CN" altLang="en-US" sz="1000" b="1" spc="2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个前置端口和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个内部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USB 2.0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接头连接器（已在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CMCR1ABB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上替换为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个后面板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USB 2.0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端口）</a:t>
            </a:r>
            <a:endParaRPr lang="zh-CN" altLang="en-US" sz="1000" b="1" spc="2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个</a:t>
            </a:r>
            <a:r>
              <a:rPr lang="en-US" altLang="zh-CN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RS232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串行端口接头连接器</a:t>
            </a:r>
            <a:endParaRPr lang="zh-CN" altLang="en-US" sz="1000" b="1" spc="2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通过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HDMI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传输多达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7.1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个多通道（或双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通道）数字音频</a:t>
            </a:r>
            <a:endParaRPr lang="zh-CN" altLang="en-US" sz="1000" b="1" spc="2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前面板接头连接器（带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Vcc5 / 1A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，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5Vsby2A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，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3.3Vsby / 1A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）</a:t>
            </a:r>
            <a:endParaRPr lang="zh-CN" altLang="en-US" sz="1000" b="1" spc="2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符合</a:t>
            </a:r>
            <a:r>
              <a:rPr lang="en-US" altLang="zh-CN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24x7</a:t>
            </a:r>
            <a:r>
              <a:rPr lang="zh-CN" altLang="en-US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全天候运行的要求 交流启动延迟； 直流过压保护</a:t>
            </a:r>
            <a:endParaRPr lang="zh-CN" altLang="en-US" sz="1000" b="1" spc="2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仿真显示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（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EDID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无头显示，第二虚拟显示，永久显示）</a:t>
            </a:r>
            <a:endParaRPr lang="zh-CN" altLang="en-US" sz="1000" b="1" spc="2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新的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Watchdog Timer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监视并重新启动无响应的应用程序或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OS</a:t>
            </a:r>
            <a:endParaRPr lang="en-US" altLang="zh-CN" sz="1000" b="1" spc="2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12 – 24VDC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后插孔，内部</a:t>
            </a:r>
            <a:r>
              <a:rPr lang="en-US" altLang="zh-CN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2x2</a:t>
            </a: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电源连接器</a:t>
            </a:r>
            <a:endParaRPr lang="zh-CN" altLang="en-US" sz="1000" b="1" spc="2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金属底盘，肯辛顿锁，带基本安全装置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en-US" altLang="zh-CN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0〜40</a:t>
            </a: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摄氏度外部环境工作温度</a:t>
            </a:r>
            <a:endParaRPr lang="zh-CN" altLang="en-US" sz="1000" b="1" spc="8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en-US" altLang="zh-CN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19VDC 90W</a:t>
            </a: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电源适配器，带有地理专用交流电源线（</a:t>
            </a:r>
            <a:r>
              <a:rPr lang="en-US" altLang="zh-CN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IEC C5</a:t>
            </a: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连接器）</a:t>
            </a:r>
            <a:endParaRPr lang="zh-CN" altLang="en-US" sz="1000" b="1" spc="8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随附</a:t>
            </a:r>
            <a:r>
              <a:rPr lang="en-US" altLang="zh-CN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VESA</a:t>
            </a: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安装板，带有电源适配器的机械支撑</a:t>
            </a:r>
            <a:endParaRPr lang="zh-CN" altLang="en-US" sz="1000" b="1" spc="8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外部偶极天线</a:t>
            </a:r>
            <a:endParaRPr lang="zh-CN" altLang="en-US" sz="1000" b="1" spc="8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en-US" altLang="zh-CN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CMCR1ABA</a:t>
            </a: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：通过背板的内部扩展托架（预安装了</a:t>
            </a:r>
            <a:r>
              <a:rPr lang="en-US" altLang="zh-CN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个</a:t>
            </a:r>
            <a:r>
              <a:rPr lang="en-US" altLang="zh-CN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DB9</a:t>
            </a: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穿孔支架）</a:t>
            </a:r>
            <a:endParaRPr lang="zh-CN" altLang="en-US" sz="1000" b="1" spc="8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372110" lvl="1" indent="-170815">
              <a:lnSpc>
                <a:spcPct val="100000"/>
              </a:lnSpc>
              <a:spcBef>
                <a:spcPts val="300"/>
              </a:spcBef>
              <a:buFont typeface="Wingdings" panose="05000000000000000000"/>
              <a:buChar char=""/>
              <a:tabLst>
                <a:tab pos="372745" algn="l"/>
              </a:tabLst>
            </a:pP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底盘尺寸：</a:t>
            </a:r>
            <a:r>
              <a:rPr lang="en-US" altLang="zh-CN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254 x 152.4 x 36</a:t>
            </a: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毫米（加上橡胶脚高度的另外</a:t>
            </a:r>
            <a:r>
              <a:rPr lang="en-US" altLang="zh-CN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4.8</a:t>
            </a:r>
            <a:r>
              <a:rPr lang="zh-CN" altLang="en-US" sz="10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毫米）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3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电路板尺寸：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170 </a:t>
            </a:r>
            <a:r>
              <a:rPr 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x 136.4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毫米（</a:t>
            </a:r>
            <a:r>
              <a:rPr 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CMCR1ABA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和</a:t>
            </a:r>
            <a:r>
              <a:rPr 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CMCR1ABB）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或</a:t>
            </a:r>
            <a:r>
              <a:rPr lang="en-US" altLang="zh-CN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200 </a:t>
            </a:r>
            <a:r>
              <a:rPr 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x 136.4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毫米（</a:t>
            </a:r>
            <a:r>
              <a:rPr 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CMCR1ABC）</a:t>
            </a:r>
            <a:endParaRPr lang="en-US" sz="1000" spc="5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3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Microsoft Windows * 10，Windows 10 IOT Enterprise，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与各种</a:t>
            </a:r>
            <a:r>
              <a:rPr 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Linux</a:t>
            </a: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发行版兼容</a:t>
            </a:r>
            <a:endParaRPr lang="zh-CN" altLang="en-US" sz="1000" spc="50" dirty="0">
              <a:solidFill>
                <a:srgbClr val="585858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3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单独的棕色盒子包装； </a:t>
            </a:r>
            <a:r>
              <a:rPr lang="zh-CN" altLang="en-US" sz="1000" spc="5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三年产品生命周期； 三年保修</a:t>
            </a:r>
            <a:endParaRPr sz="100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0"/>
          <p:cNvSpPr txBox="1"/>
          <p:nvPr/>
        </p:nvSpPr>
        <p:spPr>
          <a:xfrm>
            <a:off x="498458" y="1144896"/>
            <a:ext cx="3740785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b="1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支持英特尔</a:t>
            </a:r>
            <a:r>
              <a:rPr lang="en-US" altLang="zh-CN" sz="1200" b="1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®NUC</a:t>
            </a:r>
            <a:r>
              <a:rPr lang="zh-CN" altLang="en-US" sz="1200" b="1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计算模块</a:t>
            </a:r>
            <a:br>
              <a:rPr lang="en-US" altLang="zh-CN" sz="1200" b="1" spc="8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</a:br>
            <a:r>
              <a:rPr lang="zh-CN" altLang="en-US" sz="1100" spc="6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支持所有</a:t>
            </a:r>
            <a:r>
              <a:rPr lang="en-US" sz="1100" spc="6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Elk Bay</a:t>
            </a:r>
            <a:r>
              <a:rPr lang="zh-CN" altLang="en-US" sz="1100" spc="6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计算模块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11"/>
          <p:cNvSpPr/>
          <p:nvPr/>
        </p:nvSpPr>
        <p:spPr>
          <a:xfrm>
            <a:off x="4008128" y="980728"/>
            <a:ext cx="1511808" cy="8503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12"/>
          <p:cNvSpPr/>
          <p:nvPr/>
        </p:nvSpPr>
        <p:spPr>
          <a:xfrm>
            <a:off x="940392" y="3885989"/>
            <a:ext cx="4306824" cy="1827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3"/>
          <p:cNvSpPr txBox="1"/>
          <p:nvPr/>
        </p:nvSpPr>
        <p:spPr>
          <a:xfrm>
            <a:off x="2662005" y="5618574"/>
            <a:ext cx="21520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2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Multi </a:t>
            </a:r>
            <a:r>
              <a:rPr sz="1050" spc="4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HDMI </a:t>
            </a:r>
            <a:r>
              <a:rPr sz="1050" spc="6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(CMCR1ABC)</a:t>
            </a:r>
            <a:r>
              <a:rPr sz="1050" spc="-14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50" spc="6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backpanel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4"/>
          <p:cNvSpPr/>
          <p:nvPr/>
        </p:nvSpPr>
        <p:spPr>
          <a:xfrm>
            <a:off x="493860" y="2474765"/>
            <a:ext cx="4308348" cy="1789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5"/>
          <p:cNvSpPr/>
          <p:nvPr/>
        </p:nvSpPr>
        <p:spPr>
          <a:xfrm>
            <a:off x="47328" y="1030013"/>
            <a:ext cx="4308348" cy="1821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6"/>
          <p:cNvSpPr txBox="1"/>
          <p:nvPr/>
        </p:nvSpPr>
        <p:spPr>
          <a:xfrm>
            <a:off x="2341711" y="4165644"/>
            <a:ext cx="20402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6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Dual</a:t>
            </a:r>
            <a:r>
              <a:rPr sz="1050" spc="-2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50" spc="8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LAN</a:t>
            </a:r>
            <a:r>
              <a:rPr sz="105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50" spc="5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(CMCR1ABB)</a:t>
            </a:r>
            <a:r>
              <a:rPr sz="1050" spc="-4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50" spc="6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backpanel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7"/>
          <p:cNvSpPr txBox="1"/>
          <p:nvPr/>
        </p:nvSpPr>
        <p:spPr>
          <a:xfrm>
            <a:off x="1731095" y="2760134"/>
            <a:ext cx="21977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6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Expandable </a:t>
            </a:r>
            <a:r>
              <a:rPr sz="1050" spc="5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(CMCR1ABA)</a:t>
            </a:r>
            <a:r>
              <a:rPr sz="1050" spc="-13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50" spc="6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backpanel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8"/>
          <p:cNvSpPr/>
          <p:nvPr/>
        </p:nvSpPr>
        <p:spPr>
          <a:xfrm>
            <a:off x="101811" y="5835359"/>
            <a:ext cx="5145405" cy="620395"/>
          </a:xfrm>
          <a:custGeom>
            <a:avLst/>
            <a:gdLst/>
            <a:ahLst/>
            <a:cxnLst/>
            <a:rect l="l" t="t" r="r" b="b"/>
            <a:pathLst>
              <a:path w="5145405" h="620395">
                <a:moveTo>
                  <a:pt x="0" y="620268"/>
                </a:moveTo>
                <a:lnTo>
                  <a:pt x="5145024" y="620268"/>
                </a:lnTo>
                <a:lnTo>
                  <a:pt x="5145024" y="0"/>
                </a:lnTo>
                <a:lnTo>
                  <a:pt x="0" y="0"/>
                </a:lnTo>
                <a:lnTo>
                  <a:pt x="0" y="620268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/>
        </p:txBody>
      </p:sp>
      <p:sp>
        <p:nvSpPr>
          <p:cNvPr id="16" name="object 19"/>
          <p:cNvSpPr txBox="1"/>
          <p:nvPr/>
        </p:nvSpPr>
        <p:spPr>
          <a:xfrm>
            <a:off x="2137241" y="5858626"/>
            <a:ext cx="10877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zh-CN" altLang="en-US" sz="1200" b="1" spc="65" dirty="0">
                <a:latin typeface="Calibri" panose="020F0502020204030204"/>
                <a:cs typeface="Calibri" panose="020F0502020204030204"/>
              </a:rPr>
              <a:t>可用</a:t>
            </a:r>
            <a:r>
              <a:rPr sz="1200" b="1" spc="114" dirty="0">
                <a:latin typeface="Calibri" panose="020F0502020204030204"/>
                <a:cs typeface="Calibri" panose="020F0502020204030204"/>
              </a:rPr>
              <a:t>SKUs</a:t>
            </a:r>
            <a:endParaRPr sz="1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20"/>
          <p:cNvSpPr/>
          <p:nvPr/>
        </p:nvSpPr>
        <p:spPr>
          <a:xfrm>
            <a:off x="624544" y="6095964"/>
            <a:ext cx="220979" cy="195580"/>
          </a:xfrm>
          <a:custGeom>
            <a:avLst/>
            <a:gdLst/>
            <a:ahLst/>
            <a:cxnLst/>
            <a:rect l="l" t="t" r="r" b="b"/>
            <a:pathLst>
              <a:path w="220979" h="195579">
                <a:moveTo>
                  <a:pt x="0" y="195071"/>
                </a:moveTo>
                <a:lnTo>
                  <a:pt x="220979" y="195071"/>
                </a:lnTo>
                <a:lnTo>
                  <a:pt x="220979" y="0"/>
                </a:lnTo>
                <a:lnTo>
                  <a:pt x="0" y="0"/>
                </a:lnTo>
                <a:lnTo>
                  <a:pt x="0" y="1950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21"/>
          <p:cNvSpPr/>
          <p:nvPr/>
        </p:nvSpPr>
        <p:spPr>
          <a:xfrm>
            <a:off x="1881844" y="6102059"/>
            <a:ext cx="219710" cy="195580"/>
          </a:xfrm>
          <a:custGeom>
            <a:avLst/>
            <a:gdLst/>
            <a:ahLst/>
            <a:cxnLst/>
            <a:rect l="l" t="t" r="r" b="b"/>
            <a:pathLst>
              <a:path w="219709" h="195579">
                <a:moveTo>
                  <a:pt x="0" y="195072"/>
                </a:moveTo>
                <a:lnTo>
                  <a:pt x="219455" y="195072"/>
                </a:lnTo>
                <a:lnTo>
                  <a:pt x="219455" y="0"/>
                </a:lnTo>
                <a:lnTo>
                  <a:pt x="0" y="0"/>
                </a:lnTo>
                <a:lnTo>
                  <a:pt x="0" y="1950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22"/>
          <p:cNvSpPr/>
          <p:nvPr/>
        </p:nvSpPr>
        <p:spPr>
          <a:xfrm>
            <a:off x="2787099" y="6095964"/>
            <a:ext cx="219710" cy="195580"/>
          </a:xfrm>
          <a:custGeom>
            <a:avLst/>
            <a:gdLst/>
            <a:ahLst/>
            <a:cxnLst/>
            <a:rect l="l" t="t" r="r" b="b"/>
            <a:pathLst>
              <a:path w="219709" h="195579">
                <a:moveTo>
                  <a:pt x="0" y="195071"/>
                </a:moveTo>
                <a:lnTo>
                  <a:pt x="219455" y="195071"/>
                </a:lnTo>
                <a:lnTo>
                  <a:pt x="219455" y="0"/>
                </a:lnTo>
                <a:lnTo>
                  <a:pt x="0" y="0"/>
                </a:lnTo>
                <a:lnTo>
                  <a:pt x="0" y="1950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3"/>
          <p:cNvSpPr/>
          <p:nvPr/>
        </p:nvSpPr>
        <p:spPr>
          <a:xfrm>
            <a:off x="4026111" y="6095964"/>
            <a:ext cx="219710" cy="195580"/>
          </a:xfrm>
          <a:custGeom>
            <a:avLst/>
            <a:gdLst/>
            <a:ahLst/>
            <a:cxnLst/>
            <a:rect l="l" t="t" r="r" b="b"/>
            <a:pathLst>
              <a:path w="219709" h="195579">
                <a:moveTo>
                  <a:pt x="0" y="195071"/>
                </a:moveTo>
                <a:lnTo>
                  <a:pt x="219455" y="195071"/>
                </a:lnTo>
                <a:lnTo>
                  <a:pt x="219455" y="0"/>
                </a:lnTo>
                <a:lnTo>
                  <a:pt x="0" y="0"/>
                </a:lnTo>
                <a:lnTo>
                  <a:pt x="0" y="1950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4"/>
          <p:cNvSpPr txBox="1"/>
          <p:nvPr/>
        </p:nvSpPr>
        <p:spPr>
          <a:xfrm>
            <a:off x="887942" y="6080825"/>
            <a:ext cx="3816350" cy="1688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225"/>
              </a:lnSpc>
              <a:spcBef>
                <a:spcPts val="100"/>
              </a:spcBef>
              <a:tabLst>
                <a:tab pos="1231900" algn="l"/>
                <a:tab pos="1960880" algn="l"/>
                <a:tab pos="3201670" algn="l"/>
              </a:tabLst>
            </a:pPr>
            <a:r>
              <a:rPr sz="1800" b="1" spc="44" baseline="2000" dirty="0">
                <a:latin typeface="Calibri" panose="020F0502020204030204"/>
                <a:cs typeface="Calibri" panose="020F0502020204030204"/>
              </a:rPr>
              <a:t>Mini</a:t>
            </a:r>
            <a:r>
              <a:rPr sz="1800" b="1" spc="22" baseline="2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179" baseline="2000" dirty="0">
                <a:latin typeface="Calibri" panose="020F0502020204030204"/>
                <a:cs typeface="Calibri" panose="020F0502020204030204"/>
              </a:rPr>
              <a:t>PC	</a:t>
            </a:r>
            <a:r>
              <a:rPr sz="1800" b="1" spc="89" baseline="2000" dirty="0">
                <a:latin typeface="Calibri" panose="020F0502020204030204"/>
                <a:cs typeface="Calibri" panose="020F0502020204030204"/>
              </a:rPr>
              <a:t>Kit	</a:t>
            </a:r>
            <a:r>
              <a:rPr sz="1200" spc="125" dirty="0">
                <a:latin typeface="Calibri" panose="020F0502020204030204"/>
                <a:cs typeface="Calibri" panose="020F0502020204030204"/>
              </a:rPr>
              <a:t>X</a:t>
            </a:r>
            <a:r>
              <a:rPr sz="1200" spc="4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120" baseline="2000" dirty="0">
                <a:latin typeface="Calibri" panose="020F0502020204030204"/>
                <a:cs typeface="Calibri" panose="020F0502020204030204"/>
              </a:rPr>
              <a:t>Chassis	</a:t>
            </a:r>
            <a:r>
              <a:rPr sz="1200" spc="125" dirty="0">
                <a:latin typeface="Calibri" panose="020F0502020204030204"/>
                <a:cs typeface="Calibri" panose="020F0502020204030204"/>
              </a:rPr>
              <a:t>X</a:t>
            </a:r>
            <a:r>
              <a:rPr sz="1200" spc="3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97" baseline="2000" dirty="0">
                <a:latin typeface="Calibri" panose="020F0502020204030204"/>
                <a:cs typeface="Calibri" panose="020F0502020204030204"/>
              </a:rPr>
              <a:t>Board</a:t>
            </a:r>
            <a:endParaRPr sz="1800" baseline="2000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519395" y="3099681"/>
            <a:ext cx="0" cy="5447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498161" y="3644469"/>
            <a:ext cx="2082890" cy="54478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928830" y="4407408"/>
            <a:ext cx="0" cy="5447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887385" y="5073786"/>
            <a:ext cx="2082890" cy="54478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计算模块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Garden Beach(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花园滩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)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8288" y="1091882"/>
            <a:ext cx="41478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5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“</a:t>
            </a:r>
            <a:r>
              <a:rPr lang="en-US" sz="1400" i="1" spc="-55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G</a:t>
            </a:r>
            <a:r>
              <a:rPr lang="en-US" altLang="zh-CN" sz="1400" i="1" spc="-55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arden</a:t>
            </a:r>
            <a:r>
              <a:rPr sz="1400" i="1" spc="-55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 </a:t>
            </a:r>
            <a:r>
              <a:rPr sz="1400" i="1" spc="-2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Beach” </a:t>
            </a:r>
            <a:r>
              <a:rPr sz="1400" i="1" spc="-7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Board/Assembly</a:t>
            </a:r>
            <a:r>
              <a:rPr sz="1400" i="1" spc="-295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 </a:t>
            </a:r>
            <a:r>
              <a:rPr sz="1400" i="1" spc="-45" dirty="0">
                <a:solidFill>
                  <a:schemeClr val="tx2">
                    <a:lumMod val="60000"/>
                    <a:lumOff val="40000"/>
                  </a:schemeClr>
                </a:solidFill>
                <a:latin typeface="Lucida Sans" panose="020B0602030504020204"/>
                <a:cs typeface="Lucida Sans" panose="020B0602030504020204"/>
              </a:rPr>
              <a:t>Element</a:t>
            </a:r>
            <a:endParaRPr sz="1400" dirty="0">
              <a:solidFill>
                <a:schemeClr val="tx2">
                  <a:lumMod val="60000"/>
                  <a:lumOff val="40000"/>
                </a:schemeClr>
              </a:solidFill>
              <a:latin typeface="Lucida Sans" panose="020B0602030504020204"/>
              <a:cs typeface="Lucida Sans" panose="020B0602030504020204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5698616" y="982580"/>
            <a:ext cx="4822825" cy="456535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305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需要英特尔</a:t>
            </a:r>
            <a:r>
              <a:rPr lang="en-US" altLang="zh-CN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®NUC</a:t>
            </a:r>
            <a:r>
              <a:rPr lang="zh-CN" altLang="en-US" sz="10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计算模块</a:t>
            </a:r>
            <a:endParaRPr lang="zh-CN" altLang="en-US" sz="1000" b="1" spc="5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305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55" dirty="0">
                <a:latin typeface="Calibri" panose="020F0502020204030204"/>
                <a:cs typeface="Calibri" panose="020F0502020204030204"/>
              </a:rPr>
              <a:t>接收连接器支持以下英特尔</a:t>
            </a:r>
            <a:r>
              <a:rPr lang="en-US" altLang="zh-CN" sz="1000" b="1" spc="55" dirty="0">
                <a:latin typeface="Calibri" panose="020F0502020204030204"/>
                <a:cs typeface="Calibri" panose="020F0502020204030204"/>
              </a:rPr>
              <a:t>®NUC</a:t>
            </a:r>
            <a:r>
              <a:rPr lang="zh-CN" altLang="en-US" sz="1000" b="1" spc="55" dirty="0">
                <a:latin typeface="Calibri" panose="020F0502020204030204"/>
                <a:cs typeface="Calibri" panose="020F0502020204030204"/>
              </a:rPr>
              <a:t>计算元素：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05"/>
              </a:spcBef>
              <a:buChar char="-"/>
              <a:tabLst>
                <a:tab pos="286385" algn="l"/>
              </a:tabLst>
            </a:pPr>
            <a:r>
              <a:rPr lang="en-US" sz="1000" spc="6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CM8v7CB8N </a:t>
            </a:r>
            <a:r>
              <a:rPr lang="en-US" sz="1000" spc="2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lang="en-US" sz="1000" spc="1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lang="en-US" sz="1000" spc="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Core™ </a:t>
            </a:r>
            <a:r>
              <a:rPr lang="en-US" sz="1000" spc="4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i7</a:t>
            </a:r>
            <a:r>
              <a:rPr lang="en-US" sz="1000" spc="10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000" spc="10" dirty="0" err="1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vPro</a:t>
            </a:r>
            <a:r>
              <a:rPr lang="en-US" sz="1000" spc="1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™</a:t>
            </a:r>
            <a:endParaRPr lang="en-US" sz="10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00"/>
              </a:spcBef>
              <a:buChar char="-"/>
              <a:tabLst>
                <a:tab pos="286385" algn="l"/>
              </a:tabLst>
            </a:pPr>
            <a:r>
              <a:rPr lang="en-US" sz="1000" spc="6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CM8i7CB8N </a:t>
            </a:r>
            <a:r>
              <a:rPr lang="en-US" sz="1000" spc="2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lang="en-US" sz="1000" spc="1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lang="en-US" sz="1000" spc="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Core™</a:t>
            </a:r>
            <a:r>
              <a:rPr lang="en-US" sz="1000" spc="7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000" spc="4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i7</a:t>
            </a:r>
            <a:endParaRPr lang="en-US" sz="10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95"/>
              </a:spcBef>
              <a:buChar char="-"/>
              <a:tabLst>
                <a:tab pos="286385" algn="l"/>
              </a:tabLst>
            </a:pPr>
            <a:r>
              <a:rPr lang="en-US" sz="1000" spc="6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CM8v5CB8N </a:t>
            </a:r>
            <a:r>
              <a:rPr lang="en-US" sz="1000" spc="2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lang="en-US" sz="1000" spc="1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lang="en-US" sz="1000" spc="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Core™ </a:t>
            </a:r>
            <a:r>
              <a:rPr lang="en-US" sz="1000" spc="4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i5</a:t>
            </a:r>
            <a:r>
              <a:rPr lang="en-US" sz="1000" spc="10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000" spc="10" dirty="0" err="1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vPro</a:t>
            </a:r>
            <a:r>
              <a:rPr lang="en-US" sz="1000" spc="1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™</a:t>
            </a:r>
            <a:endParaRPr lang="en-US" sz="10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05"/>
              </a:spcBef>
              <a:buChar char="-"/>
              <a:tabLst>
                <a:tab pos="286385" algn="l"/>
              </a:tabLst>
            </a:pPr>
            <a:r>
              <a:rPr lang="en-US" sz="1000" spc="6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CM8i5CB8N </a:t>
            </a:r>
            <a:r>
              <a:rPr lang="en-US" sz="1000" spc="2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lang="en-US" sz="1000" spc="1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lang="en-US" sz="1000" spc="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Core™</a:t>
            </a:r>
            <a:r>
              <a:rPr lang="en-US" sz="1000" spc="5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000" spc="4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i5</a:t>
            </a:r>
            <a:endParaRPr lang="en-US" sz="10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00"/>
              </a:spcBef>
              <a:buChar char="-"/>
              <a:tabLst>
                <a:tab pos="286385" algn="l"/>
              </a:tabLst>
            </a:pPr>
            <a:r>
              <a:rPr lang="en-US" sz="1000" spc="6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CM8i3CB4N </a:t>
            </a:r>
            <a:r>
              <a:rPr lang="en-US" sz="1000" spc="2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lang="en-US" sz="1000" spc="1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lang="en-US" sz="1000" spc="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Core™</a:t>
            </a:r>
            <a:r>
              <a:rPr lang="en-US" sz="1000" spc="5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000" spc="4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i3</a:t>
            </a:r>
            <a:endParaRPr lang="en-US" sz="10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95"/>
              </a:spcBef>
              <a:buChar char="-"/>
              <a:tabLst>
                <a:tab pos="286385" algn="l"/>
              </a:tabLst>
            </a:pPr>
            <a:r>
              <a:rPr lang="en-US" sz="1000" spc="6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CM8PCB4R </a:t>
            </a:r>
            <a:r>
              <a:rPr lang="en-US" sz="1000" spc="2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lang="en-US" sz="1000" spc="1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lang="en-US" sz="1000" spc="3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Pentium®</a:t>
            </a:r>
            <a:r>
              <a:rPr lang="en-US" sz="1000" spc="7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000" spc="5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Gold</a:t>
            </a:r>
            <a:endParaRPr lang="en-US" sz="10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en-US" sz="1000" spc="7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CM8CCB4R </a:t>
            </a:r>
            <a:r>
              <a:rPr lang="en-US" sz="1000" spc="2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lang="en-US" sz="1000" spc="1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Intel®</a:t>
            </a:r>
            <a:r>
              <a:rPr lang="en-US" sz="1000" spc="65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000" spc="3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Celeron®</a:t>
            </a:r>
            <a:endParaRPr lang="en-US" sz="10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marL="317500" lvl="1" indent="-114300">
              <a:lnSpc>
                <a:spcPct val="100000"/>
              </a:lnSpc>
              <a:spcBef>
                <a:spcPts val="95"/>
              </a:spcBef>
              <a:buChar char="-"/>
              <a:tabLst>
                <a:tab pos="318135" algn="l"/>
              </a:tabLst>
            </a:pP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还与下一代英特尔</a:t>
            </a:r>
            <a:r>
              <a:rPr lang="en-US" altLang="zh-CN" sz="1000" spc="60" dirty="0">
                <a:latin typeface="Calibri" panose="020F0502020204030204"/>
                <a:cs typeface="Calibri" panose="020F0502020204030204"/>
              </a:rPr>
              <a:t>®NUC</a:t>
            </a: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计算元素兼容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95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50" dirty="0">
                <a:latin typeface="Calibri" panose="020F0502020204030204"/>
                <a:cs typeface="Calibri" panose="020F0502020204030204"/>
              </a:rPr>
              <a:t>随附的载板连接器：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USB 3.1 A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型</a:t>
            </a:r>
            <a:endParaRPr lang="zh-CN" altLang="en-US" sz="1000" spc="8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USB 2.0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内部接头连接器</a:t>
            </a:r>
            <a:endParaRPr lang="zh-CN" altLang="en-US" sz="1000" spc="8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个前面板控件内部接头连接器</a:t>
            </a:r>
            <a:endParaRPr lang="zh-CN" altLang="en-US" sz="1000" spc="8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HDMI 2.0a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（</a:t>
            </a: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个外部，</a:t>
            </a:r>
            <a:r>
              <a:rPr lang="en-US" altLang="zh-CN" sz="1000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个内部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）</a:t>
            </a:r>
            <a:endParaRPr lang="zh-CN" altLang="en-US" sz="1000" spc="8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altLang="zh-CN" sz="1000" spc="80" dirty="0" err="1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eDP</a:t>
            </a:r>
            <a:r>
              <a:rPr lang="zh-CN" altLang="en-US" sz="1000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内部头</a:t>
            </a:r>
            <a:endParaRPr lang="zh-CN" altLang="en-US" sz="1000" spc="8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RJ-45 10/100/1000 Mbps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以太网，带两个</a:t>
            </a: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LED</a:t>
            </a:r>
            <a:endParaRPr lang="en-US" altLang="zh-CN" sz="1000" spc="8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1 m.2 22x80 </a:t>
            </a:r>
            <a:r>
              <a:rPr lang="en-US" altLang="zh-CN" sz="1000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PCIe x4 w / SATA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插槽</a:t>
            </a:r>
            <a:endParaRPr lang="zh-CN" altLang="en-US" sz="1000" spc="8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PWM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内部风扇接头</a:t>
            </a:r>
            <a:endParaRPr lang="zh-CN" altLang="en-US" sz="1000" spc="8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直流电源输入外部插孔</a:t>
            </a:r>
            <a:endParaRPr lang="zh-CN" altLang="en-US" sz="1000" spc="80" dirty="0">
              <a:latin typeface="Calibri" panose="020F0502020204030204"/>
              <a:cs typeface="Calibri" panose="020F0502020204030204"/>
            </a:endParaRPr>
          </a:p>
          <a:p>
            <a:pPr marL="285750" lvl="1" indent="-82550">
              <a:lnSpc>
                <a:spcPct val="100000"/>
              </a:lnSpc>
              <a:spcBef>
                <a:spcPts val="110"/>
              </a:spcBef>
              <a:buChar char="-"/>
              <a:tabLst>
                <a:tab pos="286385" algn="l"/>
              </a:tabLst>
            </a:pP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直流电源输入内部</a:t>
            </a:r>
            <a:r>
              <a:rPr lang="en-US" altLang="zh-CN" sz="1000" spc="8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针接头连接器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支持多达三组</a:t>
            </a:r>
            <a:r>
              <a:rPr lang="en-US" altLang="zh-CN" sz="1000" spc="60" dirty="0">
                <a:latin typeface="Calibri" panose="020F0502020204030204"/>
                <a:cs typeface="Calibri" panose="020F0502020204030204"/>
              </a:rPr>
              <a:t>4k @ 60Hz</a:t>
            </a: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显示器（双</a:t>
            </a:r>
            <a:r>
              <a:rPr lang="en-US" altLang="zh-CN" sz="1000" spc="60" dirty="0">
                <a:latin typeface="Calibri" panose="020F0502020204030204"/>
                <a:cs typeface="Calibri" panose="020F0502020204030204"/>
              </a:rPr>
              <a:t>HDMI 2.0a</a:t>
            </a: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和</a:t>
            </a:r>
            <a:r>
              <a:rPr lang="en-US" altLang="zh-CN" sz="1000" spc="60" dirty="0" err="1">
                <a:latin typeface="Calibri" panose="020F0502020204030204"/>
                <a:cs typeface="Calibri" panose="020F0502020204030204"/>
              </a:rPr>
              <a:t>eDP</a:t>
            </a: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连接器）</a:t>
            </a:r>
            <a:endParaRPr lang="zh-CN" altLang="en-US" sz="1000" spc="6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裸板尺寸：</a:t>
            </a:r>
            <a:r>
              <a:rPr lang="en-US" altLang="zh-CN" sz="1000" spc="60" dirty="0">
                <a:latin typeface="Calibri" panose="020F0502020204030204"/>
                <a:cs typeface="Calibri" panose="020F0502020204030204"/>
              </a:rPr>
              <a:t>110mm x 80mm</a:t>
            </a:r>
            <a:endParaRPr lang="en-US" altLang="zh-CN" sz="1000" spc="6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带散热方案的</a:t>
            </a:r>
            <a:r>
              <a:rPr lang="en-US" altLang="zh-CN" sz="1000" spc="60" dirty="0">
                <a:latin typeface="Calibri" panose="020F0502020204030204"/>
                <a:cs typeface="Calibri" panose="020F0502020204030204"/>
              </a:rPr>
              <a:t>I/O</a:t>
            </a: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板尺寸：</a:t>
            </a:r>
            <a:r>
              <a:rPr lang="en-US" altLang="zh-CN" sz="1000" spc="60" dirty="0">
                <a:latin typeface="Calibri" panose="020F0502020204030204"/>
                <a:cs typeface="Calibri" panose="020F0502020204030204"/>
              </a:rPr>
              <a:t>117mm x 147mm x 25mm</a:t>
            </a:r>
            <a:endParaRPr lang="en-US" altLang="zh-CN" sz="1000" spc="6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6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符合</a:t>
            </a:r>
            <a:r>
              <a:rPr lang="en-US" altLang="zh-CN" sz="1000" b="1" spc="6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24x7</a:t>
            </a:r>
            <a:r>
              <a:rPr lang="zh-CN" altLang="en-US" sz="1000" b="1" spc="6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全天候运作</a:t>
            </a:r>
            <a:endParaRPr lang="zh-CN" altLang="en-US" sz="1000" b="1" spc="6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6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三年产品生命周期</a:t>
            </a:r>
            <a:endParaRPr lang="zh-CN" altLang="en-US" sz="1000" b="1" spc="60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"/>
              <a:tabLst>
                <a:tab pos="185420" algn="l"/>
              </a:tabLst>
            </a:pPr>
            <a:r>
              <a:rPr lang="zh-CN" altLang="en-US" sz="1000" b="1" spc="6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三年保修</a:t>
            </a:r>
            <a:endParaRPr sz="1000" b="1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6595871" y="5747341"/>
            <a:ext cx="5238115" cy="673969"/>
          </a:xfrm>
          <a:custGeom>
            <a:avLst/>
            <a:gdLst/>
            <a:ahLst/>
            <a:cxnLst/>
            <a:rect l="l" t="t" r="r" b="b"/>
            <a:pathLst>
              <a:path w="5238115" h="922020">
                <a:moveTo>
                  <a:pt x="0" y="922019"/>
                </a:moveTo>
                <a:lnTo>
                  <a:pt x="5237987" y="922019"/>
                </a:lnTo>
                <a:lnTo>
                  <a:pt x="5237987" y="0"/>
                </a:lnTo>
                <a:lnTo>
                  <a:pt x="0" y="0"/>
                </a:lnTo>
                <a:lnTo>
                  <a:pt x="0" y="922019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7554468" y="6090241"/>
            <a:ext cx="224154" cy="224154"/>
          </a:xfrm>
          <a:custGeom>
            <a:avLst/>
            <a:gdLst/>
            <a:ahLst/>
            <a:cxnLst/>
            <a:rect l="l" t="t" r="r" b="b"/>
            <a:pathLst>
              <a:path w="224154" h="224154">
                <a:moveTo>
                  <a:pt x="0" y="224028"/>
                </a:moveTo>
                <a:lnTo>
                  <a:pt x="224027" y="224028"/>
                </a:lnTo>
                <a:lnTo>
                  <a:pt x="224027" y="0"/>
                </a:lnTo>
                <a:lnTo>
                  <a:pt x="0" y="0"/>
                </a:lnTo>
                <a:lnTo>
                  <a:pt x="0" y="22402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9483852" y="6090241"/>
            <a:ext cx="224154" cy="224154"/>
          </a:xfrm>
          <a:custGeom>
            <a:avLst/>
            <a:gdLst/>
            <a:ahLst/>
            <a:cxnLst/>
            <a:rect l="l" t="t" r="r" b="b"/>
            <a:pathLst>
              <a:path w="224154" h="224154">
                <a:moveTo>
                  <a:pt x="0" y="224028"/>
                </a:moveTo>
                <a:lnTo>
                  <a:pt x="224027" y="224028"/>
                </a:lnTo>
                <a:lnTo>
                  <a:pt x="224027" y="0"/>
                </a:lnTo>
                <a:lnTo>
                  <a:pt x="0" y="0"/>
                </a:lnTo>
                <a:lnTo>
                  <a:pt x="0" y="22402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 txBox="1"/>
          <p:nvPr/>
        </p:nvSpPr>
        <p:spPr>
          <a:xfrm>
            <a:off x="6908927" y="5745004"/>
            <a:ext cx="4625975" cy="60401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250"/>
              </a:spcBef>
            </a:pPr>
            <a:r>
              <a:rPr lang="zh-CN" altLang="en-US" sz="1800" spc="85" dirty="0">
                <a:latin typeface="Calibri" panose="020F0502020204030204"/>
                <a:cs typeface="Calibri" panose="020F0502020204030204"/>
              </a:rPr>
              <a:t>可用</a:t>
            </a:r>
            <a:r>
              <a:rPr sz="1800" spc="170" dirty="0">
                <a:latin typeface="Calibri" panose="020F0502020204030204"/>
                <a:cs typeface="Calibri" panose="020F0502020204030204"/>
              </a:rPr>
              <a:t>SKUs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R="40005" algn="ctr">
              <a:lnSpc>
                <a:spcPts val="2085"/>
              </a:lnSpc>
              <a:spcBef>
                <a:spcPts val="155"/>
              </a:spcBef>
              <a:tabLst>
                <a:tab pos="1929130" algn="l"/>
                <a:tab pos="2204085" algn="l"/>
              </a:tabLst>
            </a:pPr>
            <a:r>
              <a:rPr sz="2700" spc="277" baseline="5000" dirty="0">
                <a:latin typeface="Calibri" panose="020F0502020204030204"/>
                <a:cs typeface="Calibri" panose="020F0502020204030204"/>
              </a:rPr>
              <a:t>X</a:t>
            </a:r>
            <a:r>
              <a:rPr sz="2700" spc="705" baseline="5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114" dirty="0">
                <a:latin typeface="Calibri" panose="020F0502020204030204"/>
                <a:cs typeface="Calibri" panose="020F0502020204030204"/>
              </a:rPr>
              <a:t>Assembly	</a:t>
            </a:r>
            <a:r>
              <a:rPr sz="2700" spc="277" baseline="5000" dirty="0">
                <a:latin typeface="Calibri" panose="020F0502020204030204"/>
                <a:cs typeface="Calibri" panose="020F0502020204030204"/>
              </a:rPr>
              <a:t>X	</a:t>
            </a:r>
            <a:r>
              <a:rPr sz="1800" spc="65" dirty="0">
                <a:latin typeface="Calibri" panose="020F0502020204030204"/>
                <a:cs typeface="Calibri" panose="020F0502020204030204"/>
              </a:rPr>
              <a:t>I/O</a:t>
            </a:r>
            <a:r>
              <a:rPr sz="1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95" dirty="0">
                <a:latin typeface="Calibri" panose="020F0502020204030204"/>
                <a:cs typeface="Calibri" panose="020F0502020204030204"/>
              </a:rPr>
              <a:t>Board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2050160" y="3612039"/>
            <a:ext cx="86804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i="1" spc="-30" dirty="0">
                <a:latin typeface="Lucida Sans" panose="020B0602030504020204"/>
                <a:cs typeface="Lucida Sans" panose="020B0602030504020204"/>
              </a:rPr>
              <a:t>主板</a:t>
            </a:r>
            <a:endParaRPr sz="1000" dirty="0">
              <a:latin typeface="Lucida Sans" panose="020B0602030504020204"/>
              <a:cs typeface="Lucida Sans" panose="020B0602030504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2267347" y="6255239"/>
            <a:ext cx="267652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i="1" spc="-50" dirty="0">
                <a:latin typeface="Lucida Sans" panose="020B0602030504020204"/>
                <a:cs typeface="Lucida Sans" panose="020B0602030504020204"/>
              </a:rPr>
              <a:t>带有散热解决方案的组件</a:t>
            </a:r>
            <a:endParaRPr sz="1000" dirty="0">
              <a:latin typeface="Lucida Sans" panose="020B0602030504020204"/>
              <a:cs typeface="Lucida Sans" panose="020B0602030504020204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407368" y="1071454"/>
            <a:ext cx="4025900" cy="3327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1000" b="1" spc="6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支持英特尔</a:t>
            </a:r>
            <a:r>
              <a:rPr lang="en-US" altLang="zh-CN" sz="1000" b="1" spc="6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en-US" sz="1000" b="1" spc="6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NUC</a:t>
            </a:r>
            <a:r>
              <a:rPr lang="zh-CN" altLang="en-US" sz="1000" b="1" spc="6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计算元素</a:t>
            </a:r>
            <a:endParaRPr lang="zh-CN" altLang="en-US" sz="1000" b="1" spc="65" dirty="0">
              <a:solidFill>
                <a:srgbClr val="009CDA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6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lang="en-US" altLang="zh-CN" sz="1000" spc="6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arden</a:t>
            </a:r>
            <a:r>
              <a:rPr lang="en-US" sz="1000" spc="6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Beach</a:t>
            </a:r>
            <a:r>
              <a:rPr lang="zh-CN" altLang="en-US" sz="1000" spc="6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支持</a:t>
            </a:r>
            <a:r>
              <a:rPr lang="en-US" altLang="zh-CN" sz="1000" spc="80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Elk Bay</a:t>
            </a:r>
            <a:r>
              <a:rPr lang="zh-CN" altLang="en-US" sz="1000" spc="6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所有计算模块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4181855" y="887304"/>
            <a:ext cx="1511808" cy="8503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80644" y="4029793"/>
            <a:ext cx="4462272" cy="2161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4"/>
          <p:cNvSpPr/>
          <p:nvPr/>
        </p:nvSpPr>
        <p:spPr>
          <a:xfrm>
            <a:off x="1232916" y="1611204"/>
            <a:ext cx="2763012" cy="2011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663" y="1044750"/>
            <a:ext cx="4173468" cy="4503182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5326366" y="1410421"/>
            <a:ext cx="1368152" cy="5513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351" y="284916"/>
            <a:ext cx="9567019" cy="623804"/>
          </a:xfrm>
        </p:spPr>
        <p:txBody>
          <a:bodyPr/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计算模块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第三方方案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9" t="21061" r="23740" b="20617"/>
          <a:stretch>
            <a:fillRect/>
          </a:stretch>
        </p:blipFill>
        <p:spPr>
          <a:xfrm>
            <a:off x="4722808" y="3529469"/>
            <a:ext cx="3245400" cy="2655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9770" r="13353" b="4411"/>
          <a:stretch>
            <a:fillRect/>
          </a:stretch>
        </p:blipFill>
        <p:spPr>
          <a:xfrm rot="5400000" flipH="1">
            <a:off x="-116097" y="1736919"/>
            <a:ext cx="4728260" cy="41044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5" t="33206" r="26210" b="25029"/>
          <a:stretch>
            <a:fillRect/>
          </a:stretch>
        </p:blipFill>
        <p:spPr>
          <a:xfrm>
            <a:off x="8164140" y="1439281"/>
            <a:ext cx="3332460" cy="1931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t="31505" r="25251" b="24900"/>
          <a:stretch>
            <a:fillRect/>
          </a:stretch>
        </p:blipFill>
        <p:spPr>
          <a:xfrm>
            <a:off x="4727848" y="1431913"/>
            <a:ext cx="3312368" cy="1944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2" t="31055" r="25068" b="16400"/>
          <a:stretch>
            <a:fillRect/>
          </a:stretch>
        </p:blipFill>
        <p:spPr>
          <a:xfrm>
            <a:off x="8217716" y="3659502"/>
            <a:ext cx="3206876" cy="2395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en-US" altLang="zh-CN" spc="300" dirty="0"/>
              <a:t>U</a:t>
            </a:r>
            <a:r>
              <a:rPr lang="zh-CN" altLang="en-US" spc="300" dirty="0"/>
              <a:t>系列计算模块 </a:t>
            </a:r>
            <a:r>
              <a:rPr lang="en-US" altLang="zh-CN" spc="300" dirty="0"/>
              <a:t>- </a:t>
            </a:r>
            <a:r>
              <a:rPr lang="zh-CN" altLang="en-US" spc="300" dirty="0"/>
              <a:t>笔记本设计</a:t>
            </a:r>
            <a:endParaRPr lang="zh-CN" altLang="en-US" spc="300" dirty="0"/>
          </a:p>
        </p:txBody>
      </p:sp>
      <p:sp>
        <p:nvSpPr>
          <p:cNvPr id="5" name="object 3"/>
          <p:cNvSpPr/>
          <p:nvPr/>
        </p:nvSpPr>
        <p:spPr>
          <a:xfrm>
            <a:off x="4100828" y="1139552"/>
            <a:ext cx="45719" cy="3009528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34036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4"/>
          <p:cNvSpPr/>
          <p:nvPr/>
        </p:nvSpPr>
        <p:spPr>
          <a:xfrm>
            <a:off x="4032757" y="1139552"/>
            <a:ext cx="45719" cy="3009528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34036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5"/>
          <p:cNvSpPr/>
          <p:nvPr/>
        </p:nvSpPr>
        <p:spPr>
          <a:xfrm>
            <a:off x="378713" y="4633721"/>
            <a:ext cx="11439525" cy="1290465"/>
          </a:xfrm>
          <a:custGeom>
            <a:avLst/>
            <a:gdLst/>
            <a:ahLst/>
            <a:cxnLst/>
            <a:rect l="l" t="t" r="r" b="b"/>
            <a:pathLst>
              <a:path w="11439525" h="1845945">
                <a:moveTo>
                  <a:pt x="0" y="1845564"/>
                </a:moveTo>
                <a:lnTo>
                  <a:pt x="11439144" y="1845564"/>
                </a:lnTo>
                <a:lnTo>
                  <a:pt x="11439144" y="0"/>
                </a:lnTo>
                <a:lnTo>
                  <a:pt x="0" y="0"/>
                </a:lnTo>
                <a:lnTo>
                  <a:pt x="0" y="184556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6"/>
          <p:cNvSpPr/>
          <p:nvPr/>
        </p:nvSpPr>
        <p:spPr>
          <a:xfrm>
            <a:off x="315468" y="4570476"/>
            <a:ext cx="11565890" cy="1378804"/>
          </a:xfrm>
          <a:custGeom>
            <a:avLst/>
            <a:gdLst/>
            <a:ahLst/>
            <a:cxnLst/>
            <a:rect l="l" t="t" r="r" b="b"/>
            <a:pathLst>
              <a:path w="11565890" h="1972309">
                <a:moveTo>
                  <a:pt x="11502390" y="0"/>
                </a:moveTo>
                <a:lnTo>
                  <a:pt x="63246" y="0"/>
                </a:lnTo>
                <a:lnTo>
                  <a:pt x="38629" y="4970"/>
                </a:lnTo>
                <a:lnTo>
                  <a:pt x="18526" y="18526"/>
                </a:lnTo>
                <a:lnTo>
                  <a:pt x="4970" y="38629"/>
                </a:lnTo>
                <a:lnTo>
                  <a:pt x="0" y="63246"/>
                </a:lnTo>
                <a:lnTo>
                  <a:pt x="0" y="1908810"/>
                </a:lnTo>
                <a:lnTo>
                  <a:pt x="4970" y="1933426"/>
                </a:lnTo>
                <a:lnTo>
                  <a:pt x="18526" y="1953529"/>
                </a:lnTo>
                <a:lnTo>
                  <a:pt x="38629" y="1967085"/>
                </a:lnTo>
                <a:lnTo>
                  <a:pt x="63246" y="1972056"/>
                </a:lnTo>
                <a:lnTo>
                  <a:pt x="11502390" y="1972056"/>
                </a:lnTo>
                <a:lnTo>
                  <a:pt x="11527006" y="1967085"/>
                </a:lnTo>
                <a:lnTo>
                  <a:pt x="11547109" y="1953529"/>
                </a:lnTo>
                <a:lnTo>
                  <a:pt x="11551676" y="1946757"/>
                </a:lnTo>
                <a:lnTo>
                  <a:pt x="63246" y="1946757"/>
                </a:lnTo>
                <a:lnTo>
                  <a:pt x="48476" y="1943775"/>
                </a:lnTo>
                <a:lnTo>
                  <a:pt x="36414" y="1935641"/>
                </a:lnTo>
                <a:lnTo>
                  <a:pt x="28280" y="1923579"/>
                </a:lnTo>
                <a:lnTo>
                  <a:pt x="25298" y="1908810"/>
                </a:lnTo>
                <a:lnTo>
                  <a:pt x="25298" y="63246"/>
                </a:lnTo>
                <a:lnTo>
                  <a:pt x="28280" y="48472"/>
                </a:lnTo>
                <a:lnTo>
                  <a:pt x="36414" y="36401"/>
                </a:lnTo>
                <a:lnTo>
                  <a:pt x="48476" y="28259"/>
                </a:lnTo>
                <a:lnTo>
                  <a:pt x="63246" y="25273"/>
                </a:lnTo>
                <a:lnTo>
                  <a:pt x="11551659" y="25273"/>
                </a:lnTo>
                <a:lnTo>
                  <a:pt x="11547109" y="18526"/>
                </a:lnTo>
                <a:lnTo>
                  <a:pt x="11527006" y="4970"/>
                </a:lnTo>
                <a:lnTo>
                  <a:pt x="11502390" y="0"/>
                </a:lnTo>
                <a:close/>
              </a:path>
              <a:path w="11565890" h="1972309">
                <a:moveTo>
                  <a:pt x="11551659" y="25273"/>
                </a:moveTo>
                <a:lnTo>
                  <a:pt x="11502390" y="25273"/>
                </a:lnTo>
                <a:lnTo>
                  <a:pt x="11517163" y="28259"/>
                </a:lnTo>
                <a:lnTo>
                  <a:pt x="11529234" y="36401"/>
                </a:lnTo>
                <a:lnTo>
                  <a:pt x="11537376" y="48472"/>
                </a:lnTo>
                <a:lnTo>
                  <a:pt x="11540363" y="63246"/>
                </a:lnTo>
                <a:lnTo>
                  <a:pt x="11540363" y="1908810"/>
                </a:lnTo>
                <a:lnTo>
                  <a:pt x="11537376" y="1923579"/>
                </a:lnTo>
                <a:lnTo>
                  <a:pt x="11529234" y="1935641"/>
                </a:lnTo>
                <a:lnTo>
                  <a:pt x="11517163" y="1943775"/>
                </a:lnTo>
                <a:lnTo>
                  <a:pt x="11502390" y="1946757"/>
                </a:lnTo>
                <a:lnTo>
                  <a:pt x="11551676" y="1946757"/>
                </a:lnTo>
                <a:lnTo>
                  <a:pt x="11560665" y="1933426"/>
                </a:lnTo>
                <a:lnTo>
                  <a:pt x="11565636" y="1908810"/>
                </a:lnTo>
                <a:lnTo>
                  <a:pt x="11565636" y="63246"/>
                </a:lnTo>
                <a:lnTo>
                  <a:pt x="11560665" y="38629"/>
                </a:lnTo>
                <a:lnTo>
                  <a:pt x="11551659" y="25273"/>
                </a:lnTo>
                <a:close/>
              </a:path>
              <a:path w="11565890" h="1972309">
                <a:moveTo>
                  <a:pt x="11509375" y="50546"/>
                </a:moveTo>
                <a:lnTo>
                  <a:pt x="56261" y="50546"/>
                </a:lnTo>
                <a:lnTo>
                  <a:pt x="50596" y="56261"/>
                </a:lnTo>
                <a:lnTo>
                  <a:pt x="50596" y="1915795"/>
                </a:lnTo>
                <a:lnTo>
                  <a:pt x="56261" y="1921459"/>
                </a:lnTo>
                <a:lnTo>
                  <a:pt x="11509375" y="1921459"/>
                </a:lnTo>
                <a:lnTo>
                  <a:pt x="11515090" y="1915795"/>
                </a:lnTo>
                <a:lnTo>
                  <a:pt x="11515090" y="1845563"/>
                </a:lnTo>
                <a:lnTo>
                  <a:pt x="126491" y="1845564"/>
                </a:lnTo>
                <a:lnTo>
                  <a:pt x="126491" y="126492"/>
                </a:lnTo>
                <a:lnTo>
                  <a:pt x="11515090" y="126492"/>
                </a:lnTo>
                <a:lnTo>
                  <a:pt x="11515090" y="56261"/>
                </a:lnTo>
                <a:lnTo>
                  <a:pt x="11509375" y="50546"/>
                </a:lnTo>
                <a:close/>
              </a:path>
              <a:path w="11565890" h="1972309">
                <a:moveTo>
                  <a:pt x="11515090" y="126492"/>
                </a:moveTo>
                <a:lnTo>
                  <a:pt x="11439143" y="126491"/>
                </a:lnTo>
                <a:lnTo>
                  <a:pt x="11439143" y="1845564"/>
                </a:lnTo>
                <a:lnTo>
                  <a:pt x="11515090" y="1845563"/>
                </a:lnTo>
                <a:lnTo>
                  <a:pt x="11515090" y="12649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7"/>
          <p:cNvSpPr txBox="1"/>
          <p:nvPr/>
        </p:nvSpPr>
        <p:spPr>
          <a:xfrm>
            <a:off x="461836" y="4761357"/>
            <a:ext cx="1103476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sz="5400" b="1" spc="3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基于</a:t>
            </a:r>
            <a:r>
              <a:rPr lang="en-US" altLang="zh-CN" sz="5400" b="1" spc="3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lang="zh-CN" altLang="en-US" sz="5400" b="1" spc="3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系列计算模块的</a:t>
            </a:r>
            <a:r>
              <a:rPr sz="5400" b="1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400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笔记本设计</a:t>
            </a:r>
            <a:endParaRPr sz="5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8"/>
          <p:cNvSpPr/>
          <p:nvPr/>
        </p:nvSpPr>
        <p:spPr>
          <a:xfrm>
            <a:off x="461835" y="1621614"/>
            <a:ext cx="3224694" cy="192472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9"/>
          <p:cNvSpPr/>
          <p:nvPr/>
        </p:nvSpPr>
        <p:spPr>
          <a:xfrm>
            <a:off x="4422696" y="1679501"/>
            <a:ext cx="3332853" cy="1721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0"/>
          <p:cNvSpPr/>
          <p:nvPr/>
        </p:nvSpPr>
        <p:spPr>
          <a:xfrm flipH="1">
            <a:off x="8142478" y="1139552"/>
            <a:ext cx="45719" cy="3009528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34036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1"/>
          <p:cNvSpPr/>
          <p:nvPr/>
        </p:nvSpPr>
        <p:spPr>
          <a:xfrm>
            <a:off x="8120125" y="1139552"/>
            <a:ext cx="45719" cy="3009528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34036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12"/>
          <p:cNvSpPr/>
          <p:nvPr/>
        </p:nvSpPr>
        <p:spPr>
          <a:xfrm>
            <a:off x="8449056" y="1592969"/>
            <a:ext cx="3301499" cy="241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13"/>
          <p:cNvSpPr/>
          <p:nvPr/>
        </p:nvSpPr>
        <p:spPr>
          <a:xfrm>
            <a:off x="552906" y="5747036"/>
            <a:ext cx="11087710" cy="292403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2286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7"/>
          <p:cNvSpPr txBox="1"/>
          <p:nvPr/>
        </p:nvSpPr>
        <p:spPr>
          <a:xfrm>
            <a:off x="335360" y="332656"/>
            <a:ext cx="12072664" cy="620688"/>
          </a:xfrm>
        </p:spPr>
        <p:txBody>
          <a:bodyPr lIns="0" tIns="0" rIns="0" bIns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计算模块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第三方方案</a:t>
            </a:r>
            <a:endParaRPr lang="zh-CN" altLang="en-US" sz="28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6551"/>
          <a:stretch>
            <a:fillRect/>
          </a:stretch>
        </p:blipFill>
        <p:spPr>
          <a:xfrm>
            <a:off x="0" y="941088"/>
            <a:ext cx="12192000" cy="56166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7"/>
          <p:cNvSpPr txBox="1"/>
          <p:nvPr/>
        </p:nvSpPr>
        <p:spPr>
          <a:xfrm>
            <a:off x="335360" y="332656"/>
            <a:ext cx="12072664" cy="620688"/>
          </a:xfrm>
        </p:spPr>
        <p:txBody>
          <a:bodyPr lIns="0" tIns="0" rIns="0" bIns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计算模块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–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第三方方案</a:t>
            </a:r>
            <a:endParaRPr lang="zh-CN" altLang="en-US" sz="28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3250" r="22438" b="17389"/>
          <a:stretch>
            <a:fillRect/>
          </a:stretch>
        </p:blipFill>
        <p:spPr>
          <a:xfrm>
            <a:off x="7320136" y="1152068"/>
            <a:ext cx="4680520" cy="47567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4128" y="716948"/>
            <a:ext cx="4450176" cy="593356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3" y="0"/>
            <a:ext cx="12193524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86516" y="6440422"/>
            <a:ext cx="486155" cy="320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625071" y="6432803"/>
            <a:ext cx="3175" cy="317500"/>
          </a:xfrm>
          <a:custGeom>
            <a:avLst/>
            <a:gdLst/>
            <a:ahLst/>
            <a:cxnLst/>
            <a:rect l="l" t="t" r="r" b="b"/>
            <a:pathLst>
              <a:path w="3175" h="317500">
                <a:moveTo>
                  <a:pt x="0" y="0"/>
                </a:moveTo>
                <a:lnTo>
                  <a:pt x="3175" y="31699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02436" y="6355078"/>
            <a:ext cx="740663" cy="417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786" y="571626"/>
            <a:ext cx="4036072" cy="519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4963" y="1684020"/>
            <a:ext cx="1478280" cy="1658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02379" y="1690065"/>
            <a:ext cx="761250" cy="2522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03535" y="2220467"/>
            <a:ext cx="1950720" cy="1299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497311" y="1751076"/>
            <a:ext cx="758202" cy="2491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93135" y="1994916"/>
            <a:ext cx="1850136" cy="14569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54836" y="1638274"/>
            <a:ext cx="756678" cy="2507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65362" y="2286000"/>
            <a:ext cx="1735838" cy="11341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68923" y="1673351"/>
            <a:ext cx="1017282" cy="2537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2603" y="4831079"/>
            <a:ext cx="1312163" cy="2834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13460" y="5274564"/>
            <a:ext cx="1312164" cy="2819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21891" y="4349496"/>
            <a:ext cx="496061" cy="1897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07095" y="1725129"/>
            <a:ext cx="1524761" cy="2537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56503" y="2191511"/>
            <a:ext cx="1524000" cy="12054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00628" y="4317453"/>
            <a:ext cx="1017282" cy="2537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94660" y="4427948"/>
            <a:ext cx="1830324" cy="14493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90388" y="4648200"/>
            <a:ext cx="1903475" cy="14264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57444" y="4340313"/>
            <a:ext cx="1779270" cy="2537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82356" y="4751832"/>
            <a:ext cx="3251454" cy="4137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77148" y="4745863"/>
            <a:ext cx="3235071" cy="3977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590788" y="5239511"/>
            <a:ext cx="2440686" cy="4137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84438" y="5233542"/>
            <a:ext cx="2424810" cy="39822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17119" y="6503279"/>
            <a:ext cx="911225" cy="1924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英特尔计算模块</a:t>
            </a:r>
            <a:endParaRPr sz="1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100" dirty="0"/>
            </a:fld>
            <a:endParaRPr spc="1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9456" y="3429000"/>
            <a:ext cx="9567019" cy="623804"/>
          </a:xfrm>
          <a:solidFill>
            <a:srgbClr val="00AEEF"/>
          </a:solidFill>
        </p:spPr>
        <p:txBody>
          <a:bodyPr/>
          <a:lstStyle/>
          <a:p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</a:t>
            </a:r>
            <a:r>
              <a:rPr lang="en-US" altLang="zh-CN" b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®</a:t>
            </a:r>
            <a:r>
              <a:rPr lang="en-US" altLang="zh-CN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 NUC 11 </a:t>
            </a: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白牌笔记本电脑</a:t>
            </a:r>
            <a:endParaRPr 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3" y="6345935"/>
            <a:ext cx="12192000" cy="5120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86516" y="6440422"/>
            <a:ext cx="486155" cy="320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625071" y="6432803"/>
            <a:ext cx="3175" cy="317500"/>
          </a:xfrm>
          <a:custGeom>
            <a:avLst/>
            <a:gdLst/>
            <a:ahLst/>
            <a:cxnLst/>
            <a:rect l="l" t="t" r="r" b="b"/>
            <a:pathLst>
              <a:path w="3175" h="317500">
                <a:moveTo>
                  <a:pt x="0" y="0"/>
                </a:moveTo>
                <a:lnTo>
                  <a:pt x="3175" y="31699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3" y="0"/>
            <a:ext cx="6094730" cy="6346190"/>
          </a:xfrm>
          <a:custGeom>
            <a:avLst/>
            <a:gdLst/>
            <a:ahLst/>
            <a:cxnLst/>
            <a:rect l="l" t="t" r="r" b="b"/>
            <a:pathLst>
              <a:path w="6094730" h="6346190">
                <a:moveTo>
                  <a:pt x="0" y="6345936"/>
                </a:moveTo>
                <a:lnTo>
                  <a:pt x="6094476" y="6345936"/>
                </a:lnTo>
                <a:lnTo>
                  <a:pt x="6094476" y="0"/>
                </a:lnTo>
                <a:lnTo>
                  <a:pt x="0" y="0"/>
                </a:lnTo>
                <a:lnTo>
                  <a:pt x="0" y="6345936"/>
                </a:lnTo>
                <a:close/>
              </a:path>
            </a:pathLst>
          </a:custGeom>
          <a:solidFill>
            <a:srgbClr val="003B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179052" y="705612"/>
            <a:ext cx="622300" cy="2352040"/>
          </a:xfrm>
          <a:custGeom>
            <a:avLst/>
            <a:gdLst/>
            <a:ahLst/>
            <a:cxnLst/>
            <a:rect l="l" t="t" r="r" b="b"/>
            <a:pathLst>
              <a:path w="622300" h="2352040">
                <a:moveTo>
                  <a:pt x="466344" y="310896"/>
                </a:moveTo>
                <a:lnTo>
                  <a:pt x="155448" y="310896"/>
                </a:lnTo>
                <a:lnTo>
                  <a:pt x="155448" y="2351532"/>
                </a:lnTo>
                <a:lnTo>
                  <a:pt x="466344" y="2351532"/>
                </a:lnTo>
                <a:lnTo>
                  <a:pt x="466344" y="310896"/>
                </a:lnTo>
                <a:close/>
              </a:path>
              <a:path w="622300" h="2352040">
                <a:moveTo>
                  <a:pt x="310896" y="0"/>
                </a:moveTo>
                <a:lnTo>
                  <a:pt x="0" y="310896"/>
                </a:lnTo>
                <a:lnTo>
                  <a:pt x="621792" y="310896"/>
                </a:lnTo>
                <a:lnTo>
                  <a:pt x="310896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709407" y="3146552"/>
            <a:ext cx="48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ADE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台式机</a:t>
            </a:r>
            <a:endParaRPr sz="12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61147" y="2250948"/>
            <a:ext cx="506095" cy="806450"/>
          </a:xfrm>
          <a:custGeom>
            <a:avLst/>
            <a:gdLst/>
            <a:ahLst/>
            <a:cxnLst/>
            <a:rect l="l" t="t" r="r" b="b"/>
            <a:pathLst>
              <a:path w="506095" h="806450">
                <a:moveTo>
                  <a:pt x="379475" y="252984"/>
                </a:moveTo>
                <a:lnTo>
                  <a:pt x="126492" y="252984"/>
                </a:lnTo>
                <a:lnTo>
                  <a:pt x="126492" y="806196"/>
                </a:lnTo>
                <a:lnTo>
                  <a:pt x="379475" y="806196"/>
                </a:lnTo>
                <a:lnTo>
                  <a:pt x="379475" y="252984"/>
                </a:lnTo>
                <a:close/>
              </a:path>
              <a:path w="506095" h="806450">
                <a:moveTo>
                  <a:pt x="252983" y="0"/>
                </a:moveTo>
                <a:lnTo>
                  <a:pt x="0" y="252984"/>
                </a:lnTo>
                <a:lnTo>
                  <a:pt x="505968" y="252984"/>
                </a:lnTo>
                <a:lnTo>
                  <a:pt x="252983" y="0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35340" y="1944623"/>
            <a:ext cx="506095" cy="1118870"/>
          </a:xfrm>
          <a:custGeom>
            <a:avLst/>
            <a:gdLst/>
            <a:ahLst/>
            <a:cxnLst/>
            <a:rect l="l" t="t" r="r" b="b"/>
            <a:pathLst>
              <a:path w="506095" h="1118870">
                <a:moveTo>
                  <a:pt x="379475" y="252984"/>
                </a:moveTo>
                <a:lnTo>
                  <a:pt x="126491" y="252984"/>
                </a:lnTo>
                <a:lnTo>
                  <a:pt x="126491" y="1118615"/>
                </a:lnTo>
                <a:lnTo>
                  <a:pt x="379475" y="1118615"/>
                </a:lnTo>
                <a:lnTo>
                  <a:pt x="379475" y="252984"/>
                </a:lnTo>
                <a:close/>
              </a:path>
              <a:path w="506095" h="1118870">
                <a:moveTo>
                  <a:pt x="252983" y="0"/>
                </a:moveTo>
                <a:lnTo>
                  <a:pt x="0" y="252984"/>
                </a:lnTo>
                <a:lnTo>
                  <a:pt x="505967" y="252984"/>
                </a:lnTo>
                <a:lnTo>
                  <a:pt x="252983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35215" y="4486757"/>
            <a:ext cx="1963778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dirty="0">
                <a:solidFill>
                  <a:srgbClr val="C3D500"/>
                </a:solidFill>
                <a:latin typeface="Arial Narrow"/>
                <a:cs typeface="Arial Narrow"/>
              </a:rPr>
              <a:t>25%</a:t>
            </a:r>
            <a:endParaRPr sz="8800" dirty="0">
              <a:latin typeface="Arial Narrow"/>
              <a:cs typeface="Arial Narro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83752" y="4355591"/>
            <a:ext cx="792480" cy="1262380"/>
          </a:xfrm>
          <a:custGeom>
            <a:avLst/>
            <a:gdLst/>
            <a:ahLst/>
            <a:cxnLst/>
            <a:rect l="l" t="t" r="r" b="b"/>
            <a:pathLst>
              <a:path w="792479" h="1262379">
                <a:moveTo>
                  <a:pt x="594359" y="396239"/>
                </a:moveTo>
                <a:lnTo>
                  <a:pt x="198120" y="396239"/>
                </a:lnTo>
                <a:lnTo>
                  <a:pt x="198120" y="1261871"/>
                </a:lnTo>
                <a:lnTo>
                  <a:pt x="594359" y="1261871"/>
                </a:lnTo>
                <a:lnTo>
                  <a:pt x="594359" y="396239"/>
                </a:lnTo>
                <a:close/>
              </a:path>
              <a:path w="792479" h="1262379">
                <a:moveTo>
                  <a:pt x="396240" y="0"/>
                </a:moveTo>
                <a:lnTo>
                  <a:pt x="0" y="396239"/>
                </a:lnTo>
                <a:lnTo>
                  <a:pt x="792479" y="396239"/>
                </a:lnTo>
                <a:lnTo>
                  <a:pt x="396240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601581" y="4855209"/>
            <a:ext cx="1585595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85"/>
              </a:lnSpc>
              <a:spcBef>
                <a:spcPts val="100"/>
              </a:spcBef>
            </a:pPr>
            <a:r>
              <a:rPr sz="2400" b="1" spc="2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INTEL</a:t>
            </a:r>
            <a:r>
              <a:rPr sz="2400" b="1" spc="-2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1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NUC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6670">
              <a:lnSpc>
                <a:spcPts val="1580"/>
              </a:lnSpc>
            </a:pPr>
            <a:r>
              <a:rPr sz="1400" dirty="0">
                <a:solidFill>
                  <a:srgbClr val="003B7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持续增长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6670">
              <a:lnSpc>
                <a:spcPts val="1675"/>
              </a:lnSpc>
            </a:pPr>
            <a:r>
              <a:rPr sz="1400" spc="1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2012-2018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61576" y="4172711"/>
            <a:ext cx="1194816" cy="794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25627" y="1238453"/>
            <a:ext cx="510349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0" spc="-10" dirty="0"/>
              <a:t>供不应求</a:t>
            </a:r>
            <a:endParaRPr sz="10000"/>
          </a:p>
        </p:txBody>
      </p:sp>
      <p:sp>
        <p:nvSpPr>
          <p:cNvPr id="15" name="object 15"/>
          <p:cNvSpPr txBox="1"/>
          <p:nvPr/>
        </p:nvSpPr>
        <p:spPr>
          <a:xfrm>
            <a:off x="325627" y="3263010"/>
            <a:ext cx="5598795" cy="1662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PC</a:t>
            </a:r>
            <a:r>
              <a:rPr sz="2800" b="1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行业趋势</a:t>
            </a:r>
            <a:endParaRPr sz="28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99085" indent="-286385">
              <a:lnSpc>
                <a:spcPct val="100000"/>
              </a:lnSpc>
              <a:spcBef>
                <a:spcPts val="256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600" b="1" spc="-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高性能设备的小型化</a:t>
            </a:r>
            <a:endParaRPr sz="16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99085" marR="5080" indent="-286385">
              <a:lnSpc>
                <a:spcPct val="100000"/>
              </a:lnSpc>
              <a:spcBef>
                <a:spcPts val="120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sz="1600" b="1" spc="5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C预</a:t>
            </a:r>
            <a:r>
              <a:rPr sz="1600" b="1" spc="6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计迷你电</a:t>
            </a:r>
            <a:r>
              <a:rPr sz="1600" b="1" spc="5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脑</a:t>
            </a:r>
            <a:r>
              <a:rPr sz="1600" b="1" spc="6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将在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sz="1600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sz="1600" b="1" spc="6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1年</a:t>
            </a:r>
            <a:r>
              <a:rPr sz="1600" b="1" spc="5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sz="1600" b="1" spc="6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一体</a:t>
            </a:r>
            <a:r>
              <a:rPr sz="1600" b="1" spc="7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机</a:t>
            </a:r>
            <a:r>
              <a:rPr sz="1600" b="1" spc="5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sz="1600" b="1" spc="7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sz="1600" b="1" spc="5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sz="1600" b="1" spc="6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出货</a:t>
            </a:r>
            <a:r>
              <a:rPr sz="1600" b="1" spc="5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持 平，约占全球台式机整体市场的</a:t>
            </a:r>
            <a:r>
              <a:rPr sz="1600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1/6</a:t>
            </a:r>
            <a:endParaRPr sz="16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70693" y="1680717"/>
            <a:ext cx="1351917" cy="1344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z="4800" b="1" dirty="0">
                <a:solidFill>
                  <a:srgbClr val="C3D500"/>
                </a:solidFill>
                <a:latin typeface="Arial Narrow"/>
                <a:cs typeface="Arial Narrow"/>
              </a:rPr>
              <a:t>20%</a:t>
            </a:r>
            <a:endParaRPr sz="48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1400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MINI</a:t>
            </a:r>
            <a:r>
              <a:rPr sz="1400" spc="-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400" spc="1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PC</a:t>
            </a:r>
            <a:r>
              <a:rPr sz="1400" dirty="0">
                <a:solidFill>
                  <a:srgbClr val="003B7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增长</a:t>
            </a:r>
            <a:endParaRPr sz="14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1000" spc="80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2012-2018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79052" y="696468"/>
            <a:ext cx="622300" cy="2352040"/>
          </a:xfrm>
          <a:custGeom>
            <a:avLst/>
            <a:gdLst/>
            <a:ahLst/>
            <a:cxnLst/>
            <a:rect l="l" t="t" r="r" b="b"/>
            <a:pathLst>
              <a:path w="622300" h="2352040">
                <a:moveTo>
                  <a:pt x="466344" y="310896"/>
                </a:moveTo>
                <a:lnTo>
                  <a:pt x="155448" y="310896"/>
                </a:lnTo>
                <a:lnTo>
                  <a:pt x="155448" y="2351532"/>
                </a:lnTo>
                <a:lnTo>
                  <a:pt x="466344" y="2351532"/>
                </a:lnTo>
                <a:lnTo>
                  <a:pt x="466344" y="310896"/>
                </a:lnTo>
                <a:close/>
              </a:path>
              <a:path w="622300" h="2352040">
                <a:moveTo>
                  <a:pt x="310896" y="0"/>
                </a:moveTo>
                <a:lnTo>
                  <a:pt x="0" y="310896"/>
                </a:lnTo>
                <a:lnTo>
                  <a:pt x="621792" y="310896"/>
                </a:lnTo>
                <a:lnTo>
                  <a:pt x="310896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541257" y="3057357"/>
            <a:ext cx="1736089" cy="5943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100" dirty="0">
                <a:solidFill>
                  <a:srgbClr val="0070C5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笔记本</a:t>
            </a:r>
            <a:endParaRPr sz="110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3660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solidFill>
                  <a:srgbClr val="003B7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不同形态</a:t>
            </a:r>
            <a:r>
              <a:rPr sz="1400" spc="13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PC</a:t>
            </a:r>
            <a:r>
              <a:rPr sz="1400" dirty="0">
                <a:solidFill>
                  <a:srgbClr val="003B7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增长比较</a:t>
            </a:r>
            <a:endParaRPr sz="14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33716" y="2241804"/>
            <a:ext cx="506095" cy="805180"/>
          </a:xfrm>
          <a:custGeom>
            <a:avLst/>
            <a:gdLst/>
            <a:ahLst/>
            <a:cxnLst/>
            <a:rect l="l" t="t" r="r" b="b"/>
            <a:pathLst>
              <a:path w="506095" h="805180">
                <a:moveTo>
                  <a:pt x="379475" y="252984"/>
                </a:moveTo>
                <a:lnTo>
                  <a:pt x="126491" y="252984"/>
                </a:lnTo>
                <a:lnTo>
                  <a:pt x="126491" y="804672"/>
                </a:lnTo>
                <a:lnTo>
                  <a:pt x="379475" y="804672"/>
                </a:lnTo>
                <a:lnTo>
                  <a:pt x="379475" y="252984"/>
                </a:lnTo>
                <a:close/>
              </a:path>
              <a:path w="506095" h="805180">
                <a:moveTo>
                  <a:pt x="252983" y="0"/>
                </a:moveTo>
                <a:lnTo>
                  <a:pt x="0" y="252984"/>
                </a:lnTo>
                <a:lnTo>
                  <a:pt x="505967" y="252984"/>
                </a:lnTo>
                <a:lnTo>
                  <a:pt x="252983" y="0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35340" y="1937004"/>
            <a:ext cx="506095" cy="1117600"/>
          </a:xfrm>
          <a:custGeom>
            <a:avLst/>
            <a:gdLst/>
            <a:ahLst/>
            <a:cxnLst/>
            <a:rect l="l" t="t" r="r" b="b"/>
            <a:pathLst>
              <a:path w="506095" h="1117600">
                <a:moveTo>
                  <a:pt x="379475" y="252984"/>
                </a:moveTo>
                <a:lnTo>
                  <a:pt x="126491" y="252984"/>
                </a:lnTo>
                <a:lnTo>
                  <a:pt x="126491" y="1117092"/>
                </a:lnTo>
                <a:lnTo>
                  <a:pt x="379475" y="1117092"/>
                </a:lnTo>
                <a:lnTo>
                  <a:pt x="379475" y="252984"/>
                </a:lnTo>
                <a:close/>
              </a:path>
              <a:path w="506095" h="1117600">
                <a:moveTo>
                  <a:pt x="252983" y="0"/>
                </a:moveTo>
                <a:lnTo>
                  <a:pt x="0" y="252984"/>
                </a:lnTo>
                <a:lnTo>
                  <a:pt x="505967" y="252984"/>
                </a:lnTo>
                <a:lnTo>
                  <a:pt x="252983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903582" y="6512831"/>
            <a:ext cx="131445" cy="200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105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</a:fld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7438" y="6526136"/>
            <a:ext cx="2699385" cy="173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4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sz="900" spc="3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NUC: </a:t>
            </a:r>
            <a:r>
              <a:rPr sz="900" spc="5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INNOVATION </a:t>
            </a:r>
            <a:r>
              <a:rPr sz="900" spc="7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900" spc="80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YOUR</a:t>
            </a:r>
            <a:r>
              <a:rPr sz="900" spc="-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60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INSPIRATION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05615" y="434935"/>
            <a:ext cx="9577064" cy="620688"/>
          </a:xfrm>
        </p:spPr>
        <p:txBody>
          <a:bodyPr/>
          <a:lstStyle/>
          <a:p>
            <a:r>
              <a:rPr lang="zh-CN" altLang="en-US" spc="300" dirty="0"/>
              <a:t>笔记本市场保持持续增长</a:t>
            </a:r>
            <a:br>
              <a:rPr lang="zh-CN" altLang="en-US" spc="300" dirty="0"/>
            </a:br>
            <a:endParaRPr lang="zh-CN" altLang="en-US" spc="300" dirty="0"/>
          </a:p>
        </p:txBody>
      </p:sp>
      <p:sp>
        <p:nvSpPr>
          <p:cNvPr id="43" name="object 2"/>
          <p:cNvSpPr/>
          <p:nvPr/>
        </p:nvSpPr>
        <p:spPr>
          <a:xfrm>
            <a:off x="11623547" y="6348984"/>
            <a:ext cx="3175" cy="391160"/>
          </a:xfrm>
          <a:custGeom>
            <a:avLst/>
            <a:gdLst/>
            <a:ahLst/>
            <a:cxnLst/>
            <a:rect l="l" t="t" r="r" b="b"/>
            <a:pathLst>
              <a:path w="3175" h="391159">
                <a:moveTo>
                  <a:pt x="0" y="0"/>
                </a:moveTo>
                <a:lnTo>
                  <a:pt x="3175" y="391159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3"/>
          <p:cNvSpPr txBox="1"/>
          <p:nvPr/>
        </p:nvSpPr>
        <p:spPr>
          <a:xfrm>
            <a:off x="3005582" y="784234"/>
            <a:ext cx="6180835" cy="44435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15240">
              <a:spcBef>
                <a:spcPts val="105"/>
              </a:spcBef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object 4"/>
          <p:cNvSpPr/>
          <p:nvPr/>
        </p:nvSpPr>
        <p:spPr>
          <a:xfrm>
            <a:off x="5475529" y="3265576"/>
            <a:ext cx="881380" cy="1993900"/>
          </a:xfrm>
          <a:custGeom>
            <a:avLst/>
            <a:gdLst/>
            <a:ahLst/>
            <a:cxnLst/>
            <a:rect l="l" t="t" r="r" b="b"/>
            <a:pathLst>
              <a:path w="881379" h="1993900">
                <a:moveTo>
                  <a:pt x="880872" y="0"/>
                </a:moveTo>
                <a:lnTo>
                  <a:pt x="0" y="0"/>
                </a:lnTo>
                <a:lnTo>
                  <a:pt x="0" y="1993392"/>
                </a:lnTo>
                <a:lnTo>
                  <a:pt x="880872" y="1993392"/>
                </a:lnTo>
                <a:lnTo>
                  <a:pt x="880872" y="0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5"/>
          <p:cNvSpPr/>
          <p:nvPr/>
        </p:nvSpPr>
        <p:spPr>
          <a:xfrm>
            <a:off x="1292150" y="5258968"/>
            <a:ext cx="5283835" cy="0"/>
          </a:xfrm>
          <a:custGeom>
            <a:avLst/>
            <a:gdLst/>
            <a:ahLst/>
            <a:cxnLst/>
            <a:rect l="l" t="t" r="r" b="b"/>
            <a:pathLst>
              <a:path w="5283835">
                <a:moveTo>
                  <a:pt x="0" y="0"/>
                </a:moveTo>
                <a:lnTo>
                  <a:pt x="5283708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6"/>
          <p:cNvSpPr txBox="1"/>
          <p:nvPr/>
        </p:nvSpPr>
        <p:spPr>
          <a:xfrm>
            <a:off x="1511606" y="4449724"/>
            <a:ext cx="881380" cy="805180"/>
          </a:xfrm>
          <a:prstGeom prst="rect">
            <a:avLst/>
          </a:prstGeom>
          <a:solidFill>
            <a:srgbClr val="C3D5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00" dirty="0">
              <a:latin typeface="Times New Roman" panose="02020603050405020304"/>
              <a:cs typeface="Times New Roman" panose="02020603050405020304"/>
            </a:endParaRPr>
          </a:p>
          <a:p>
            <a:pPr marL="287655">
              <a:lnSpc>
                <a:spcPct val="100000"/>
              </a:lnSpc>
            </a:pPr>
            <a:r>
              <a:rPr sz="1200" spc="6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16.3</a:t>
            </a:r>
            <a:endParaRPr sz="1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7"/>
          <p:cNvSpPr txBox="1"/>
          <p:nvPr/>
        </p:nvSpPr>
        <p:spPr>
          <a:xfrm>
            <a:off x="2832914" y="4224171"/>
            <a:ext cx="881380" cy="1030605"/>
          </a:xfrm>
          <a:prstGeom prst="rect">
            <a:avLst/>
          </a:prstGeom>
          <a:solidFill>
            <a:srgbClr val="C3D5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imes New Roman" panose="02020603050405020304"/>
              <a:cs typeface="Times New Roman" panose="02020603050405020304"/>
            </a:endParaRPr>
          </a:p>
          <a:p>
            <a:pPr marL="288290">
              <a:lnSpc>
                <a:spcPct val="100000"/>
              </a:lnSpc>
              <a:spcBef>
                <a:spcPts val="5"/>
              </a:spcBef>
            </a:pPr>
            <a:r>
              <a:rPr sz="1200" spc="6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16.6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8"/>
          <p:cNvSpPr txBox="1"/>
          <p:nvPr/>
        </p:nvSpPr>
        <p:spPr>
          <a:xfrm>
            <a:off x="4154222" y="4112919"/>
            <a:ext cx="881380" cy="1141730"/>
          </a:xfrm>
          <a:prstGeom prst="rect">
            <a:avLst/>
          </a:prstGeom>
          <a:solidFill>
            <a:srgbClr val="C3D5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 panose="02020603050405020304"/>
              <a:cs typeface="Times New Roman" panose="02020603050405020304"/>
            </a:endParaRPr>
          </a:p>
          <a:p>
            <a:pPr marL="287655">
              <a:lnSpc>
                <a:spcPct val="100000"/>
              </a:lnSpc>
              <a:spcBef>
                <a:spcPts val="5"/>
              </a:spcBef>
            </a:pPr>
            <a:r>
              <a:rPr sz="1200" spc="6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16.8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9"/>
          <p:cNvSpPr txBox="1"/>
          <p:nvPr/>
        </p:nvSpPr>
        <p:spPr>
          <a:xfrm>
            <a:off x="5763820" y="4151781"/>
            <a:ext cx="316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18</a:t>
            </a:r>
            <a:r>
              <a:rPr sz="1200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.1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10"/>
          <p:cNvSpPr txBox="1"/>
          <p:nvPr/>
        </p:nvSpPr>
        <p:spPr>
          <a:xfrm>
            <a:off x="750012" y="2777954"/>
            <a:ext cx="381635" cy="258064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400" spc="114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25" dirty="0">
                <a:latin typeface="Calibri" panose="020F0502020204030204"/>
                <a:cs typeface="Calibri" panose="020F0502020204030204"/>
              </a:rPr>
              <a:t>8</a:t>
            </a:r>
            <a:r>
              <a:rPr sz="1400" spc="-60" dirty="0">
                <a:latin typeface="Calibri" panose="020F0502020204030204"/>
                <a:cs typeface="Calibri" panose="020F0502020204030204"/>
              </a:rPr>
              <a:t>.</a:t>
            </a:r>
            <a:r>
              <a:rPr sz="1400" spc="125" dirty="0">
                <a:latin typeface="Calibri" panose="020F0502020204030204"/>
                <a:cs typeface="Calibri" panose="020F0502020204030204"/>
              </a:rPr>
              <a:t>5</a:t>
            </a:r>
            <a:endParaRPr sz="1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400" spc="105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8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.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0</a:t>
            </a:r>
            <a:endParaRPr sz="1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400" spc="105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7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.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5</a:t>
            </a:r>
            <a:endParaRPr sz="1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400" spc="105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7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.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0</a:t>
            </a:r>
            <a:endParaRPr sz="1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400" spc="105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6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.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5</a:t>
            </a:r>
            <a:endParaRPr sz="1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00" spc="105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6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.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0</a:t>
            </a:r>
            <a:endParaRPr sz="1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400" spc="105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5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.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5</a:t>
            </a:r>
            <a:endParaRPr sz="1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400" spc="105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5</a:t>
            </a:r>
            <a:r>
              <a:rPr sz="1400" spc="-55" dirty="0">
                <a:latin typeface="Calibri" panose="020F0502020204030204"/>
                <a:cs typeface="Calibri" panose="020F0502020204030204"/>
              </a:rPr>
              <a:t>.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0</a:t>
            </a:r>
            <a:endParaRPr sz="1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11"/>
          <p:cNvSpPr txBox="1"/>
          <p:nvPr/>
        </p:nvSpPr>
        <p:spPr>
          <a:xfrm>
            <a:off x="1668374" y="5398363"/>
            <a:ext cx="56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latin typeface="Calibri" panose="020F0502020204030204"/>
                <a:cs typeface="Calibri" panose="020F0502020204030204"/>
              </a:rPr>
              <a:t>2016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12"/>
          <p:cNvSpPr txBox="1"/>
          <p:nvPr/>
        </p:nvSpPr>
        <p:spPr>
          <a:xfrm>
            <a:off x="2989377" y="5398363"/>
            <a:ext cx="56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latin typeface="Calibri" panose="020F0502020204030204"/>
                <a:cs typeface="Calibri" panose="020F0502020204030204"/>
              </a:rPr>
              <a:t>2017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13"/>
          <p:cNvSpPr txBox="1"/>
          <p:nvPr/>
        </p:nvSpPr>
        <p:spPr>
          <a:xfrm>
            <a:off x="4310685" y="5398363"/>
            <a:ext cx="56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latin typeface="Calibri" panose="020F0502020204030204"/>
                <a:cs typeface="Calibri" panose="020F0502020204030204"/>
              </a:rPr>
              <a:t>2018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14"/>
          <p:cNvSpPr txBox="1"/>
          <p:nvPr/>
        </p:nvSpPr>
        <p:spPr>
          <a:xfrm>
            <a:off x="5631993" y="5398363"/>
            <a:ext cx="56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latin typeface="Calibri" panose="020F0502020204030204"/>
                <a:cs typeface="Calibri" panose="020F0502020204030204"/>
              </a:rPr>
              <a:t>2019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15"/>
          <p:cNvSpPr/>
          <p:nvPr/>
        </p:nvSpPr>
        <p:spPr>
          <a:xfrm>
            <a:off x="3297733" y="2596540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0" y="132587"/>
                </a:moveTo>
                <a:lnTo>
                  <a:pt x="132587" y="132587"/>
                </a:lnTo>
                <a:lnTo>
                  <a:pt x="132587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16"/>
          <p:cNvSpPr txBox="1"/>
          <p:nvPr/>
        </p:nvSpPr>
        <p:spPr>
          <a:xfrm>
            <a:off x="3480105" y="2495397"/>
            <a:ext cx="711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笔记本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object 17"/>
          <p:cNvSpPr/>
          <p:nvPr/>
        </p:nvSpPr>
        <p:spPr>
          <a:xfrm>
            <a:off x="7443013" y="4567071"/>
            <a:ext cx="4125595" cy="0"/>
          </a:xfrm>
          <a:custGeom>
            <a:avLst/>
            <a:gdLst/>
            <a:ahLst/>
            <a:cxnLst/>
            <a:rect l="l" t="t" r="r" b="b"/>
            <a:pathLst>
              <a:path w="4125595">
                <a:moveTo>
                  <a:pt x="0" y="0"/>
                </a:moveTo>
                <a:lnTo>
                  <a:pt x="4125468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18"/>
          <p:cNvSpPr/>
          <p:nvPr/>
        </p:nvSpPr>
        <p:spPr>
          <a:xfrm>
            <a:off x="7443013" y="2556915"/>
            <a:ext cx="0" cy="2679700"/>
          </a:xfrm>
          <a:custGeom>
            <a:avLst/>
            <a:gdLst/>
            <a:ahLst/>
            <a:cxnLst/>
            <a:rect l="l" t="t" r="r" b="b"/>
            <a:pathLst>
              <a:path h="2679700">
                <a:moveTo>
                  <a:pt x="0" y="2679192"/>
                </a:moveTo>
                <a:lnTo>
                  <a:pt x="0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19"/>
          <p:cNvSpPr/>
          <p:nvPr/>
        </p:nvSpPr>
        <p:spPr>
          <a:xfrm>
            <a:off x="7443013" y="5236107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436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20"/>
          <p:cNvSpPr/>
          <p:nvPr/>
        </p:nvSpPr>
        <p:spPr>
          <a:xfrm>
            <a:off x="7443013" y="3896512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436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21"/>
          <p:cNvSpPr/>
          <p:nvPr/>
        </p:nvSpPr>
        <p:spPr>
          <a:xfrm>
            <a:off x="7443013" y="2556915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>
                <a:moveTo>
                  <a:pt x="0" y="0"/>
                </a:moveTo>
                <a:lnTo>
                  <a:pt x="59436" y="0"/>
                </a:lnTo>
              </a:path>
            </a:pathLst>
          </a:custGeom>
          <a:ln w="9144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22"/>
          <p:cNvSpPr/>
          <p:nvPr/>
        </p:nvSpPr>
        <p:spPr>
          <a:xfrm>
            <a:off x="7855255" y="2824377"/>
            <a:ext cx="3299460" cy="1655445"/>
          </a:xfrm>
          <a:custGeom>
            <a:avLst/>
            <a:gdLst/>
            <a:ahLst/>
            <a:cxnLst/>
            <a:rect l="l" t="t" r="r" b="b"/>
            <a:pathLst>
              <a:path w="3299459" h="1655445">
                <a:moveTo>
                  <a:pt x="0" y="1655064"/>
                </a:moveTo>
                <a:lnTo>
                  <a:pt x="824483" y="1580388"/>
                </a:lnTo>
                <a:lnTo>
                  <a:pt x="1650492" y="1043940"/>
                </a:lnTo>
                <a:lnTo>
                  <a:pt x="2474976" y="682752"/>
                </a:lnTo>
                <a:lnTo>
                  <a:pt x="3299459" y="0"/>
                </a:lnTo>
              </a:path>
            </a:pathLst>
          </a:custGeom>
          <a:ln w="44196">
            <a:solidFill>
              <a:srgbClr val="9D52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23"/>
          <p:cNvSpPr txBox="1"/>
          <p:nvPr/>
        </p:nvSpPr>
        <p:spPr>
          <a:xfrm>
            <a:off x="7668947" y="4083455"/>
            <a:ext cx="374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60" dirty="0">
                <a:latin typeface="Calibri" panose="020F0502020204030204"/>
                <a:cs typeface="Calibri" panose="020F0502020204030204"/>
              </a:rPr>
              <a:t>1%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object 24"/>
          <p:cNvSpPr txBox="1"/>
          <p:nvPr/>
        </p:nvSpPr>
        <p:spPr>
          <a:xfrm>
            <a:off x="8494065" y="4008780"/>
            <a:ext cx="374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60" dirty="0">
                <a:latin typeface="Calibri" panose="020F0502020204030204"/>
                <a:cs typeface="Calibri" panose="020F0502020204030204"/>
              </a:rPr>
              <a:t>2%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object 25"/>
          <p:cNvSpPr txBox="1"/>
          <p:nvPr/>
        </p:nvSpPr>
        <p:spPr>
          <a:xfrm>
            <a:off x="9250604" y="3471696"/>
            <a:ext cx="50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5" dirty="0">
                <a:latin typeface="Calibri" panose="020F0502020204030204"/>
                <a:cs typeface="Calibri" panose="020F0502020204030204"/>
              </a:rPr>
              <a:t>10%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8" name="object 26"/>
          <p:cNvSpPr txBox="1"/>
          <p:nvPr/>
        </p:nvSpPr>
        <p:spPr>
          <a:xfrm>
            <a:off x="10075977" y="3109365"/>
            <a:ext cx="50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5" dirty="0">
                <a:latin typeface="Calibri" panose="020F0502020204030204"/>
                <a:cs typeface="Calibri" panose="020F0502020204030204"/>
              </a:rPr>
              <a:t>16%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27"/>
          <p:cNvSpPr txBox="1"/>
          <p:nvPr/>
        </p:nvSpPr>
        <p:spPr>
          <a:xfrm>
            <a:off x="10901097" y="2427757"/>
            <a:ext cx="50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5" dirty="0">
                <a:latin typeface="Calibri" panose="020F0502020204030204"/>
                <a:cs typeface="Calibri" panose="020F0502020204030204"/>
              </a:rPr>
              <a:t>26</a:t>
            </a:r>
            <a:r>
              <a:rPr sz="1800" spc="2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%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28"/>
          <p:cNvSpPr txBox="1"/>
          <p:nvPr/>
        </p:nvSpPr>
        <p:spPr>
          <a:xfrm>
            <a:off x="7552488" y="5375198"/>
            <a:ext cx="606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latin typeface="Calibri" panose="020F0502020204030204"/>
                <a:cs typeface="Calibri" panose="020F0502020204030204"/>
              </a:rPr>
              <a:t>19Q1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29"/>
          <p:cNvSpPr txBox="1"/>
          <p:nvPr/>
        </p:nvSpPr>
        <p:spPr>
          <a:xfrm>
            <a:off x="8377988" y="5375198"/>
            <a:ext cx="606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latin typeface="Calibri" panose="020F0502020204030204"/>
                <a:cs typeface="Calibri" panose="020F0502020204030204"/>
              </a:rPr>
              <a:t>19</a:t>
            </a:r>
            <a:r>
              <a:rPr sz="1800" spc="175" dirty="0">
                <a:latin typeface="Calibri" panose="020F0502020204030204"/>
                <a:cs typeface="Calibri" panose="020F0502020204030204"/>
              </a:rPr>
              <a:t>Q</a:t>
            </a:r>
            <a:r>
              <a:rPr sz="1800" spc="150" dirty="0">
                <a:latin typeface="Calibri" panose="020F0502020204030204"/>
                <a:cs typeface="Calibri" panose="020F0502020204030204"/>
              </a:rPr>
              <a:t>2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30"/>
          <p:cNvSpPr txBox="1"/>
          <p:nvPr/>
        </p:nvSpPr>
        <p:spPr>
          <a:xfrm>
            <a:off x="9202979" y="5375198"/>
            <a:ext cx="606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latin typeface="Calibri" panose="020F0502020204030204"/>
                <a:cs typeface="Calibri" panose="020F0502020204030204"/>
              </a:rPr>
              <a:t>19</a:t>
            </a:r>
            <a:r>
              <a:rPr sz="1800" spc="175" dirty="0">
                <a:latin typeface="Calibri" panose="020F0502020204030204"/>
                <a:cs typeface="Calibri" panose="020F0502020204030204"/>
              </a:rPr>
              <a:t>Q</a:t>
            </a:r>
            <a:r>
              <a:rPr sz="1800" spc="150" dirty="0">
                <a:latin typeface="Calibri" panose="020F0502020204030204"/>
                <a:cs typeface="Calibri" panose="020F0502020204030204"/>
              </a:rPr>
              <a:t>3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31"/>
          <p:cNvSpPr txBox="1"/>
          <p:nvPr/>
        </p:nvSpPr>
        <p:spPr>
          <a:xfrm>
            <a:off x="6809791" y="5096001"/>
            <a:ext cx="47370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0" dirty="0">
                <a:latin typeface="Calibri" panose="020F0502020204030204"/>
                <a:cs typeface="Calibri" panose="020F0502020204030204"/>
              </a:rPr>
              <a:t>-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05" dirty="0">
                <a:latin typeface="Calibri" panose="020F0502020204030204"/>
                <a:cs typeface="Calibri" panose="020F0502020204030204"/>
              </a:rPr>
              <a:t>0</a:t>
            </a:r>
            <a:r>
              <a:rPr sz="1400" spc="300" dirty="0">
                <a:latin typeface="Calibri" panose="020F0502020204030204"/>
                <a:cs typeface="Calibri" panose="020F0502020204030204"/>
              </a:rPr>
              <a:t>%</a:t>
            </a:r>
            <a:endParaRPr sz="1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32"/>
          <p:cNvSpPr txBox="1"/>
          <p:nvPr/>
        </p:nvSpPr>
        <p:spPr>
          <a:xfrm>
            <a:off x="6880403" y="3756050"/>
            <a:ext cx="403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5" dirty="0">
                <a:latin typeface="Calibri" panose="020F0502020204030204"/>
                <a:cs typeface="Calibri" panose="020F0502020204030204"/>
              </a:rPr>
              <a:t>1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0</a:t>
            </a:r>
            <a:r>
              <a:rPr sz="1400" spc="300" dirty="0">
                <a:latin typeface="Calibri" panose="020F0502020204030204"/>
                <a:cs typeface="Calibri" panose="020F0502020204030204"/>
              </a:rPr>
              <a:t>%</a:t>
            </a:r>
            <a:endParaRPr sz="1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33"/>
          <p:cNvSpPr txBox="1"/>
          <p:nvPr/>
        </p:nvSpPr>
        <p:spPr>
          <a:xfrm>
            <a:off x="6880403" y="2415946"/>
            <a:ext cx="4032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5" dirty="0">
                <a:latin typeface="Calibri" panose="020F0502020204030204"/>
                <a:cs typeface="Calibri" panose="020F0502020204030204"/>
              </a:rPr>
              <a:t>3</a:t>
            </a:r>
            <a:r>
              <a:rPr sz="1400" spc="114" dirty="0">
                <a:latin typeface="Calibri" panose="020F0502020204030204"/>
                <a:cs typeface="Calibri" panose="020F0502020204030204"/>
              </a:rPr>
              <a:t>0</a:t>
            </a:r>
            <a:r>
              <a:rPr sz="1400" spc="300" dirty="0">
                <a:latin typeface="Calibri" panose="020F0502020204030204"/>
                <a:cs typeface="Calibri" panose="020F0502020204030204"/>
              </a:rPr>
              <a:t>%</a:t>
            </a:r>
            <a:endParaRPr sz="1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34"/>
          <p:cNvSpPr/>
          <p:nvPr/>
        </p:nvSpPr>
        <p:spPr>
          <a:xfrm>
            <a:off x="7876591" y="283656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44196">
            <a:solidFill>
              <a:srgbClr val="9D52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35"/>
          <p:cNvSpPr txBox="1"/>
          <p:nvPr/>
        </p:nvSpPr>
        <p:spPr>
          <a:xfrm>
            <a:off x="8133766" y="267439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笔记本同比增长率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8" name="object 36"/>
          <p:cNvSpPr txBox="1"/>
          <p:nvPr/>
        </p:nvSpPr>
        <p:spPr>
          <a:xfrm>
            <a:off x="560121" y="1700808"/>
            <a:ext cx="3225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笔记本零售市场销量（百万台）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object 37"/>
          <p:cNvSpPr txBox="1"/>
          <p:nvPr/>
        </p:nvSpPr>
        <p:spPr>
          <a:xfrm>
            <a:off x="7028232" y="1708428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笔记本零售市场同比增长率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object 38"/>
          <p:cNvSpPr txBox="1"/>
          <p:nvPr/>
        </p:nvSpPr>
        <p:spPr>
          <a:xfrm>
            <a:off x="9884208" y="5375198"/>
            <a:ext cx="1575435" cy="840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00"/>
              </a:spcBef>
              <a:tabLst>
                <a:tab pos="981075" algn="l"/>
              </a:tabLst>
            </a:pPr>
            <a:r>
              <a:rPr sz="1800" spc="135" dirty="0">
                <a:latin typeface="Calibri" panose="020F0502020204030204"/>
                <a:cs typeface="Calibri" panose="020F0502020204030204"/>
              </a:rPr>
              <a:t>19</a:t>
            </a:r>
            <a:r>
              <a:rPr sz="1800" spc="175" dirty="0">
                <a:latin typeface="Calibri" panose="020F0502020204030204"/>
                <a:cs typeface="Calibri" panose="020F0502020204030204"/>
              </a:rPr>
              <a:t>Q</a:t>
            </a:r>
            <a:r>
              <a:rPr sz="1800" spc="150" dirty="0">
                <a:latin typeface="Calibri" panose="020F0502020204030204"/>
                <a:cs typeface="Calibri" panose="020F0502020204030204"/>
              </a:rPr>
              <a:t>4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1800" spc="135" dirty="0">
                <a:latin typeface="Calibri" panose="020F0502020204030204"/>
                <a:cs typeface="Calibri" panose="020F0502020204030204"/>
              </a:rPr>
              <a:t>20</a:t>
            </a:r>
            <a:r>
              <a:rPr sz="1800" spc="175" dirty="0">
                <a:latin typeface="Calibri" panose="020F0502020204030204"/>
                <a:cs typeface="Calibri" panose="020F0502020204030204"/>
              </a:rPr>
              <a:t>Q</a:t>
            </a:r>
            <a:r>
              <a:rPr sz="1800" spc="150" dirty="0">
                <a:latin typeface="Calibri" panose="020F0502020204030204"/>
                <a:cs typeface="Calibri" panose="020F0502020204030204"/>
              </a:rPr>
              <a:t>1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数据来源：</a:t>
            </a:r>
            <a:r>
              <a:rPr sz="1400" dirty="0">
                <a:latin typeface="Arial" panose="020B0604020202020204"/>
                <a:cs typeface="Arial" panose="020B0604020202020204"/>
              </a:rPr>
              <a:t>GFK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23547" y="6348984"/>
            <a:ext cx="3175" cy="391160"/>
          </a:xfrm>
          <a:custGeom>
            <a:avLst/>
            <a:gdLst/>
            <a:ahLst/>
            <a:cxnLst/>
            <a:rect l="l" t="t" r="r" b="b"/>
            <a:pathLst>
              <a:path w="3175" h="391159">
                <a:moveTo>
                  <a:pt x="0" y="0"/>
                </a:moveTo>
                <a:lnTo>
                  <a:pt x="3175" y="391159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023" y="293657"/>
            <a:ext cx="1119314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A200"/>
                </a:solidFill>
              </a:rPr>
              <a:t>轻薄本</a:t>
            </a:r>
            <a:r>
              <a:rPr sz="2800" spc="-5" dirty="0"/>
              <a:t>和</a:t>
            </a:r>
            <a:r>
              <a:rPr sz="2800" spc="-5" dirty="0">
                <a:solidFill>
                  <a:srgbClr val="FFA200"/>
                </a:solidFill>
              </a:rPr>
              <a:t>游戏本</a:t>
            </a:r>
            <a:r>
              <a:rPr sz="2800" spc="-5" dirty="0"/>
              <a:t>是驱动笔记本市场增长的主要品类</a:t>
            </a:r>
            <a:endParaRPr sz="2800" dirty="0"/>
          </a:p>
        </p:txBody>
      </p:sp>
      <p:sp>
        <p:nvSpPr>
          <p:cNvPr id="4" name="object 4"/>
          <p:cNvSpPr/>
          <p:nvPr/>
        </p:nvSpPr>
        <p:spPr>
          <a:xfrm>
            <a:off x="9275064" y="2537460"/>
            <a:ext cx="1175003" cy="26685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22943" y="2564257"/>
            <a:ext cx="1078992" cy="2574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318180" y="2559494"/>
          <a:ext cx="1079500" cy="2573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9500"/>
              </a:tblGrid>
              <a:tr h="546735"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600" spc="180" dirty="0">
                          <a:latin typeface="Calibri" panose="020F0502020204030204"/>
                          <a:cs typeface="Calibri" panose="020F0502020204030204"/>
                        </a:rPr>
                        <a:t>-47%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9525">
                      <a:solidFill>
                        <a:srgbClr val="C3D500"/>
                      </a:solidFill>
                      <a:prstDash val="solid"/>
                    </a:lnL>
                    <a:lnR w="9525">
                      <a:solidFill>
                        <a:srgbClr val="C3D500"/>
                      </a:solidFill>
                      <a:prstDash val="solid"/>
                    </a:lnR>
                    <a:lnT w="9525">
                      <a:solidFill>
                        <a:srgbClr val="C3D500"/>
                      </a:solidFill>
                      <a:prstDash val="solid"/>
                    </a:lnT>
                    <a:lnB w="9525">
                      <a:solidFill>
                        <a:srgbClr val="C3D500"/>
                      </a:solidFill>
                      <a:prstDash val="solid"/>
                    </a:lnB>
                  </a:tcPr>
                </a:tc>
              </a:tr>
              <a:tr h="48450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600" spc="225" dirty="0">
                          <a:latin typeface="Calibri" panose="020F0502020204030204"/>
                          <a:cs typeface="Calibri" panose="020F0502020204030204"/>
                        </a:rPr>
                        <a:t>3%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11760" marB="0">
                    <a:lnL w="9525">
                      <a:solidFill>
                        <a:srgbClr val="C3D500"/>
                      </a:solidFill>
                      <a:prstDash val="solid"/>
                    </a:lnL>
                    <a:lnR w="9525">
                      <a:solidFill>
                        <a:srgbClr val="C3D500"/>
                      </a:solidFill>
                      <a:prstDash val="solid"/>
                    </a:lnR>
                    <a:lnT w="9525">
                      <a:solidFill>
                        <a:srgbClr val="C3D500"/>
                      </a:solidFill>
                      <a:prstDash val="solid"/>
                    </a:lnT>
                    <a:lnB w="9525">
                      <a:solidFill>
                        <a:srgbClr val="C3D500"/>
                      </a:solidFill>
                      <a:prstDash val="solid"/>
                    </a:lnB>
                  </a:tcPr>
                </a:tc>
              </a:tr>
              <a:tr h="464184">
                <a:tc>
                  <a:txBody>
                    <a:bodyPr/>
                    <a:lstStyle/>
                    <a:p>
                      <a:pPr marL="32956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spc="200" dirty="0">
                          <a:latin typeface="Calibri" panose="020F0502020204030204"/>
                          <a:cs typeface="Calibri" panose="020F0502020204030204"/>
                        </a:rPr>
                        <a:t>60%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1600" marB="0">
                    <a:lnL w="9525">
                      <a:solidFill>
                        <a:srgbClr val="C3D500"/>
                      </a:solidFill>
                      <a:prstDash val="solid"/>
                    </a:lnL>
                    <a:lnR w="9525">
                      <a:solidFill>
                        <a:srgbClr val="C3D500"/>
                      </a:solidFill>
                      <a:prstDash val="solid"/>
                    </a:lnR>
                    <a:lnT w="9525">
                      <a:solidFill>
                        <a:srgbClr val="C3D500"/>
                      </a:solidFill>
                      <a:prstDash val="solid"/>
                    </a:lnT>
                    <a:lnB w="9525">
                      <a:solidFill>
                        <a:srgbClr val="C3D500"/>
                      </a:solidFill>
                      <a:prstDash val="solid"/>
                    </a:lnB>
                  </a:tcPr>
                </a:tc>
              </a:tr>
              <a:tr h="472440">
                <a:tc>
                  <a:txBody>
                    <a:bodyPr/>
                    <a:lstStyle/>
                    <a:p>
                      <a:pPr marL="32956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600" spc="200" dirty="0">
                          <a:latin typeface="Calibri" panose="020F0502020204030204"/>
                          <a:cs typeface="Calibri" panose="020F0502020204030204"/>
                        </a:rPr>
                        <a:t>11%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C3D500"/>
                      </a:solidFill>
                      <a:prstDash val="solid"/>
                    </a:lnL>
                    <a:lnR w="9525">
                      <a:solidFill>
                        <a:srgbClr val="C3D500"/>
                      </a:solidFill>
                      <a:prstDash val="solid"/>
                    </a:lnR>
                    <a:lnT w="9525">
                      <a:solidFill>
                        <a:srgbClr val="C3D500"/>
                      </a:solidFill>
                      <a:prstDash val="solid"/>
                    </a:lnT>
                    <a:lnB w="9525">
                      <a:solidFill>
                        <a:srgbClr val="C3D500"/>
                      </a:solidFill>
                      <a:prstDash val="solid"/>
                    </a:lnB>
                  </a:tcPr>
                </a:tc>
              </a:tr>
              <a:tr h="605155"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sz="1600" spc="180" dirty="0">
                          <a:latin typeface="Calibri" panose="020F0502020204030204"/>
                          <a:cs typeface="Calibri" panose="020F0502020204030204"/>
                        </a:rPr>
                        <a:t>-11%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2085" marB="0">
                    <a:lnL w="9525">
                      <a:solidFill>
                        <a:srgbClr val="C3D500"/>
                      </a:solidFill>
                      <a:prstDash val="solid"/>
                    </a:lnL>
                    <a:lnR w="9525">
                      <a:solidFill>
                        <a:srgbClr val="C3D500"/>
                      </a:solidFill>
                      <a:prstDash val="solid"/>
                    </a:lnR>
                    <a:lnT w="9525">
                      <a:solidFill>
                        <a:srgbClr val="C3D500"/>
                      </a:solidFill>
                      <a:prstDash val="solid"/>
                    </a:lnT>
                    <a:lnB w="9525">
                      <a:solidFill>
                        <a:srgbClr val="C3D5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135380" y="5077967"/>
            <a:ext cx="795655" cy="88900"/>
          </a:xfrm>
          <a:custGeom>
            <a:avLst/>
            <a:gdLst/>
            <a:ahLst/>
            <a:cxnLst/>
            <a:rect l="l" t="t" r="r" b="b"/>
            <a:pathLst>
              <a:path w="795655" h="88900">
                <a:moveTo>
                  <a:pt x="795527" y="0"/>
                </a:moveTo>
                <a:lnTo>
                  <a:pt x="0" y="0"/>
                </a:lnTo>
                <a:lnTo>
                  <a:pt x="0" y="88391"/>
                </a:lnTo>
                <a:lnTo>
                  <a:pt x="795527" y="88391"/>
                </a:lnTo>
                <a:lnTo>
                  <a:pt x="79552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28672" y="5103876"/>
            <a:ext cx="797560" cy="62865"/>
          </a:xfrm>
          <a:custGeom>
            <a:avLst/>
            <a:gdLst/>
            <a:ahLst/>
            <a:cxnLst/>
            <a:rect l="l" t="t" r="r" b="b"/>
            <a:pathLst>
              <a:path w="797560" h="62864">
                <a:moveTo>
                  <a:pt x="0" y="62484"/>
                </a:moveTo>
                <a:lnTo>
                  <a:pt x="797051" y="62484"/>
                </a:lnTo>
                <a:lnTo>
                  <a:pt x="797051" y="0"/>
                </a:lnTo>
                <a:lnTo>
                  <a:pt x="0" y="0"/>
                </a:lnTo>
                <a:lnTo>
                  <a:pt x="0" y="62484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23488" y="5091684"/>
            <a:ext cx="795655" cy="74930"/>
          </a:xfrm>
          <a:custGeom>
            <a:avLst/>
            <a:gdLst/>
            <a:ahLst/>
            <a:cxnLst/>
            <a:rect l="l" t="t" r="r" b="b"/>
            <a:pathLst>
              <a:path w="795654" h="74929">
                <a:moveTo>
                  <a:pt x="0" y="74675"/>
                </a:moveTo>
                <a:lnTo>
                  <a:pt x="795527" y="74675"/>
                </a:lnTo>
                <a:lnTo>
                  <a:pt x="795527" y="0"/>
                </a:lnTo>
                <a:lnTo>
                  <a:pt x="0" y="0"/>
                </a:lnTo>
                <a:lnTo>
                  <a:pt x="0" y="7467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18303" y="5087111"/>
            <a:ext cx="795655" cy="79375"/>
          </a:xfrm>
          <a:custGeom>
            <a:avLst/>
            <a:gdLst/>
            <a:ahLst/>
            <a:cxnLst/>
            <a:rect l="l" t="t" r="r" b="b"/>
            <a:pathLst>
              <a:path w="795654" h="79375">
                <a:moveTo>
                  <a:pt x="0" y="79248"/>
                </a:moveTo>
                <a:lnTo>
                  <a:pt x="795528" y="79248"/>
                </a:lnTo>
                <a:lnTo>
                  <a:pt x="795528" y="0"/>
                </a:lnTo>
                <a:lnTo>
                  <a:pt x="0" y="0"/>
                </a:lnTo>
                <a:lnTo>
                  <a:pt x="0" y="7924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11596" y="5100828"/>
            <a:ext cx="797560" cy="66040"/>
          </a:xfrm>
          <a:custGeom>
            <a:avLst/>
            <a:gdLst/>
            <a:ahLst/>
            <a:cxnLst/>
            <a:rect l="l" t="t" r="r" b="b"/>
            <a:pathLst>
              <a:path w="797559" h="66039">
                <a:moveTo>
                  <a:pt x="0" y="65532"/>
                </a:moveTo>
                <a:lnTo>
                  <a:pt x="797051" y="65532"/>
                </a:lnTo>
                <a:lnTo>
                  <a:pt x="797051" y="0"/>
                </a:lnTo>
                <a:lnTo>
                  <a:pt x="0" y="0"/>
                </a:lnTo>
                <a:lnTo>
                  <a:pt x="0" y="6553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28672" y="4666488"/>
            <a:ext cx="797560" cy="437515"/>
          </a:xfrm>
          <a:custGeom>
            <a:avLst/>
            <a:gdLst/>
            <a:ahLst/>
            <a:cxnLst/>
            <a:rect l="l" t="t" r="r" b="b"/>
            <a:pathLst>
              <a:path w="797560" h="437514">
                <a:moveTo>
                  <a:pt x="797051" y="0"/>
                </a:moveTo>
                <a:lnTo>
                  <a:pt x="0" y="0"/>
                </a:lnTo>
                <a:lnTo>
                  <a:pt x="0" y="437388"/>
                </a:lnTo>
                <a:lnTo>
                  <a:pt x="797051" y="437388"/>
                </a:lnTo>
                <a:lnTo>
                  <a:pt x="797051" y="0"/>
                </a:lnTo>
                <a:close/>
              </a:path>
            </a:pathLst>
          </a:custGeom>
          <a:solidFill>
            <a:srgbClr val="FF99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5736" y="5166359"/>
            <a:ext cx="5971540" cy="0"/>
          </a:xfrm>
          <a:custGeom>
            <a:avLst/>
            <a:gdLst/>
            <a:ahLst/>
            <a:cxnLst/>
            <a:rect l="l" t="t" r="r" b="b"/>
            <a:pathLst>
              <a:path w="5971540">
                <a:moveTo>
                  <a:pt x="0" y="0"/>
                </a:moveTo>
                <a:lnTo>
                  <a:pt x="5971032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35380" y="4561332"/>
            <a:ext cx="795655" cy="516890"/>
          </a:xfrm>
          <a:prstGeom prst="rect">
            <a:avLst/>
          </a:prstGeom>
          <a:solidFill>
            <a:srgbClr val="FF995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241935">
              <a:lnSpc>
                <a:spcPct val="100000"/>
              </a:lnSpc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1159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98801" y="4772990"/>
            <a:ext cx="25907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981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23488" y="4657344"/>
            <a:ext cx="795655" cy="434340"/>
          </a:xfrm>
          <a:prstGeom prst="rect">
            <a:avLst/>
          </a:prstGeom>
          <a:solidFill>
            <a:srgbClr val="FF9955"/>
          </a:solidFill>
        </p:spPr>
        <p:txBody>
          <a:bodyPr vert="horz" wrap="square" lIns="0" tIns="1174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25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972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5380" y="3991355"/>
            <a:ext cx="795655" cy="57023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 panose="02020603050405020304"/>
              <a:cs typeface="Times New Roman" panose="02020603050405020304"/>
            </a:endParaRPr>
          </a:p>
          <a:p>
            <a:pPr marL="241935">
              <a:lnSpc>
                <a:spcPct val="100000"/>
              </a:lnSpc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1280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28672" y="4037076"/>
            <a:ext cx="797560" cy="62992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242570">
              <a:lnSpc>
                <a:spcPct val="100000"/>
              </a:lnSpc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1412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23488" y="3968496"/>
            <a:ext cx="795655" cy="68897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marL="24257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1546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5380" y="3570732"/>
            <a:ext cx="795655" cy="42100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11048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70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941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28672" y="3653028"/>
            <a:ext cx="797560" cy="384175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927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30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864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23488" y="3633215"/>
            <a:ext cx="795655" cy="335280"/>
          </a:xfrm>
          <a:prstGeom prst="rect">
            <a:avLst/>
          </a:prstGeom>
          <a:solidFill>
            <a:srgbClr val="99CCFF"/>
          </a:solidFill>
        </p:spPr>
        <p:txBody>
          <a:bodyPr vert="horz" wrap="square" lIns="0" tIns="685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752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5380" y="3194304"/>
            <a:ext cx="795655" cy="3765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882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95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847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28672" y="3374135"/>
            <a:ext cx="797560" cy="27940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937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624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23488" y="3416808"/>
            <a:ext cx="795655" cy="21653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82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5"/>
              </a:spcBef>
            </a:pPr>
            <a:r>
              <a:rPr sz="120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487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4718303" y="2933700"/>
          <a:ext cx="795655" cy="21520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5655"/>
              </a:tblGrid>
              <a:tr h="214629"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 panose="020F0502020204030204"/>
                          <a:cs typeface="Calibri" panose="020F0502020204030204"/>
                        </a:rPr>
                        <a:t>480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solidFill>
                      <a:srgbClr val="D9D9D9"/>
                    </a:solidFill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 panose="020F0502020204030204"/>
                          <a:cs typeface="Calibri" panose="020F0502020204030204"/>
                        </a:rPr>
                        <a:t>956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12395" marB="0">
                    <a:solidFill>
                      <a:srgbClr val="99CCFF"/>
                    </a:solidFill>
                  </a:tcPr>
                </a:tc>
              </a:tr>
              <a:tr h="84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4193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 panose="020F0502020204030204"/>
                          <a:cs typeface="Calibri" panose="020F0502020204030204"/>
                        </a:rPr>
                        <a:t>1902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4193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 panose="020F0502020204030204"/>
                          <a:cs typeface="Calibri" panose="020F0502020204030204"/>
                        </a:rPr>
                        <a:t>1494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FF995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911596" y="2872739"/>
          <a:ext cx="796925" cy="2227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925"/>
              </a:tblGrid>
              <a:tr h="23304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 panose="020F0502020204030204"/>
                          <a:cs typeface="Calibri" panose="020F0502020204030204"/>
                        </a:rPr>
                        <a:t>521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145" marB="0">
                    <a:solidFill>
                      <a:srgbClr val="D9D9D9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 panose="020F0502020204030204"/>
                          <a:cs typeface="Calibri" panose="020F0502020204030204"/>
                        </a:rPr>
                        <a:t>958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13030" marB="0">
                    <a:solidFill>
                      <a:srgbClr val="99CCFF"/>
                    </a:solidFill>
                  </a:tcPr>
                </a:tc>
              </a:tr>
              <a:tr h="987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 panose="020F0502020204030204"/>
                          <a:cs typeface="Calibri" panose="020F0502020204030204"/>
                        </a:rPr>
                        <a:t>2216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04040"/>
                          </a:solidFill>
                          <a:latin typeface="Calibri" panose="020F0502020204030204"/>
                          <a:cs typeface="Calibri" panose="020F0502020204030204"/>
                        </a:rPr>
                        <a:t>1302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solidFill>
                      <a:srgbClr val="FF9955"/>
                    </a:solidFill>
                  </a:tcPr>
                </a:tc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665175" y="5051247"/>
            <a:ext cx="11048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0972" y="4605908"/>
            <a:ext cx="364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 panose="020B0604020202020204"/>
                <a:cs typeface="Arial" panose="020B0604020202020204"/>
              </a:rPr>
              <a:t>1</a:t>
            </a:r>
            <a:r>
              <a:rPr sz="1200" spc="-15" dirty="0">
                <a:latin typeface="Arial" panose="020B0604020202020204"/>
                <a:cs typeface="Arial" panose="020B0604020202020204"/>
              </a:rPr>
              <a:t>0</a:t>
            </a:r>
            <a:r>
              <a:rPr sz="1200" spc="-5" dirty="0">
                <a:latin typeface="Arial" panose="020B0604020202020204"/>
                <a:cs typeface="Arial" panose="020B0604020202020204"/>
              </a:rPr>
              <a:t>00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0972" y="4160266"/>
            <a:ext cx="364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 panose="020B0604020202020204"/>
                <a:cs typeface="Arial" panose="020B0604020202020204"/>
              </a:rPr>
              <a:t>2</a:t>
            </a:r>
            <a:r>
              <a:rPr sz="1200" spc="-15" dirty="0">
                <a:latin typeface="Arial" panose="020B0604020202020204"/>
                <a:cs typeface="Arial" panose="020B0604020202020204"/>
              </a:rPr>
              <a:t>0</a:t>
            </a:r>
            <a:r>
              <a:rPr sz="1200" spc="-5" dirty="0">
                <a:latin typeface="Arial" panose="020B0604020202020204"/>
                <a:cs typeface="Arial" panose="020B0604020202020204"/>
              </a:rPr>
              <a:t>00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0972" y="3714369"/>
            <a:ext cx="364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 panose="020B0604020202020204"/>
                <a:cs typeface="Arial" panose="020B0604020202020204"/>
              </a:rPr>
              <a:t>3</a:t>
            </a:r>
            <a:r>
              <a:rPr sz="1200" spc="-15" dirty="0">
                <a:latin typeface="Arial" panose="020B0604020202020204"/>
                <a:cs typeface="Arial" panose="020B0604020202020204"/>
              </a:rPr>
              <a:t>0</a:t>
            </a:r>
            <a:r>
              <a:rPr sz="1200" spc="-5" dirty="0">
                <a:latin typeface="Arial" panose="020B0604020202020204"/>
                <a:cs typeface="Arial" panose="020B0604020202020204"/>
              </a:rPr>
              <a:t>00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0972" y="3268726"/>
            <a:ext cx="364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 panose="020B0604020202020204"/>
                <a:cs typeface="Arial" panose="020B0604020202020204"/>
              </a:rPr>
              <a:t>4</a:t>
            </a:r>
            <a:r>
              <a:rPr sz="1200" spc="-15" dirty="0">
                <a:latin typeface="Arial" panose="020B0604020202020204"/>
                <a:cs typeface="Arial" panose="020B0604020202020204"/>
              </a:rPr>
              <a:t>0</a:t>
            </a:r>
            <a:r>
              <a:rPr sz="1200" spc="-5" dirty="0">
                <a:latin typeface="Arial" panose="020B0604020202020204"/>
                <a:cs typeface="Arial" panose="020B0604020202020204"/>
              </a:rPr>
              <a:t>00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0972" y="2823209"/>
            <a:ext cx="3644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 panose="020B0604020202020204"/>
                <a:cs typeface="Arial" panose="020B0604020202020204"/>
              </a:rPr>
              <a:t>5</a:t>
            </a:r>
            <a:r>
              <a:rPr sz="1200" spc="-15" dirty="0">
                <a:latin typeface="Arial" panose="020B0604020202020204"/>
                <a:cs typeface="Arial" panose="020B0604020202020204"/>
              </a:rPr>
              <a:t>0</a:t>
            </a:r>
            <a:r>
              <a:rPr sz="1200" spc="-5" dirty="0">
                <a:latin typeface="Arial" panose="020B0604020202020204"/>
                <a:cs typeface="Arial" panose="020B0604020202020204"/>
              </a:rPr>
              <a:t>00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72032" y="5259451"/>
            <a:ext cx="5226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18</a:t>
            </a:r>
            <a:r>
              <a:rPr sz="1600" dirty="0">
                <a:latin typeface="Arial" panose="020B0604020202020204"/>
                <a:cs typeface="Arial" panose="020B0604020202020204"/>
              </a:rPr>
              <a:t>Q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4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66594" y="5259451"/>
            <a:ext cx="5226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19</a:t>
            </a:r>
            <a:r>
              <a:rPr sz="1600" dirty="0">
                <a:latin typeface="Arial" panose="020B0604020202020204"/>
                <a:cs typeface="Arial" panose="020B0604020202020204"/>
              </a:rPr>
              <a:t>Q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1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60775" y="5259451"/>
            <a:ext cx="5226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19</a:t>
            </a:r>
            <a:r>
              <a:rPr sz="1600" dirty="0">
                <a:latin typeface="Arial" panose="020B0604020202020204"/>
                <a:cs typeface="Arial" panose="020B0604020202020204"/>
              </a:rPr>
              <a:t>Q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2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54955" y="5259451"/>
            <a:ext cx="5226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19</a:t>
            </a:r>
            <a:r>
              <a:rPr sz="1600" dirty="0">
                <a:latin typeface="Arial" panose="020B0604020202020204"/>
                <a:cs typeface="Arial" panose="020B0604020202020204"/>
              </a:rPr>
              <a:t>Q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3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49517" y="5259451"/>
            <a:ext cx="5226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19</a:t>
            </a:r>
            <a:r>
              <a:rPr sz="1600" dirty="0">
                <a:latin typeface="Arial" panose="020B0604020202020204"/>
                <a:cs typeface="Arial" panose="020B0604020202020204"/>
              </a:rPr>
              <a:t>Q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4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38188" y="2656332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0" y="102108"/>
                </a:moveTo>
                <a:lnTo>
                  <a:pt x="102107" y="102108"/>
                </a:lnTo>
                <a:lnTo>
                  <a:pt x="102107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975093" y="2560066"/>
            <a:ext cx="43116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其他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38188" y="3211067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0" y="102108"/>
                </a:moveTo>
                <a:lnTo>
                  <a:pt x="102107" y="102108"/>
                </a:lnTo>
                <a:lnTo>
                  <a:pt x="102107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975093" y="3115182"/>
            <a:ext cx="15481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18-20mm</a:t>
            </a:r>
            <a:r>
              <a:rPr sz="16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轻薄本</a:t>
            </a:r>
            <a:endParaRPr sz="16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38188" y="3765803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0" y="102108"/>
                </a:moveTo>
                <a:lnTo>
                  <a:pt x="102107" y="102108"/>
                </a:lnTo>
                <a:lnTo>
                  <a:pt x="102107" y="0"/>
                </a:lnTo>
                <a:lnTo>
                  <a:pt x="0" y="0"/>
                </a:lnTo>
                <a:lnTo>
                  <a:pt x="0" y="1021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975093" y="3670172"/>
            <a:ext cx="12649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 panose="020B0604020202020204"/>
                <a:cs typeface="Arial" panose="020B0604020202020204"/>
              </a:rPr>
              <a:t>18m</a:t>
            </a:r>
            <a:r>
              <a:rPr sz="1600" dirty="0">
                <a:latin typeface="Arial" panose="020B0604020202020204"/>
                <a:cs typeface="Arial" panose="020B0604020202020204"/>
              </a:rPr>
              <a:t>m</a:t>
            </a:r>
            <a:r>
              <a:rPr sz="1600" spc="-10" dirty="0">
                <a:latin typeface="Arial" panose="020B0604020202020204"/>
                <a:cs typeface="Arial" panose="020B0604020202020204"/>
              </a:rPr>
              <a:t>-</a:t>
            </a: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轻薄本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38188" y="4320540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0" y="102107"/>
                </a:moveTo>
                <a:lnTo>
                  <a:pt x="102107" y="102107"/>
                </a:lnTo>
                <a:lnTo>
                  <a:pt x="102107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solidFill>
            <a:srgbClr val="FF99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975093" y="4225290"/>
            <a:ext cx="63373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游戏本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838188" y="4875276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0" y="102107"/>
                </a:moveTo>
                <a:lnTo>
                  <a:pt x="102107" y="102107"/>
                </a:lnTo>
                <a:lnTo>
                  <a:pt x="102107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975093" y="4780279"/>
            <a:ext cx="12420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宋体" panose="02010600030101010101" pitchFamily="2" charset="-122"/>
                <a:cs typeface="宋体" panose="02010600030101010101" pitchFamily="2" charset="-122"/>
              </a:rPr>
              <a:t>二合一笔记本</a:t>
            </a:r>
            <a:endParaRPr sz="1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77325" y="1865503"/>
            <a:ext cx="167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 panose="020B0604020202020204"/>
                <a:cs typeface="Arial" panose="020B0604020202020204"/>
              </a:rPr>
              <a:t>2019</a:t>
            </a: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同比增长率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408368" y="6109589"/>
            <a:ext cx="12833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数据来源：</a:t>
            </a:r>
            <a:r>
              <a:rPr sz="1400" dirty="0">
                <a:latin typeface="Arial" panose="020B0604020202020204"/>
                <a:cs typeface="Arial" panose="020B0604020202020204"/>
              </a:rPr>
              <a:t>G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F</a:t>
            </a:r>
            <a:r>
              <a:rPr sz="1400" dirty="0">
                <a:latin typeface="Arial" panose="020B0604020202020204"/>
                <a:cs typeface="Arial" panose="020B0604020202020204"/>
              </a:rPr>
              <a:t>K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0972" y="1865503"/>
            <a:ext cx="2840990" cy="720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笔记本分品类销量（千台）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865"/>
              </a:spcBef>
            </a:pPr>
            <a:r>
              <a:rPr sz="1200" spc="-5" dirty="0">
                <a:latin typeface="Arial" panose="020B0604020202020204"/>
                <a:cs typeface="Arial" panose="020B0604020202020204"/>
              </a:rPr>
              <a:t>6000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zh-CN" altLang="en-US" spc="300" dirty="0"/>
              <a:t>渠道笔记本业务愿景 </a:t>
            </a:r>
            <a:r>
              <a:rPr lang="en-US" altLang="zh-CN" spc="300" dirty="0"/>
              <a:t>: </a:t>
            </a:r>
            <a:r>
              <a:rPr lang="zh-CN" altLang="en-US" spc="300" dirty="0"/>
              <a:t>解决痛点，助力渠道业务增长</a:t>
            </a:r>
            <a:endParaRPr lang="zh-CN" altLang="en-US" spc="300" dirty="0"/>
          </a:p>
        </p:txBody>
      </p:sp>
      <p:sp>
        <p:nvSpPr>
          <p:cNvPr id="4" name="object 2"/>
          <p:cNvSpPr txBox="1"/>
          <p:nvPr/>
        </p:nvSpPr>
        <p:spPr>
          <a:xfrm>
            <a:off x="8109331" y="4542535"/>
            <a:ext cx="23114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优化分销平台供应链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及时备货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快速备件响应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优化最小起订量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11625071" y="6432803"/>
            <a:ext cx="3175" cy="317500"/>
          </a:xfrm>
          <a:custGeom>
            <a:avLst/>
            <a:gdLst/>
            <a:ahLst/>
            <a:cxnLst/>
            <a:rect l="l" t="t" r="r" b="b"/>
            <a:pathLst>
              <a:path w="3175" h="317500">
                <a:moveTo>
                  <a:pt x="0" y="0"/>
                </a:moveTo>
                <a:lnTo>
                  <a:pt x="3175" y="31699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7533131" y="1728216"/>
            <a:ext cx="3284854" cy="0"/>
          </a:xfrm>
          <a:custGeom>
            <a:avLst/>
            <a:gdLst/>
            <a:ahLst/>
            <a:cxnLst/>
            <a:rect l="l" t="t" r="r" b="b"/>
            <a:pathLst>
              <a:path w="3284854">
                <a:moveTo>
                  <a:pt x="3284728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7533131" y="3118104"/>
            <a:ext cx="3292475" cy="0"/>
          </a:xfrm>
          <a:custGeom>
            <a:avLst/>
            <a:gdLst/>
            <a:ahLst/>
            <a:cxnLst/>
            <a:rect l="l" t="t" r="r" b="b"/>
            <a:pathLst>
              <a:path w="3292475">
                <a:moveTo>
                  <a:pt x="329247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1187196" y="4445508"/>
            <a:ext cx="2996565" cy="0"/>
          </a:xfrm>
          <a:custGeom>
            <a:avLst/>
            <a:gdLst/>
            <a:ahLst/>
            <a:cxnLst/>
            <a:rect l="l" t="t" r="r" b="b"/>
            <a:pathLst>
              <a:path w="2996565">
                <a:moveTo>
                  <a:pt x="299605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1187196" y="5939028"/>
            <a:ext cx="2996565" cy="0"/>
          </a:xfrm>
          <a:custGeom>
            <a:avLst/>
            <a:gdLst/>
            <a:ahLst/>
            <a:cxnLst/>
            <a:rect l="l" t="t" r="r" b="b"/>
            <a:pathLst>
              <a:path w="2996565">
                <a:moveTo>
                  <a:pt x="299605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/>
          <p:nvPr/>
        </p:nvSpPr>
        <p:spPr>
          <a:xfrm>
            <a:off x="1165860" y="1728216"/>
            <a:ext cx="2947035" cy="0"/>
          </a:xfrm>
          <a:custGeom>
            <a:avLst/>
            <a:gdLst/>
            <a:ahLst/>
            <a:cxnLst/>
            <a:rect l="l" t="t" r="r" b="b"/>
            <a:pathLst>
              <a:path w="2947035">
                <a:moveTo>
                  <a:pt x="294678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/>
          <p:nvPr/>
        </p:nvSpPr>
        <p:spPr>
          <a:xfrm>
            <a:off x="1165860" y="3112007"/>
            <a:ext cx="2947035" cy="0"/>
          </a:xfrm>
          <a:custGeom>
            <a:avLst/>
            <a:gdLst/>
            <a:ahLst/>
            <a:cxnLst/>
            <a:rect l="l" t="t" r="r" b="b"/>
            <a:pathLst>
              <a:path w="2947035">
                <a:moveTo>
                  <a:pt x="294678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7880604" y="4413503"/>
            <a:ext cx="2945130" cy="0"/>
          </a:xfrm>
          <a:custGeom>
            <a:avLst/>
            <a:gdLst/>
            <a:ahLst/>
            <a:cxnLst/>
            <a:rect l="l" t="t" r="r" b="b"/>
            <a:pathLst>
              <a:path w="2945129">
                <a:moveTo>
                  <a:pt x="294500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7880604" y="5960364"/>
            <a:ext cx="2945130" cy="0"/>
          </a:xfrm>
          <a:custGeom>
            <a:avLst/>
            <a:gdLst/>
            <a:ahLst/>
            <a:cxnLst/>
            <a:rect l="l" t="t" r="r" b="b"/>
            <a:pathLst>
              <a:path w="2945129">
                <a:moveTo>
                  <a:pt x="294500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 txBox="1"/>
          <p:nvPr/>
        </p:nvSpPr>
        <p:spPr>
          <a:xfrm>
            <a:off x="8227314" y="1829180"/>
            <a:ext cx="26028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一级代工厂品控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spc="55" dirty="0">
                <a:latin typeface="Calibri" panose="020F0502020204030204"/>
                <a:cs typeface="Calibri" panose="020F0502020204030204"/>
              </a:rPr>
              <a:t>Intel</a:t>
            </a:r>
            <a:r>
              <a:rPr sz="1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技术品质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spc="55" dirty="0">
                <a:latin typeface="Calibri" panose="020F0502020204030204"/>
                <a:cs typeface="Calibri" panose="020F0502020204030204"/>
              </a:rPr>
              <a:t>Intel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产品服务支持体系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5259451" y="3196285"/>
            <a:ext cx="12452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痛点</a:t>
            </a:r>
            <a:endParaRPr sz="4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5"/>
          <p:cNvSpPr/>
          <p:nvPr/>
        </p:nvSpPr>
        <p:spPr>
          <a:xfrm>
            <a:off x="3635416" y="1418844"/>
            <a:ext cx="1700530" cy="1696720"/>
          </a:xfrm>
          <a:custGeom>
            <a:avLst/>
            <a:gdLst/>
            <a:ahLst/>
            <a:cxnLst/>
            <a:rect l="l" t="t" r="r" b="b"/>
            <a:pathLst>
              <a:path w="1700529" h="1696720">
                <a:moveTo>
                  <a:pt x="849208" y="0"/>
                </a:moveTo>
                <a:lnTo>
                  <a:pt x="796740" y="1586"/>
                </a:lnTo>
                <a:lnTo>
                  <a:pt x="744915" y="6308"/>
                </a:lnTo>
                <a:lnTo>
                  <a:pt x="693840" y="14107"/>
                </a:lnTo>
                <a:lnTo>
                  <a:pt x="643620" y="24927"/>
                </a:lnTo>
                <a:lnTo>
                  <a:pt x="594364" y="38711"/>
                </a:lnTo>
                <a:lnTo>
                  <a:pt x="546176" y="55400"/>
                </a:lnTo>
                <a:lnTo>
                  <a:pt x="499163" y="74939"/>
                </a:lnTo>
                <a:lnTo>
                  <a:pt x="453433" y="97269"/>
                </a:lnTo>
                <a:lnTo>
                  <a:pt x="409091" y="122334"/>
                </a:lnTo>
                <a:lnTo>
                  <a:pt x="366243" y="150076"/>
                </a:lnTo>
                <a:lnTo>
                  <a:pt x="324997" y="180438"/>
                </a:lnTo>
                <a:lnTo>
                  <a:pt x="285459" y="213362"/>
                </a:lnTo>
                <a:lnTo>
                  <a:pt x="247736" y="248792"/>
                </a:lnTo>
                <a:lnTo>
                  <a:pt x="214704" y="283617"/>
                </a:lnTo>
                <a:lnTo>
                  <a:pt x="184032" y="319836"/>
                </a:lnTo>
                <a:lnTo>
                  <a:pt x="155719" y="357346"/>
                </a:lnTo>
                <a:lnTo>
                  <a:pt x="129766" y="396044"/>
                </a:lnTo>
                <a:lnTo>
                  <a:pt x="106172" y="435827"/>
                </a:lnTo>
                <a:lnTo>
                  <a:pt x="84938" y="476591"/>
                </a:lnTo>
                <a:lnTo>
                  <a:pt x="66062" y="518232"/>
                </a:lnTo>
                <a:lnTo>
                  <a:pt x="49547" y="560649"/>
                </a:lnTo>
                <a:lnTo>
                  <a:pt x="35390" y="603737"/>
                </a:lnTo>
                <a:lnTo>
                  <a:pt x="23593" y="647393"/>
                </a:lnTo>
                <a:lnTo>
                  <a:pt x="14156" y="691514"/>
                </a:lnTo>
                <a:lnTo>
                  <a:pt x="7078" y="735996"/>
                </a:lnTo>
                <a:lnTo>
                  <a:pt x="2359" y="780736"/>
                </a:lnTo>
                <a:lnTo>
                  <a:pt x="0" y="825632"/>
                </a:lnTo>
                <a:lnTo>
                  <a:pt x="0" y="870579"/>
                </a:lnTo>
                <a:lnTo>
                  <a:pt x="2359" y="915475"/>
                </a:lnTo>
                <a:lnTo>
                  <a:pt x="7078" y="960215"/>
                </a:lnTo>
                <a:lnTo>
                  <a:pt x="14156" y="1004697"/>
                </a:lnTo>
                <a:lnTo>
                  <a:pt x="23593" y="1048818"/>
                </a:lnTo>
                <a:lnTo>
                  <a:pt x="35390" y="1092474"/>
                </a:lnTo>
                <a:lnTo>
                  <a:pt x="49547" y="1135562"/>
                </a:lnTo>
                <a:lnTo>
                  <a:pt x="66062" y="1177979"/>
                </a:lnTo>
                <a:lnTo>
                  <a:pt x="84938" y="1219620"/>
                </a:lnTo>
                <a:lnTo>
                  <a:pt x="106172" y="1260384"/>
                </a:lnTo>
                <a:lnTo>
                  <a:pt x="129766" y="1300167"/>
                </a:lnTo>
                <a:lnTo>
                  <a:pt x="155719" y="1338865"/>
                </a:lnTo>
                <a:lnTo>
                  <a:pt x="184032" y="1376375"/>
                </a:lnTo>
                <a:lnTo>
                  <a:pt x="214704" y="1412594"/>
                </a:lnTo>
                <a:lnTo>
                  <a:pt x="247736" y="1447418"/>
                </a:lnTo>
                <a:lnTo>
                  <a:pt x="285459" y="1482849"/>
                </a:lnTo>
                <a:lnTo>
                  <a:pt x="324997" y="1515773"/>
                </a:lnTo>
                <a:lnTo>
                  <a:pt x="366243" y="1546135"/>
                </a:lnTo>
                <a:lnTo>
                  <a:pt x="409091" y="1573877"/>
                </a:lnTo>
                <a:lnTo>
                  <a:pt x="453433" y="1598942"/>
                </a:lnTo>
                <a:lnTo>
                  <a:pt x="499163" y="1621272"/>
                </a:lnTo>
                <a:lnTo>
                  <a:pt x="546176" y="1640811"/>
                </a:lnTo>
                <a:lnTo>
                  <a:pt x="594364" y="1657500"/>
                </a:lnTo>
                <a:lnTo>
                  <a:pt x="643620" y="1671284"/>
                </a:lnTo>
                <a:lnTo>
                  <a:pt x="693840" y="1682104"/>
                </a:lnTo>
                <a:lnTo>
                  <a:pt x="744915" y="1689903"/>
                </a:lnTo>
                <a:lnTo>
                  <a:pt x="796740" y="1694625"/>
                </a:lnTo>
                <a:lnTo>
                  <a:pt x="849208" y="1696211"/>
                </a:lnTo>
                <a:lnTo>
                  <a:pt x="900999" y="1694625"/>
                </a:lnTo>
                <a:lnTo>
                  <a:pt x="952260" y="1689903"/>
                </a:lnTo>
                <a:lnTo>
                  <a:pt x="1002883" y="1682104"/>
                </a:lnTo>
                <a:lnTo>
                  <a:pt x="1052762" y="1671284"/>
                </a:lnTo>
                <a:lnTo>
                  <a:pt x="1101790" y="1657500"/>
                </a:lnTo>
                <a:lnTo>
                  <a:pt x="1149860" y="1640811"/>
                </a:lnTo>
                <a:lnTo>
                  <a:pt x="1196865" y="1621272"/>
                </a:lnTo>
                <a:lnTo>
                  <a:pt x="1242698" y="1598942"/>
                </a:lnTo>
                <a:lnTo>
                  <a:pt x="1287253" y="1573877"/>
                </a:lnTo>
                <a:lnTo>
                  <a:pt x="1330423" y="1546135"/>
                </a:lnTo>
                <a:lnTo>
                  <a:pt x="1372101" y="1515773"/>
                </a:lnTo>
                <a:lnTo>
                  <a:pt x="1400582" y="1492377"/>
                </a:lnTo>
                <a:lnTo>
                  <a:pt x="849208" y="1492377"/>
                </a:lnTo>
                <a:lnTo>
                  <a:pt x="797254" y="1490408"/>
                </a:lnTo>
                <a:lnTo>
                  <a:pt x="746211" y="1484539"/>
                </a:lnTo>
                <a:lnTo>
                  <a:pt x="696257" y="1474823"/>
                </a:lnTo>
                <a:lnTo>
                  <a:pt x="647572" y="1461315"/>
                </a:lnTo>
                <a:lnTo>
                  <a:pt x="600335" y="1444069"/>
                </a:lnTo>
                <a:lnTo>
                  <a:pt x="554725" y="1423138"/>
                </a:lnTo>
                <a:lnTo>
                  <a:pt x="510921" y="1398577"/>
                </a:lnTo>
                <a:lnTo>
                  <a:pt x="469102" y="1370440"/>
                </a:lnTo>
                <a:lnTo>
                  <a:pt x="429447" y="1338781"/>
                </a:lnTo>
                <a:lnTo>
                  <a:pt x="392135" y="1303654"/>
                </a:lnTo>
                <a:lnTo>
                  <a:pt x="359254" y="1268392"/>
                </a:lnTo>
                <a:lnTo>
                  <a:pt x="329506" y="1231373"/>
                </a:lnTo>
                <a:lnTo>
                  <a:pt x="302888" y="1192771"/>
                </a:lnTo>
                <a:lnTo>
                  <a:pt x="279403" y="1152764"/>
                </a:lnTo>
                <a:lnTo>
                  <a:pt x="259048" y="1111526"/>
                </a:lnTo>
                <a:lnTo>
                  <a:pt x="241825" y="1069234"/>
                </a:lnTo>
                <a:lnTo>
                  <a:pt x="227734" y="1026063"/>
                </a:lnTo>
                <a:lnTo>
                  <a:pt x="216774" y="982189"/>
                </a:lnTo>
                <a:lnTo>
                  <a:pt x="208945" y="937787"/>
                </a:lnTo>
                <a:lnTo>
                  <a:pt x="204248" y="893034"/>
                </a:lnTo>
                <a:lnTo>
                  <a:pt x="202682" y="848105"/>
                </a:lnTo>
                <a:lnTo>
                  <a:pt x="204248" y="803177"/>
                </a:lnTo>
                <a:lnTo>
                  <a:pt x="208945" y="758424"/>
                </a:lnTo>
                <a:lnTo>
                  <a:pt x="216774" y="714022"/>
                </a:lnTo>
                <a:lnTo>
                  <a:pt x="227734" y="670148"/>
                </a:lnTo>
                <a:lnTo>
                  <a:pt x="241825" y="626977"/>
                </a:lnTo>
                <a:lnTo>
                  <a:pt x="259048" y="584685"/>
                </a:lnTo>
                <a:lnTo>
                  <a:pt x="279403" y="543447"/>
                </a:lnTo>
                <a:lnTo>
                  <a:pt x="302888" y="503440"/>
                </a:lnTo>
                <a:lnTo>
                  <a:pt x="329506" y="464838"/>
                </a:lnTo>
                <a:lnTo>
                  <a:pt x="359254" y="427819"/>
                </a:lnTo>
                <a:lnTo>
                  <a:pt x="392135" y="392556"/>
                </a:lnTo>
                <a:lnTo>
                  <a:pt x="429447" y="358139"/>
                </a:lnTo>
                <a:lnTo>
                  <a:pt x="469102" y="326892"/>
                </a:lnTo>
                <a:lnTo>
                  <a:pt x="510921" y="298922"/>
                </a:lnTo>
                <a:lnTo>
                  <a:pt x="554725" y="274335"/>
                </a:lnTo>
                <a:lnTo>
                  <a:pt x="600335" y="253237"/>
                </a:lnTo>
                <a:lnTo>
                  <a:pt x="647572" y="235737"/>
                </a:lnTo>
                <a:lnTo>
                  <a:pt x="696257" y="221940"/>
                </a:lnTo>
                <a:lnTo>
                  <a:pt x="746211" y="211952"/>
                </a:lnTo>
                <a:lnTo>
                  <a:pt x="797254" y="205882"/>
                </a:lnTo>
                <a:lnTo>
                  <a:pt x="849208" y="203834"/>
                </a:lnTo>
                <a:lnTo>
                  <a:pt x="1400582" y="203834"/>
                </a:lnTo>
                <a:lnTo>
                  <a:pt x="1372101" y="180438"/>
                </a:lnTo>
                <a:lnTo>
                  <a:pt x="1330423" y="150076"/>
                </a:lnTo>
                <a:lnTo>
                  <a:pt x="1287253" y="122334"/>
                </a:lnTo>
                <a:lnTo>
                  <a:pt x="1242698" y="97269"/>
                </a:lnTo>
                <a:lnTo>
                  <a:pt x="1196865" y="74939"/>
                </a:lnTo>
                <a:lnTo>
                  <a:pt x="1149860" y="55400"/>
                </a:lnTo>
                <a:lnTo>
                  <a:pt x="1101790" y="38711"/>
                </a:lnTo>
                <a:lnTo>
                  <a:pt x="1052762" y="24927"/>
                </a:lnTo>
                <a:lnTo>
                  <a:pt x="1002883" y="14107"/>
                </a:lnTo>
                <a:lnTo>
                  <a:pt x="952260" y="6308"/>
                </a:lnTo>
                <a:lnTo>
                  <a:pt x="900999" y="1586"/>
                </a:lnTo>
                <a:lnTo>
                  <a:pt x="849208" y="0"/>
                </a:lnTo>
                <a:close/>
              </a:path>
              <a:path w="1700529" h="1696720">
                <a:moveTo>
                  <a:pt x="1400582" y="203834"/>
                </a:moveTo>
                <a:lnTo>
                  <a:pt x="849208" y="203834"/>
                </a:lnTo>
                <a:lnTo>
                  <a:pt x="900307" y="205882"/>
                </a:lnTo>
                <a:lnTo>
                  <a:pt x="950692" y="211952"/>
                </a:lnTo>
                <a:lnTo>
                  <a:pt x="1000178" y="221940"/>
                </a:lnTo>
                <a:lnTo>
                  <a:pt x="1048585" y="235737"/>
                </a:lnTo>
                <a:lnTo>
                  <a:pt x="1095730" y="253237"/>
                </a:lnTo>
                <a:lnTo>
                  <a:pt x="1141432" y="274335"/>
                </a:lnTo>
                <a:lnTo>
                  <a:pt x="1185506" y="298922"/>
                </a:lnTo>
                <a:lnTo>
                  <a:pt x="1227773" y="326892"/>
                </a:lnTo>
                <a:lnTo>
                  <a:pt x="1268050" y="358139"/>
                </a:lnTo>
                <a:lnTo>
                  <a:pt x="1306154" y="392556"/>
                </a:lnTo>
                <a:lnTo>
                  <a:pt x="1340684" y="430573"/>
                </a:lnTo>
                <a:lnTo>
                  <a:pt x="1372043" y="470743"/>
                </a:lnTo>
                <a:lnTo>
                  <a:pt x="1400121" y="512886"/>
                </a:lnTo>
                <a:lnTo>
                  <a:pt x="1424808" y="556823"/>
                </a:lnTo>
                <a:lnTo>
                  <a:pt x="1445996" y="602376"/>
                </a:lnTo>
                <a:lnTo>
                  <a:pt x="1463577" y="649366"/>
                </a:lnTo>
                <a:lnTo>
                  <a:pt x="1477440" y="697612"/>
                </a:lnTo>
                <a:lnTo>
                  <a:pt x="1487477" y="746937"/>
                </a:lnTo>
                <a:lnTo>
                  <a:pt x="1493579" y="797161"/>
                </a:lnTo>
                <a:lnTo>
                  <a:pt x="1495638" y="848105"/>
                </a:lnTo>
                <a:lnTo>
                  <a:pt x="1493579" y="899050"/>
                </a:lnTo>
                <a:lnTo>
                  <a:pt x="1487477" y="949274"/>
                </a:lnTo>
                <a:lnTo>
                  <a:pt x="1477440" y="998599"/>
                </a:lnTo>
                <a:lnTo>
                  <a:pt x="1463577" y="1046845"/>
                </a:lnTo>
                <a:lnTo>
                  <a:pt x="1445996" y="1093835"/>
                </a:lnTo>
                <a:lnTo>
                  <a:pt x="1424808" y="1139388"/>
                </a:lnTo>
                <a:lnTo>
                  <a:pt x="1400121" y="1183325"/>
                </a:lnTo>
                <a:lnTo>
                  <a:pt x="1372043" y="1225468"/>
                </a:lnTo>
                <a:lnTo>
                  <a:pt x="1340684" y="1265638"/>
                </a:lnTo>
                <a:lnTo>
                  <a:pt x="1306154" y="1303654"/>
                </a:lnTo>
                <a:lnTo>
                  <a:pt x="1267943" y="1338865"/>
                </a:lnTo>
                <a:lnTo>
                  <a:pt x="1227758" y="1370451"/>
                </a:lnTo>
                <a:lnTo>
                  <a:pt x="1185506" y="1398577"/>
                </a:lnTo>
                <a:lnTo>
                  <a:pt x="1141432" y="1423138"/>
                </a:lnTo>
                <a:lnTo>
                  <a:pt x="1095730" y="1444069"/>
                </a:lnTo>
                <a:lnTo>
                  <a:pt x="1048585" y="1461315"/>
                </a:lnTo>
                <a:lnTo>
                  <a:pt x="1000178" y="1474823"/>
                </a:lnTo>
                <a:lnTo>
                  <a:pt x="950692" y="1484539"/>
                </a:lnTo>
                <a:lnTo>
                  <a:pt x="900307" y="1490408"/>
                </a:lnTo>
                <a:lnTo>
                  <a:pt x="849208" y="1492377"/>
                </a:lnTo>
                <a:lnTo>
                  <a:pt x="1400582" y="1492377"/>
                </a:lnTo>
                <a:lnTo>
                  <a:pt x="1450553" y="1447418"/>
                </a:lnTo>
                <a:lnTo>
                  <a:pt x="1486096" y="1409841"/>
                </a:lnTo>
                <a:lnTo>
                  <a:pt x="1519132" y="1370440"/>
                </a:lnTo>
                <a:lnTo>
                  <a:pt x="1549580" y="1329353"/>
                </a:lnTo>
                <a:lnTo>
                  <a:pt x="1577408" y="1286657"/>
                </a:lnTo>
                <a:lnTo>
                  <a:pt x="1602549" y="1242468"/>
                </a:lnTo>
                <a:lnTo>
                  <a:pt x="1624947" y="1196895"/>
                </a:lnTo>
                <a:lnTo>
                  <a:pt x="1644544" y="1150044"/>
                </a:lnTo>
                <a:lnTo>
                  <a:pt x="1661284" y="1102022"/>
                </a:lnTo>
                <a:lnTo>
                  <a:pt x="1675108" y="1052937"/>
                </a:lnTo>
                <a:lnTo>
                  <a:pt x="1685959" y="1002895"/>
                </a:lnTo>
                <a:lnTo>
                  <a:pt x="1693781" y="952005"/>
                </a:lnTo>
                <a:lnTo>
                  <a:pt x="1698516" y="900373"/>
                </a:lnTo>
                <a:lnTo>
                  <a:pt x="1700108" y="848105"/>
                </a:lnTo>
                <a:lnTo>
                  <a:pt x="1698516" y="795838"/>
                </a:lnTo>
                <a:lnTo>
                  <a:pt x="1693781" y="744206"/>
                </a:lnTo>
                <a:lnTo>
                  <a:pt x="1685959" y="693316"/>
                </a:lnTo>
                <a:lnTo>
                  <a:pt x="1675108" y="643274"/>
                </a:lnTo>
                <a:lnTo>
                  <a:pt x="1661284" y="594189"/>
                </a:lnTo>
                <a:lnTo>
                  <a:pt x="1644544" y="546167"/>
                </a:lnTo>
                <a:lnTo>
                  <a:pt x="1624947" y="499316"/>
                </a:lnTo>
                <a:lnTo>
                  <a:pt x="1602549" y="453743"/>
                </a:lnTo>
                <a:lnTo>
                  <a:pt x="1577408" y="409554"/>
                </a:lnTo>
                <a:lnTo>
                  <a:pt x="1549580" y="366858"/>
                </a:lnTo>
                <a:lnTo>
                  <a:pt x="1519124" y="325760"/>
                </a:lnTo>
                <a:lnTo>
                  <a:pt x="1486096" y="286370"/>
                </a:lnTo>
                <a:lnTo>
                  <a:pt x="1450553" y="248792"/>
                </a:lnTo>
                <a:lnTo>
                  <a:pt x="1412180" y="213362"/>
                </a:lnTo>
                <a:lnTo>
                  <a:pt x="1400582" y="203834"/>
                </a:lnTo>
                <a:close/>
              </a:path>
            </a:pathLst>
          </a:custGeom>
          <a:solidFill>
            <a:srgbClr val="F3D5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4553711" y="2868167"/>
            <a:ext cx="532130" cy="1221105"/>
          </a:xfrm>
          <a:custGeom>
            <a:avLst/>
            <a:gdLst/>
            <a:ahLst/>
            <a:cxnLst/>
            <a:rect l="l" t="t" r="r" b="b"/>
            <a:pathLst>
              <a:path w="532129" h="1221104">
                <a:moveTo>
                  <a:pt x="531876" y="0"/>
                </a:moveTo>
                <a:lnTo>
                  <a:pt x="492937" y="36533"/>
                </a:lnTo>
                <a:lnTo>
                  <a:pt x="452287" y="70185"/>
                </a:lnTo>
                <a:lnTo>
                  <a:pt x="410003" y="100955"/>
                </a:lnTo>
                <a:lnTo>
                  <a:pt x="366159" y="128840"/>
                </a:lnTo>
                <a:lnTo>
                  <a:pt x="320834" y="153838"/>
                </a:lnTo>
                <a:lnTo>
                  <a:pt x="274103" y="175946"/>
                </a:lnTo>
                <a:lnTo>
                  <a:pt x="226042" y="195164"/>
                </a:lnTo>
                <a:lnTo>
                  <a:pt x="176728" y="211488"/>
                </a:lnTo>
                <a:lnTo>
                  <a:pt x="126237" y="224917"/>
                </a:lnTo>
                <a:lnTo>
                  <a:pt x="106706" y="268780"/>
                </a:lnTo>
                <a:lnTo>
                  <a:pt x="88708" y="313349"/>
                </a:lnTo>
                <a:lnTo>
                  <a:pt x="72276" y="358582"/>
                </a:lnTo>
                <a:lnTo>
                  <a:pt x="57441" y="404438"/>
                </a:lnTo>
                <a:lnTo>
                  <a:pt x="44234" y="450876"/>
                </a:lnTo>
                <a:lnTo>
                  <a:pt x="32686" y="497855"/>
                </a:lnTo>
                <a:lnTo>
                  <a:pt x="22829" y="545335"/>
                </a:lnTo>
                <a:lnTo>
                  <a:pt x="14694" y="593273"/>
                </a:lnTo>
                <a:lnTo>
                  <a:pt x="8292" y="641846"/>
                </a:lnTo>
                <a:lnTo>
                  <a:pt x="3710" y="690454"/>
                </a:lnTo>
                <a:lnTo>
                  <a:pt x="933" y="739457"/>
                </a:lnTo>
                <a:lnTo>
                  <a:pt x="0" y="788797"/>
                </a:lnTo>
                <a:lnTo>
                  <a:pt x="845" y="837035"/>
                </a:lnTo>
                <a:lnTo>
                  <a:pt x="3381" y="884951"/>
                </a:lnTo>
                <a:lnTo>
                  <a:pt x="7608" y="932511"/>
                </a:lnTo>
                <a:lnTo>
                  <a:pt x="13525" y="979678"/>
                </a:lnTo>
                <a:lnTo>
                  <a:pt x="21133" y="1026415"/>
                </a:lnTo>
                <a:lnTo>
                  <a:pt x="30432" y="1072689"/>
                </a:lnTo>
                <a:lnTo>
                  <a:pt x="41421" y="1118463"/>
                </a:lnTo>
                <a:lnTo>
                  <a:pt x="54101" y="1163701"/>
                </a:lnTo>
                <a:lnTo>
                  <a:pt x="102452" y="1170216"/>
                </a:lnTo>
                <a:lnTo>
                  <a:pt x="150217" y="1179036"/>
                </a:lnTo>
                <a:lnTo>
                  <a:pt x="197543" y="1190300"/>
                </a:lnTo>
                <a:lnTo>
                  <a:pt x="244577" y="1204149"/>
                </a:lnTo>
                <a:lnTo>
                  <a:pt x="291464" y="1220724"/>
                </a:lnTo>
                <a:lnTo>
                  <a:pt x="273458" y="1175293"/>
                </a:lnTo>
                <a:lnTo>
                  <a:pt x="257473" y="1129052"/>
                </a:lnTo>
                <a:lnTo>
                  <a:pt x="243534" y="1082072"/>
                </a:lnTo>
                <a:lnTo>
                  <a:pt x="231668" y="1034428"/>
                </a:lnTo>
                <a:lnTo>
                  <a:pt x="221900" y="986192"/>
                </a:lnTo>
                <a:lnTo>
                  <a:pt x="214258" y="937438"/>
                </a:lnTo>
                <a:lnTo>
                  <a:pt x="208767" y="888239"/>
                </a:lnTo>
                <a:lnTo>
                  <a:pt x="205453" y="838667"/>
                </a:lnTo>
                <a:lnTo>
                  <a:pt x="204342" y="788797"/>
                </a:lnTo>
                <a:lnTo>
                  <a:pt x="205425" y="739432"/>
                </a:lnTo>
                <a:lnTo>
                  <a:pt x="208661" y="690363"/>
                </a:lnTo>
                <a:lnTo>
                  <a:pt x="214033" y="641629"/>
                </a:lnTo>
                <a:lnTo>
                  <a:pt x="221444" y="593692"/>
                </a:lnTo>
                <a:lnTo>
                  <a:pt x="230960" y="546049"/>
                </a:lnTo>
                <a:lnTo>
                  <a:pt x="242522" y="498978"/>
                </a:lnTo>
                <a:lnTo>
                  <a:pt x="256107" y="452536"/>
                </a:lnTo>
                <a:lnTo>
                  <a:pt x="271688" y="406782"/>
                </a:lnTo>
                <a:lnTo>
                  <a:pt x="289242" y="361775"/>
                </a:lnTo>
                <a:lnTo>
                  <a:pt x="308743" y="317573"/>
                </a:lnTo>
                <a:lnTo>
                  <a:pt x="330166" y="274236"/>
                </a:lnTo>
                <a:lnTo>
                  <a:pt x="353488" y="231822"/>
                </a:lnTo>
                <a:lnTo>
                  <a:pt x="378682" y="190389"/>
                </a:lnTo>
                <a:lnTo>
                  <a:pt x="405724" y="149996"/>
                </a:lnTo>
                <a:lnTo>
                  <a:pt x="434589" y="110702"/>
                </a:lnTo>
                <a:lnTo>
                  <a:pt x="465252" y="72565"/>
                </a:lnTo>
                <a:lnTo>
                  <a:pt x="497690" y="35645"/>
                </a:lnTo>
                <a:lnTo>
                  <a:pt x="531876" y="0"/>
                </a:lnTo>
                <a:close/>
              </a:path>
            </a:pathLst>
          </a:custGeom>
          <a:solidFill>
            <a:srgbClr val="F3D5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3639311" y="4206240"/>
            <a:ext cx="1699260" cy="1697355"/>
          </a:xfrm>
          <a:custGeom>
            <a:avLst/>
            <a:gdLst/>
            <a:ahLst/>
            <a:cxnLst/>
            <a:rect l="l" t="t" r="r" b="b"/>
            <a:pathLst>
              <a:path w="1699260" h="1697354">
                <a:moveTo>
                  <a:pt x="851153" y="0"/>
                </a:moveTo>
                <a:lnTo>
                  <a:pt x="802413" y="1327"/>
                </a:lnTo>
                <a:lnTo>
                  <a:pt x="754221" y="5291"/>
                </a:lnTo>
                <a:lnTo>
                  <a:pt x="706662" y="11867"/>
                </a:lnTo>
                <a:lnTo>
                  <a:pt x="659821" y="21029"/>
                </a:lnTo>
                <a:lnTo>
                  <a:pt x="613784" y="32750"/>
                </a:lnTo>
                <a:lnTo>
                  <a:pt x="568636" y="47006"/>
                </a:lnTo>
                <a:lnTo>
                  <a:pt x="524462" y="63769"/>
                </a:lnTo>
                <a:lnTo>
                  <a:pt x="481347" y="83015"/>
                </a:lnTo>
                <a:lnTo>
                  <a:pt x="439377" y="104718"/>
                </a:lnTo>
                <a:lnTo>
                  <a:pt x="398637" y="128851"/>
                </a:lnTo>
                <a:lnTo>
                  <a:pt x="359212" y="155389"/>
                </a:lnTo>
                <a:lnTo>
                  <a:pt x="321188" y="184306"/>
                </a:lnTo>
                <a:lnTo>
                  <a:pt x="284649" y="215576"/>
                </a:lnTo>
                <a:lnTo>
                  <a:pt x="249682" y="249174"/>
                </a:lnTo>
                <a:lnTo>
                  <a:pt x="213537" y="286811"/>
                </a:lnTo>
                <a:lnTo>
                  <a:pt x="180094" y="326269"/>
                </a:lnTo>
                <a:lnTo>
                  <a:pt x="149388" y="367433"/>
                </a:lnTo>
                <a:lnTo>
                  <a:pt x="121449" y="410202"/>
                </a:lnTo>
                <a:lnTo>
                  <a:pt x="96311" y="454466"/>
                </a:lnTo>
                <a:lnTo>
                  <a:pt x="74007" y="500117"/>
                </a:lnTo>
                <a:lnTo>
                  <a:pt x="54570" y="547049"/>
                </a:lnTo>
                <a:lnTo>
                  <a:pt x="38033" y="595154"/>
                </a:lnTo>
                <a:lnTo>
                  <a:pt x="24429" y="644323"/>
                </a:lnTo>
                <a:lnTo>
                  <a:pt x="13790" y="694450"/>
                </a:lnTo>
                <a:lnTo>
                  <a:pt x="6151" y="745428"/>
                </a:lnTo>
                <a:lnTo>
                  <a:pt x="1543" y="797148"/>
                </a:lnTo>
                <a:lnTo>
                  <a:pt x="0" y="849503"/>
                </a:lnTo>
                <a:lnTo>
                  <a:pt x="1543" y="901233"/>
                </a:lnTo>
                <a:lnTo>
                  <a:pt x="6151" y="952429"/>
                </a:lnTo>
                <a:lnTo>
                  <a:pt x="13790" y="1002984"/>
                </a:lnTo>
                <a:lnTo>
                  <a:pt x="24429" y="1052791"/>
                </a:lnTo>
                <a:lnTo>
                  <a:pt x="38033" y="1101743"/>
                </a:lnTo>
                <a:lnTo>
                  <a:pt x="54570" y="1149736"/>
                </a:lnTo>
                <a:lnTo>
                  <a:pt x="74007" y="1196661"/>
                </a:lnTo>
                <a:lnTo>
                  <a:pt x="96311" y="1242413"/>
                </a:lnTo>
                <a:lnTo>
                  <a:pt x="121449" y="1286884"/>
                </a:lnTo>
                <a:lnTo>
                  <a:pt x="149388" y="1329970"/>
                </a:lnTo>
                <a:lnTo>
                  <a:pt x="180095" y="1371563"/>
                </a:lnTo>
                <a:lnTo>
                  <a:pt x="213537" y="1411556"/>
                </a:lnTo>
                <a:lnTo>
                  <a:pt x="249682" y="1449844"/>
                </a:lnTo>
                <a:lnTo>
                  <a:pt x="284629" y="1482824"/>
                </a:lnTo>
                <a:lnTo>
                  <a:pt x="320954" y="1513447"/>
                </a:lnTo>
                <a:lnTo>
                  <a:pt x="358557" y="1541716"/>
                </a:lnTo>
                <a:lnTo>
                  <a:pt x="397335" y="1567628"/>
                </a:lnTo>
                <a:lnTo>
                  <a:pt x="437188" y="1591185"/>
                </a:lnTo>
                <a:lnTo>
                  <a:pt x="478014" y="1612386"/>
                </a:lnTo>
                <a:lnTo>
                  <a:pt x="519711" y="1631231"/>
                </a:lnTo>
                <a:lnTo>
                  <a:pt x="562180" y="1647721"/>
                </a:lnTo>
                <a:lnTo>
                  <a:pt x="605317" y="1661855"/>
                </a:lnTo>
                <a:lnTo>
                  <a:pt x="649023" y="1673633"/>
                </a:lnTo>
                <a:lnTo>
                  <a:pt x="693195" y="1683056"/>
                </a:lnTo>
                <a:lnTo>
                  <a:pt x="737733" y="1690123"/>
                </a:lnTo>
                <a:lnTo>
                  <a:pt x="782534" y="1694835"/>
                </a:lnTo>
                <a:lnTo>
                  <a:pt x="827499" y="1697190"/>
                </a:lnTo>
                <a:lnTo>
                  <a:pt x="872525" y="1697190"/>
                </a:lnTo>
                <a:lnTo>
                  <a:pt x="917511" y="1694835"/>
                </a:lnTo>
                <a:lnTo>
                  <a:pt x="962356" y="1690123"/>
                </a:lnTo>
                <a:lnTo>
                  <a:pt x="1006959" y="1683056"/>
                </a:lnTo>
                <a:lnTo>
                  <a:pt x="1051218" y="1673633"/>
                </a:lnTo>
                <a:lnTo>
                  <a:pt x="1095033" y="1661855"/>
                </a:lnTo>
                <a:lnTo>
                  <a:pt x="1138301" y="1647721"/>
                </a:lnTo>
                <a:lnTo>
                  <a:pt x="1180921" y="1631231"/>
                </a:lnTo>
                <a:lnTo>
                  <a:pt x="1222793" y="1612386"/>
                </a:lnTo>
                <a:lnTo>
                  <a:pt x="1263814" y="1591185"/>
                </a:lnTo>
                <a:lnTo>
                  <a:pt x="1303885" y="1567628"/>
                </a:lnTo>
                <a:lnTo>
                  <a:pt x="1342902" y="1541716"/>
                </a:lnTo>
                <a:lnTo>
                  <a:pt x="1380766" y="1513447"/>
                </a:lnTo>
                <a:lnTo>
                  <a:pt x="1406565" y="1491865"/>
                </a:lnTo>
                <a:lnTo>
                  <a:pt x="849995" y="1491865"/>
                </a:lnTo>
                <a:lnTo>
                  <a:pt x="804820" y="1490303"/>
                </a:lnTo>
                <a:lnTo>
                  <a:pt x="759846" y="1485614"/>
                </a:lnTo>
                <a:lnTo>
                  <a:pt x="715251" y="1477800"/>
                </a:lnTo>
                <a:lnTo>
                  <a:pt x="671219" y="1466860"/>
                </a:lnTo>
                <a:lnTo>
                  <a:pt x="627930" y="1452795"/>
                </a:lnTo>
                <a:lnTo>
                  <a:pt x="585566" y="1435604"/>
                </a:lnTo>
                <a:lnTo>
                  <a:pt x="544307" y="1415288"/>
                </a:lnTo>
                <a:lnTo>
                  <a:pt x="504335" y="1391846"/>
                </a:lnTo>
                <a:lnTo>
                  <a:pt x="465831" y="1365278"/>
                </a:lnTo>
                <a:lnTo>
                  <a:pt x="428977" y="1335584"/>
                </a:lnTo>
                <a:lnTo>
                  <a:pt x="393953" y="1302766"/>
                </a:lnTo>
                <a:lnTo>
                  <a:pt x="358682" y="1265498"/>
                </a:lnTo>
                <a:lnTo>
                  <a:pt x="326893" y="1225914"/>
                </a:lnTo>
                <a:lnTo>
                  <a:pt x="298642" y="1184210"/>
                </a:lnTo>
                <a:lnTo>
                  <a:pt x="273982" y="1140583"/>
                </a:lnTo>
                <a:lnTo>
                  <a:pt x="252968" y="1095232"/>
                </a:lnTo>
                <a:lnTo>
                  <a:pt x="235653" y="1048352"/>
                </a:lnTo>
                <a:lnTo>
                  <a:pt x="222091" y="1000142"/>
                </a:lnTo>
                <a:lnTo>
                  <a:pt x="212337" y="950799"/>
                </a:lnTo>
                <a:lnTo>
                  <a:pt x="206445" y="900520"/>
                </a:lnTo>
                <a:lnTo>
                  <a:pt x="204470" y="849503"/>
                </a:lnTo>
                <a:lnTo>
                  <a:pt x="206445" y="797659"/>
                </a:lnTo>
                <a:lnTo>
                  <a:pt x="212337" y="746719"/>
                </a:lnTo>
                <a:lnTo>
                  <a:pt x="222091" y="696861"/>
                </a:lnTo>
                <a:lnTo>
                  <a:pt x="235653" y="648263"/>
                </a:lnTo>
                <a:lnTo>
                  <a:pt x="252968" y="601106"/>
                </a:lnTo>
                <a:lnTo>
                  <a:pt x="273982" y="555569"/>
                </a:lnTo>
                <a:lnTo>
                  <a:pt x="298642" y="511829"/>
                </a:lnTo>
                <a:lnTo>
                  <a:pt x="326893" y="470067"/>
                </a:lnTo>
                <a:lnTo>
                  <a:pt x="358682" y="430462"/>
                </a:lnTo>
                <a:lnTo>
                  <a:pt x="393953" y="393192"/>
                </a:lnTo>
                <a:lnTo>
                  <a:pt x="431300" y="357992"/>
                </a:lnTo>
                <a:lnTo>
                  <a:pt x="470985" y="326267"/>
                </a:lnTo>
                <a:lnTo>
                  <a:pt x="512823" y="298074"/>
                </a:lnTo>
                <a:lnTo>
                  <a:pt x="556644" y="273464"/>
                </a:lnTo>
                <a:lnTo>
                  <a:pt x="602265" y="252491"/>
                </a:lnTo>
                <a:lnTo>
                  <a:pt x="649510" y="235211"/>
                </a:lnTo>
                <a:lnTo>
                  <a:pt x="698200" y="221676"/>
                </a:lnTo>
                <a:lnTo>
                  <a:pt x="748155" y="211941"/>
                </a:lnTo>
                <a:lnTo>
                  <a:pt x="799200" y="206061"/>
                </a:lnTo>
                <a:lnTo>
                  <a:pt x="851153" y="204089"/>
                </a:lnTo>
                <a:lnTo>
                  <a:pt x="1403449" y="204089"/>
                </a:lnTo>
                <a:lnTo>
                  <a:pt x="1374173" y="179703"/>
                </a:lnTo>
                <a:lnTo>
                  <a:pt x="1332494" y="149053"/>
                </a:lnTo>
                <a:lnTo>
                  <a:pt x="1289323" y="121168"/>
                </a:lnTo>
                <a:lnTo>
                  <a:pt x="1244764" y="96082"/>
                </a:lnTo>
                <a:lnTo>
                  <a:pt x="1198925" y="73826"/>
                </a:lnTo>
                <a:lnTo>
                  <a:pt x="1151913" y="54433"/>
                </a:lnTo>
                <a:lnTo>
                  <a:pt x="1103833" y="37935"/>
                </a:lnTo>
                <a:lnTo>
                  <a:pt x="1054793" y="24364"/>
                </a:lnTo>
                <a:lnTo>
                  <a:pt x="1004898" y="13753"/>
                </a:lnTo>
                <a:lnTo>
                  <a:pt x="954256" y="6134"/>
                </a:lnTo>
                <a:lnTo>
                  <a:pt x="902972" y="1538"/>
                </a:lnTo>
                <a:lnTo>
                  <a:pt x="851153" y="0"/>
                </a:lnTo>
                <a:close/>
              </a:path>
              <a:path w="1699260" h="1697354">
                <a:moveTo>
                  <a:pt x="1403449" y="204089"/>
                </a:moveTo>
                <a:lnTo>
                  <a:pt x="851153" y="204089"/>
                </a:lnTo>
                <a:lnTo>
                  <a:pt x="902284" y="206061"/>
                </a:lnTo>
                <a:lnTo>
                  <a:pt x="952687" y="211941"/>
                </a:lnTo>
                <a:lnTo>
                  <a:pt x="1002184" y="221676"/>
                </a:lnTo>
                <a:lnTo>
                  <a:pt x="1050594" y="235211"/>
                </a:lnTo>
                <a:lnTo>
                  <a:pt x="1097740" y="252491"/>
                </a:lnTo>
                <a:lnTo>
                  <a:pt x="1143441" y="273464"/>
                </a:lnTo>
                <a:lnTo>
                  <a:pt x="1187520" y="298074"/>
                </a:lnTo>
                <a:lnTo>
                  <a:pt x="1229796" y="326269"/>
                </a:lnTo>
                <a:lnTo>
                  <a:pt x="1270092" y="357992"/>
                </a:lnTo>
                <a:lnTo>
                  <a:pt x="1308227" y="393192"/>
                </a:lnTo>
                <a:lnTo>
                  <a:pt x="1342706" y="430462"/>
                </a:lnTo>
                <a:lnTo>
                  <a:pt x="1373861" y="470067"/>
                </a:lnTo>
                <a:lnTo>
                  <a:pt x="1401619" y="511829"/>
                </a:lnTo>
                <a:lnTo>
                  <a:pt x="1425908" y="555569"/>
                </a:lnTo>
                <a:lnTo>
                  <a:pt x="1446657" y="601106"/>
                </a:lnTo>
                <a:lnTo>
                  <a:pt x="1463793" y="648263"/>
                </a:lnTo>
                <a:lnTo>
                  <a:pt x="1477247" y="696861"/>
                </a:lnTo>
                <a:lnTo>
                  <a:pt x="1486945" y="746719"/>
                </a:lnTo>
                <a:lnTo>
                  <a:pt x="1492816" y="797659"/>
                </a:lnTo>
                <a:lnTo>
                  <a:pt x="1494789" y="849503"/>
                </a:lnTo>
                <a:lnTo>
                  <a:pt x="1492816" y="900520"/>
                </a:lnTo>
                <a:lnTo>
                  <a:pt x="1486945" y="950799"/>
                </a:lnTo>
                <a:lnTo>
                  <a:pt x="1477247" y="1000142"/>
                </a:lnTo>
                <a:lnTo>
                  <a:pt x="1463793" y="1048352"/>
                </a:lnTo>
                <a:lnTo>
                  <a:pt x="1446656" y="1095232"/>
                </a:lnTo>
                <a:lnTo>
                  <a:pt x="1425908" y="1140583"/>
                </a:lnTo>
                <a:lnTo>
                  <a:pt x="1401619" y="1184210"/>
                </a:lnTo>
                <a:lnTo>
                  <a:pt x="1373861" y="1225914"/>
                </a:lnTo>
                <a:lnTo>
                  <a:pt x="1342706" y="1265498"/>
                </a:lnTo>
                <a:lnTo>
                  <a:pt x="1308227" y="1302766"/>
                </a:lnTo>
                <a:lnTo>
                  <a:pt x="1272823" y="1335584"/>
                </a:lnTo>
                <a:lnTo>
                  <a:pt x="1235625" y="1365278"/>
                </a:lnTo>
                <a:lnTo>
                  <a:pt x="1196813" y="1391846"/>
                </a:lnTo>
                <a:lnTo>
                  <a:pt x="1156570" y="1415288"/>
                </a:lnTo>
                <a:lnTo>
                  <a:pt x="1115076" y="1435604"/>
                </a:lnTo>
                <a:lnTo>
                  <a:pt x="1072512" y="1452795"/>
                </a:lnTo>
                <a:lnTo>
                  <a:pt x="1029060" y="1466860"/>
                </a:lnTo>
                <a:lnTo>
                  <a:pt x="984901" y="1477800"/>
                </a:lnTo>
                <a:lnTo>
                  <a:pt x="940216" y="1485614"/>
                </a:lnTo>
                <a:lnTo>
                  <a:pt x="895187" y="1490303"/>
                </a:lnTo>
                <a:lnTo>
                  <a:pt x="849995" y="1491865"/>
                </a:lnTo>
                <a:lnTo>
                  <a:pt x="1406565" y="1491865"/>
                </a:lnTo>
                <a:lnTo>
                  <a:pt x="1452626" y="1449844"/>
                </a:lnTo>
                <a:lnTo>
                  <a:pt x="1488119" y="1411556"/>
                </a:lnTo>
                <a:lnTo>
                  <a:pt x="1521011" y="1371563"/>
                </a:lnTo>
                <a:lnTo>
                  <a:pt x="1551259" y="1329970"/>
                </a:lnTo>
                <a:lnTo>
                  <a:pt x="1578822" y="1286884"/>
                </a:lnTo>
                <a:lnTo>
                  <a:pt x="1603658" y="1242413"/>
                </a:lnTo>
                <a:lnTo>
                  <a:pt x="1625728" y="1196661"/>
                </a:lnTo>
                <a:lnTo>
                  <a:pt x="1644989" y="1149736"/>
                </a:lnTo>
                <a:lnTo>
                  <a:pt x="1661399" y="1101743"/>
                </a:lnTo>
                <a:lnTo>
                  <a:pt x="1674919" y="1052791"/>
                </a:lnTo>
                <a:lnTo>
                  <a:pt x="1685506" y="1002984"/>
                </a:lnTo>
                <a:lnTo>
                  <a:pt x="1693119" y="952429"/>
                </a:lnTo>
                <a:lnTo>
                  <a:pt x="1697718" y="901233"/>
                </a:lnTo>
                <a:lnTo>
                  <a:pt x="1699260" y="849503"/>
                </a:lnTo>
                <a:lnTo>
                  <a:pt x="1697718" y="797148"/>
                </a:lnTo>
                <a:lnTo>
                  <a:pt x="1693119" y="745428"/>
                </a:lnTo>
                <a:lnTo>
                  <a:pt x="1685506" y="694450"/>
                </a:lnTo>
                <a:lnTo>
                  <a:pt x="1674919" y="644323"/>
                </a:lnTo>
                <a:lnTo>
                  <a:pt x="1661399" y="595154"/>
                </a:lnTo>
                <a:lnTo>
                  <a:pt x="1644989" y="547049"/>
                </a:lnTo>
                <a:lnTo>
                  <a:pt x="1625728" y="500117"/>
                </a:lnTo>
                <a:lnTo>
                  <a:pt x="1603658" y="454466"/>
                </a:lnTo>
                <a:lnTo>
                  <a:pt x="1578822" y="410202"/>
                </a:lnTo>
                <a:lnTo>
                  <a:pt x="1551259" y="367433"/>
                </a:lnTo>
                <a:lnTo>
                  <a:pt x="1521011" y="326267"/>
                </a:lnTo>
                <a:lnTo>
                  <a:pt x="1488119" y="286811"/>
                </a:lnTo>
                <a:lnTo>
                  <a:pt x="1452626" y="249174"/>
                </a:lnTo>
                <a:lnTo>
                  <a:pt x="1414252" y="213088"/>
                </a:lnTo>
                <a:lnTo>
                  <a:pt x="1403449" y="20408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5091684" y="4456176"/>
            <a:ext cx="1220724" cy="5257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6429755" y="4200144"/>
            <a:ext cx="1699260" cy="1699260"/>
          </a:xfrm>
          <a:custGeom>
            <a:avLst/>
            <a:gdLst/>
            <a:ahLst/>
            <a:cxnLst/>
            <a:rect l="l" t="t" r="r" b="b"/>
            <a:pathLst>
              <a:path w="1699259" h="1699260">
                <a:moveTo>
                  <a:pt x="850265" y="0"/>
                </a:moveTo>
                <a:lnTo>
                  <a:pt x="798477" y="1540"/>
                </a:lnTo>
                <a:lnTo>
                  <a:pt x="747229" y="6141"/>
                </a:lnTo>
                <a:lnTo>
                  <a:pt x="696625" y="13769"/>
                </a:lnTo>
                <a:lnTo>
                  <a:pt x="646771" y="24389"/>
                </a:lnTo>
                <a:lnTo>
                  <a:pt x="597773" y="37969"/>
                </a:lnTo>
                <a:lnTo>
                  <a:pt x="549737" y="54476"/>
                </a:lnTo>
                <a:lnTo>
                  <a:pt x="502769" y="73877"/>
                </a:lnTo>
                <a:lnTo>
                  <a:pt x="456974" y="96137"/>
                </a:lnTo>
                <a:lnTo>
                  <a:pt x="412458" y="121224"/>
                </a:lnTo>
                <a:lnTo>
                  <a:pt x="369326" y="149105"/>
                </a:lnTo>
                <a:lnTo>
                  <a:pt x="327686" y="179745"/>
                </a:lnTo>
                <a:lnTo>
                  <a:pt x="287642" y="213113"/>
                </a:lnTo>
                <a:lnTo>
                  <a:pt x="249300" y="249173"/>
                </a:lnTo>
                <a:lnTo>
                  <a:pt x="213812" y="286836"/>
                </a:lnTo>
                <a:lnTo>
                  <a:pt x="180776" y="326382"/>
                </a:lnTo>
                <a:lnTo>
                  <a:pt x="150411" y="367487"/>
                </a:lnTo>
                <a:lnTo>
                  <a:pt x="122615" y="410262"/>
                </a:lnTo>
                <a:lnTo>
                  <a:pt x="97499" y="454529"/>
                </a:lnTo>
                <a:lnTo>
                  <a:pt x="75120" y="500181"/>
                </a:lnTo>
                <a:lnTo>
                  <a:pt x="55538" y="547113"/>
                </a:lnTo>
                <a:lnTo>
                  <a:pt x="38809" y="595218"/>
                </a:lnTo>
                <a:lnTo>
                  <a:pt x="24992" y="644390"/>
                </a:lnTo>
                <a:lnTo>
                  <a:pt x="14145" y="694524"/>
                </a:lnTo>
                <a:lnTo>
                  <a:pt x="6325" y="745512"/>
                </a:lnTo>
                <a:lnTo>
                  <a:pt x="1590" y="797250"/>
                </a:lnTo>
                <a:lnTo>
                  <a:pt x="0" y="849630"/>
                </a:lnTo>
                <a:lnTo>
                  <a:pt x="1590" y="901360"/>
                </a:lnTo>
                <a:lnTo>
                  <a:pt x="6325" y="952556"/>
                </a:lnTo>
                <a:lnTo>
                  <a:pt x="14145" y="1003112"/>
                </a:lnTo>
                <a:lnTo>
                  <a:pt x="24992" y="1052920"/>
                </a:lnTo>
                <a:lnTo>
                  <a:pt x="38809" y="1101876"/>
                </a:lnTo>
                <a:lnTo>
                  <a:pt x="55538" y="1149873"/>
                </a:lnTo>
                <a:lnTo>
                  <a:pt x="75120" y="1196804"/>
                </a:lnTo>
                <a:lnTo>
                  <a:pt x="97499" y="1242563"/>
                </a:lnTo>
                <a:lnTo>
                  <a:pt x="122615" y="1287045"/>
                </a:lnTo>
                <a:lnTo>
                  <a:pt x="150411" y="1330143"/>
                </a:lnTo>
                <a:lnTo>
                  <a:pt x="180829" y="1371751"/>
                </a:lnTo>
                <a:lnTo>
                  <a:pt x="213812" y="1411763"/>
                </a:lnTo>
                <a:lnTo>
                  <a:pt x="249300" y="1450073"/>
                </a:lnTo>
                <a:lnTo>
                  <a:pt x="287642" y="1485557"/>
                </a:lnTo>
                <a:lnTo>
                  <a:pt x="327686" y="1518533"/>
                </a:lnTo>
                <a:lnTo>
                  <a:pt x="369326" y="1548942"/>
                </a:lnTo>
                <a:lnTo>
                  <a:pt x="412458" y="1576727"/>
                </a:lnTo>
                <a:lnTo>
                  <a:pt x="456974" y="1601832"/>
                </a:lnTo>
                <a:lnTo>
                  <a:pt x="502769" y="1624197"/>
                </a:lnTo>
                <a:lnTo>
                  <a:pt x="549737" y="1643767"/>
                </a:lnTo>
                <a:lnTo>
                  <a:pt x="597773" y="1660484"/>
                </a:lnTo>
                <a:lnTo>
                  <a:pt x="646771" y="1674290"/>
                </a:lnTo>
                <a:lnTo>
                  <a:pt x="696625" y="1685128"/>
                </a:lnTo>
                <a:lnTo>
                  <a:pt x="747229" y="1692941"/>
                </a:lnTo>
                <a:lnTo>
                  <a:pt x="798477" y="1697670"/>
                </a:lnTo>
                <a:lnTo>
                  <a:pt x="850265" y="1699259"/>
                </a:lnTo>
                <a:lnTo>
                  <a:pt x="902649" y="1697670"/>
                </a:lnTo>
                <a:lnTo>
                  <a:pt x="954398" y="1692941"/>
                </a:lnTo>
                <a:lnTo>
                  <a:pt x="1005406" y="1685128"/>
                </a:lnTo>
                <a:lnTo>
                  <a:pt x="1055565" y="1674290"/>
                </a:lnTo>
                <a:lnTo>
                  <a:pt x="1104767" y="1660484"/>
                </a:lnTo>
                <a:lnTo>
                  <a:pt x="1152906" y="1643767"/>
                </a:lnTo>
                <a:lnTo>
                  <a:pt x="1199875" y="1624197"/>
                </a:lnTo>
                <a:lnTo>
                  <a:pt x="1245565" y="1601832"/>
                </a:lnTo>
                <a:lnTo>
                  <a:pt x="1289871" y="1576727"/>
                </a:lnTo>
                <a:lnTo>
                  <a:pt x="1332685" y="1548942"/>
                </a:lnTo>
                <a:lnTo>
                  <a:pt x="1373899" y="1518533"/>
                </a:lnTo>
                <a:lnTo>
                  <a:pt x="1401965" y="1495107"/>
                </a:lnTo>
                <a:lnTo>
                  <a:pt x="850265" y="1495107"/>
                </a:lnTo>
                <a:lnTo>
                  <a:pt x="799172" y="1493053"/>
                </a:lnTo>
                <a:lnTo>
                  <a:pt x="748807" y="1486965"/>
                </a:lnTo>
                <a:lnTo>
                  <a:pt x="699348" y="1476949"/>
                </a:lnTo>
                <a:lnTo>
                  <a:pt x="650976" y="1463114"/>
                </a:lnTo>
                <a:lnTo>
                  <a:pt x="603869" y="1445567"/>
                </a:lnTo>
                <a:lnTo>
                  <a:pt x="558205" y="1424417"/>
                </a:lnTo>
                <a:lnTo>
                  <a:pt x="514165" y="1399772"/>
                </a:lnTo>
                <a:lnTo>
                  <a:pt x="471926" y="1371739"/>
                </a:lnTo>
                <a:lnTo>
                  <a:pt x="431669" y="1340425"/>
                </a:lnTo>
                <a:lnTo>
                  <a:pt x="393573" y="1305940"/>
                </a:lnTo>
                <a:lnTo>
                  <a:pt x="359080" y="1267878"/>
                </a:lnTo>
                <a:lnTo>
                  <a:pt x="327758" y="1227651"/>
                </a:lnTo>
                <a:lnTo>
                  <a:pt x="299716" y="1185439"/>
                </a:lnTo>
                <a:lnTo>
                  <a:pt x="275062" y="1141424"/>
                </a:lnTo>
                <a:lnTo>
                  <a:pt x="253904" y="1095787"/>
                </a:lnTo>
                <a:lnTo>
                  <a:pt x="236351" y="1048711"/>
                </a:lnTo>
                <a:lnTo>
                  <a:pt x="222509" y="1000375"/>
                </a:lnTo>
                <a:lnTo>
                  <a:pt x="212489" y="950962"/>
                </a:lnTo>
                <a:lnTo>
                  <a:pt x="206397" y="900653"/>
                </a:lnTo>
                <a:lnTo>
                  <a:pt x="204343" y="849630"/>
                </a:lnTo>
                <a:lnTo>
                  <a:pt x="206397" y="797783"/>
                </a:lnTo>
                <a:lnTo>
                  <a:pt x="212489" y="746834"/>
                </a:lnTo>
                <a:lnTo>
                  <a:pt x="222509" y="696964"/>
                </a:lnTo>
                <a:lnTo>
                  <a:pt x="236351" y="648354"/>
                </a:lnTo>
                <a:lnTo>
                  <a:pt x="253904" y="601186"/>
                </a:lnTo>
                <a:lnTo>
                  <a:pt x="275062" y="555641"/>
                </a:lnTo>
                <a:lnTo>
                  <a:pt x="299716" y="511900"/>
                </a:lnTo>
                <a:lnTo>
                  <a:pt x="327758" y="470145"/>
                </a:lnTo>
                <a:lnTo>
                  <a:pt x="359080" y="430558"/>
                </a:lnTo>
                <a:lnTo>
                  <a:pt x="393573" y="393318"/>
                </a:lnTo>
                <a:lnTo>
                  <a:pt x="431669" y="358116"/>
                </a:lnTo>
                <a:lnTo>
                  <a:pt x="472035" y="326310"/>
                </a:lnTo>
                <a:lnTo>
                  <a:pt x="514165" y="298174"/>
                </a:lnTo>
                <a:lnTo>
                  <a:pt x="558205" y="273546"/>
                </a:lnTo>
                <a:lnTo>
                  <a:pt x="603869" y="252555"/>
                </a:lnTo>
                <a:lnTo>
                  <a:pt x="650976" y="235255"/>
                </a:lnTo>
                <a:lnTo>
                  <a:pt x="699348" y="221703"/>
                </a:lnTo>
                <a:lnTo>
                  <a:pt x="748807" y="211954"/>
                </a:lnTo>
                <a:lnTo>
                  <a:pt x="799172" y="206064"/>
                </a:lnTo>
                <a:lnTo>
                  <a:pt x="850265" y="204088"/>
                </a:lnTo>
                <a:lnTo>
                  <a:pt x="1402714" y="204088"/>
                </a:lnTo>
                <a:lnTo>
                  <a:pt x="1379650" y="184346"/>
                </a:lnTo>
                <a:lnTo>
                  <a:pt x="1341655" y="155439"/>
                </a:lnTo>
                <a:lnTo>
                  <a:pt x="1302260" y="128906"/>
                </a:lnTo>
                <a:lnTo>
                  <a:pt x="1261553" y="104774"/>
                </a:lnTo>
                <a:lnTo>
                  <a:pt x="1219619" y="83069"/>
                </a:lnTo>
                <a:lnTo>
                  <a:pt x="1176543" y="63817"/>
                </a:lnTo>
                <a:lnTo>
                  <a:pt x="1132412" y="47046"/>
                </a:lnTo>
                <a:lnTo>
                  <a:pt x="1087311" y="32782"/>
                </a:lnTo>
                <a:lnTo>
                  <a:pt x="1041327" y="21051"/>
                </a:lnTo>
                <a:lnTo>
                  <a:pt x="994544" y="11881"/>
                </a:lnTo>
                <a:lnTo>
                  <a:pt x="947048" y="5298"/>
                </a:lnTo>
                <a:lnTo>
                  <a:pt x="898927" y="1329"/>
                </a:lnTo>
                <a:lnTo>
                  <a:pt x="850265" y="0"/>
                </a:lnTo>
                <a:close/>
              </a:path>
              <a:path w="1699259" h="1699260">
                <a:moveTo>
                  <a:pt x="1402714" y="204088"/>
                </a:moveTo>
                <a:lnTo>
                  <a:pt x="850265" y="204088"/>
                </a:lnTo>
                <a:lnTo>
                  <a:pt x="902146" y="206064"/>
                </a:lnTo>
                <a:lnTo>
                  <a:pt x="953123" y="211954"/>
                </a:lnTo>
                <a:lnTo>
                  <a:pt x="1003017" y="221703"/>
                </a:lnTo>
                <a:lnTo>
                  <a:pt x="1051648" y="235255"/>
                </a:lnTo>
                <a:lnTo>
                  <a:pt x="1098835" y="252555"/>
                </a:lnTo>
                <a:lnTo>
                  <a:pt x="1144400" y="273546"/>
                </a:lnTo>
                <a:lnTo>
                  <a:pt x="1188161" y="298174"/>
                </a:lnTo>
                <a:lnTo>
                  <a:pt x="1229940" y="326382"/>
                </a:lnTo>
                <a:lnTo>
                  <a:pt x="1269556" y="358116"/>
                </a:lnTo>
                <a:lnTo>
                  <a:pt x="1306829" y="393318"/>
                </a:lnTo>
                <a:lnTo>
                  <a:pt x="1339677" y="428650"/>
                </a:lnTo>
                <a:lnTo>
                  <a:pt x="1369395" y="465739"/>
                </a:lnTo>
                <a:lnTo>
                  <a:pt x="1395986" y="504409"/>
                </a:lnTo>
                <a:lnTo>
                  <a:pt x="1419448" y="544486"/>
                </a:lnTo>
                <a:lnTo>
                  <a:pt x="1439782" y="585793"/>
                </a:lnTo>
                <a:lnTo>
                  <a:pt x="1456988" y="628155"/>
                </a:lnTo>
                <a:lnTo>
                  <a:pt x="1471065" y="671395"/>
                </a:lnTo>
                <a:lnTo>
                  <a:pt x="1482014" y="715339"/>
                </a:lnTo>
                <a:lnTo>
                  <a:pt x="1489835" y="759809"/>
                </a:lnTo>
                <a:lnTo>
                  <a:pt x="1494527" y="804632"/>
                </a:lnTo>
                <a:lnTo>
                  <a:pt x="1496091" y="849630"/>
                </a:lnTo>
                <a:lnTo>
                  <a:pt x="1494527" y="894627"/>
                </a:lnTo>
                <a:lnTo>
                  <a:pt x="1489835" y="939450"/>
                </a:lnTo>
                <a:lnTo>
                  <a:pt x="1482014" y="983920"/>
                </a:lnTo>
                <a:lnTo>
                  <a:pt x="1471065" y="1027864"/>
                </a:lnTo>
                <a:lnTo>
                  <a:pt x="1456988" y="1071104"/>
                </a:lnTo>
                <a:lnTo>
                  <a:pt x="1439782" y="1113466"/>
                </a:lnTo>
                <a:lnTo>
                  <a:pt x="1419448" y="1154773"/>
                </a:lnTo>
                <a:lnTo>
                  <a:pt x="1395986" y="1194850"/>
                </a:lnTo>
                <a:lnTo>
                  <a:pt x="1369395" y="1233520"/>
                </a:lnTo>
                <a:lnTo>
                  <a:pt x="1339677" y="1270609"/>
                </a:lnTo>
                <a:lnTo>
                  <a:pt x="1306829" y="1305940"/>
                </a:lnTo>
                <a:lnTo>
                  <a:pt x="1269556" y="1340425"/>
                </a:lnTo>
                <a:lnTo>
                  <a:pt x="1229921" y="1371751"/>
                </a:lnTo>
                <a:lnTo>
                  <a:pt x="1188161" y="1399772"/>
                </a:lnTo>
                <a:lnTo>
                  <a:pt x="1144400" y="1424417"/>
                </a:lnTo>
                <a:lnTo>
                  <a:pt x="1098835" y="1445567"/>
                </a:lnTo>
                <a:lnTo>
                  <a:pt x="1051648" y="1463114"/>
                </a:lnTo>
                <a:lnTo>
                  <a:pt x="1003017" y="1476949"/>
                </a:lnTo>
                <a:lnTo>
                  <a:pt x="953123" y="1486965"/>
                </a:lnTo>
                <a:lnTo>
                  <a:pt x="902146" y="1493053"/>
                </a:lnTo>
                <a:lnTo>
                  <a:pt x="850265" y="1495107"/>
                </a:lnTo>
                <a:lnTo>
                  <a:pt x="1401965" y="1495107"/>
                </a:lnTo>
                <a:lnTo>
                  <a:pt x="1451102" y="1450073"/>
                </a:lnTo>
                <a:lnTo>
                  <a:pt x="1484108" y="1414889"/>
                </a:lnTo>
                <a:lnTo>
                  <a:pt x="1514756" y="1378348"/>
                </a:lnTo>
                <a:lnTo>
                  <a:pt x="1543133" y="1340425"/>
                </a:lnTo>
                <a:lnTo>
                  <a:pt x="1568980" y="1301606"/>
                </a:lnTo>
                <a:lnTo>
                  <a:pt x="1592556" y="1261606"/>
                </a:lnTo>
                <a:lnTo>
                  <a:pt x="1613774" y="1220655"/>
                </a:lnTo>
                <a:lnTo>
                  <a:pt x="1632635" y="1178854"/>
                </a:lnTo>
                <a:lnTo>
                  <a:pt x="1649138" y="1136305"/>
                </a:lnTo>
                <a:lnTo>
                  <a:pt x="1663284" y="1093109"/>
                </a:lnTo>
                <a:lnTo>
                  <a:pt x="1675072" y="1049367"/>
                </a:lnTo>
                <a:lnTo>
                  <a:pt x="1684502" y="1005180"/>
                </a:lnTo>
                <a:lnTo>
                  <a:pt x="1691575" y="960649"/>
                </a:lnTo>
                <a:lnTo>
                  <a:pt x="1696290" y="915877"/>
                </a:lnTo>
                <a:lnTo>
                  <a:pt x="1698647" y="870963"/>
                </a:lnTo>
                <a:lnTo>
                  <a:pt x="1698647" y="826010"/>
                </a:lnTo>
                <a:lnTo>
                  <a:pt x="1696290" y="781118"/>
                </a:lnTo>
                <a:lnTo>
                  <a:pt x="1691575" y="736388"/>
                </a:lnTo>
                <a:lnTo>
                  <a:pt x="1684502" y="691923"/>
                </a:lnTo>
                <a:lnTo>
                  <a:pt x="1675072" y="647822"/>
                </a:lnTo>
                <a:lnTo>
                  <a:pt x="1663284" y="604189"/>
                </a:lnTo>
                <a:lnTo>
                  <a:pt x="1649138" y="561122"/>
                </a:lnTo>
                <a:lnTo>
                  <a:pt x="1632635" y="518725"/>
                </a:lnTo>
                <a:lnTo>
                  <a:pt x="1613774" y="477097"/>
                </a:lnTo>
                <a:lnTo>
                  <a:pt x="1592556" y="436341"/>
                </a:lnTo>
                <a:lnTo>
                  <a:pt x="1568980" y="396558"/>
                </a:lnTo>
                <a:lnTo>
                  <a:pt x="1543047" y="357848"/>
                </a:lnTo>
                <a:lnTo>
                  <a:pt x="1514756" y="320313"/>
                </a:lnTo>
                <a:lnTo>
                  <a:pt x="1484108" y="284055"/>
                </a:lnTo>
                <a:lnTo>
                  <a:pt x="1451102" y="249173"/>
                </a:lnTo>
                <a:lnTo>
                  <a:pt x="1416161" y="215599"/>
                </a:lnTo>
                <a:lnTo>
                  <a:pt x="1402714" y="204088"/>
                </a:lnTo>
                <a:close/>
              </a:path>
            </a:pathLst>
          </a:custGeom>
          <a:solidFill>
            <a:srgbClr val="FFA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6679692" y="3227832"/>
            <a:ext cx="530860" cy="1221105"/>
          </a:xfrm>
          <a:custGeom>
            <a:avLst/>
            <a:gdLst/>
            <a:ahLst/>
            <a:cxnLst/>
            <a:rect l="l" t="t" r="r" b="b"/>
            <a:pathLst>
              <a:path w="530859" h="1221104">
                <a:moveTo>
                  <a:pt x="239649" y="0"/>
                </a:moveTo>
                <a:lnTo>
                  <a:pt x="257650" y="45325"/>
                </a:lnTo>
                <a:lnTo>
                  <a:pt x="273624" y="91287"/>
                </a:lnTo>
                <a:lnTo>
                  <a:pt x="287546" y="137860"/>
                </a:lnTo>
                <a:lnTo>
                  <a:pt x="299393" y="185024"/>
                </a:lnTo>
                <a:lnTo>
                  <a:pt x="309139" y="232754"/>
                </a:lnTo>
                <a:lnTo>
                  <a:pt x="316761" y="281027"/>
                </a:lnTo>
                <a:lnTo>
                  <a:pt x="322235" y="329821"/>
                </a:lnTo>
                <a:lnTo>
                  <a:pt x="325537" y="379112"/>
                </a:lnTo>
                <a:lnTo>
                  <a:pt x="326643" y="428878"/>
                </a:lnTo>
                <a:lnTo>
                  <a:pt x="325552" y="478883"/>
                </a:lnTo>
                <a:lnTo>
                  <a:pt x="322349" y="528028"/>
                </a:lnTo>
                <a:lnTo>
                  <a:pt x="317017" y="576901"/>
                </a:lnTo>
                <a:lnTo>
                  <a:pt x="309596" y="625246"/>
                </a:lnTo>
                <a:lnTo>
                  <a:pt x="300109" y="673016"/>
                </a:lnTo>
                <a:lnTo>
                  <a:pt x="288581" y="720165"/>
                </a:lnTo>
                <a:lnTo>
                  <a:pt x="275037" y="766647"/>
                </a:lnTo>
                <a:lnTo>
                  <a:pt x="259501" y="812415"/>
                </a:lnTo>
                <a:lnTo>
                  <a:pt x="241998" y="857424"/>
                </a:lnTo>
                <a:lnTo>
                  <a:pt x="222552" y="901628"/>
                </a:lnTo>
                <a:lnTo>
                  <a:pt x="201188" y="944980"/>
                </a:lnTo>
                <a:lnTo>
                  <a:pt x="177931" y="987434"/>
                </a:lnTo>
                <a:lnTo>
                  <a:pt x="152805" y="1028944"/>
                </a:lnTo>
                <a:lnTo>
                  <a:pt x="125834" y="1069465"/>
                </a:lnTo>
                <a:lnTo>
                  <a:pt x="97044" y="1108949"/>
                </a:lnTo>
                <a:lnTo>
                  <a:pt x="66458" y="1147351"/>
                </a:lnTo>
                <a:lnTo>
                  <a:pt x="34102" y="1184624"/>
                </a:lnTo>
                <a:lnTo>
                  <a:pt x="0" y="1220723"/>
                </a:lnTo>
                <a:lnTo>
                  <a:pt x="38845" y="1184090"/>
                </a:lnTo>
                <a:lnTo>
                  <a:pt x="79385" y="1150168"/>
                </a:lnTo>
                <a:lnTo>
                  <a:pt x="121548" y="1119006"/>
                </a:lnTo>
                <a:lnTo>
                  <a:pt x="165260" y="1090654"/>
                </a:lnTo>
                <a:lnTo>
                  <a:pt x="210448" y="1065161"/>
                </a:lnTo>
                <a:lnTo>
                  <a:pt x="257038" y="1042575"/>
                </a:lnTo>
                <a:lnTo>
                  <a:pt x="304958" y="1022947"/>
                </a:lnTo>
                <a:lnTo>
                  <a:pt x="354135" y="1006325"/>
                </a:lnTo>
                <a:lnTo>
                  <a:pt x="404494" y="992758"/>
                </a:lnTo>
                <a:lnTo>
                  <a:pt x="423965" y="948953"/>
                </a:lnTo>
                <a:lnTo>
                  <a:pt x="441907" y="904538"/>
                </a:lnTo>
                <a:lnTo>
                  <a:pt x="458289" y="859522"/>
                </a:lnTo>
                <a:lnTo>
                  <a:pt x="473079" y="813914"/>
                </a:lnTo>
                <a:lnTo>
                  <a:pt x="486247" y="767725"/>
                </a:lnTo>
                <a:lnTo>
                  <a:pt x="497760" y="720963"/>
                </a:lnTo>
                <a:lnTo>
                  <a:pt x="507588" y="673637"/>
                </a:lnTo>
                <a:lnTo>
                  <a:pt x="515699" y="625757"/>
                </a:lnTo>
                <a:lnTo>
                  <a:pt x="522063" y="577332"/>
                </a:lnTo>
                <a:lnTo>
                  <a:pt x="526647" y="528371"/>
                </a:lnTo>
                <a:lnTo>
                  <a:pt x="529424" y="478671"/>
                </a:lnTo>
                <a:lnTo>
                  <a:pt x="530351" y="428878"/>
                </a:lnTo>
                <a:lnTo>
                  <a:pt x="529248" y="374903"/>
                </a:lnTo>
                <a:lnTo>
                  <a:pt x="525938" y="321034"/>
                </a:lnTo>
                <a:lnTo>
                  <a:pt x="520424" y="267379"/>
                </a:lnTo>
                <a:lnTo>
                  <a:pt x="512709" y="214043"/>
                </a:lnTo>
                <a:lnTo>
                  <a:pt x="502795" y="161134"/>
                </a:lnTo>
                <a:lnTo>
                  <a:pt x="490683" y="108759"/>
                </a:lnTo>
                <a:lnTo>
                  <a:pt x="476376" y="57022"/>
                </a:lnTo>
                <a:lnTo>
                  <a:pt x="428177" y="50226"/>
                </a:lnTo>
                <a:lnTo>
                  <a:pt x="380558" y="40846"/>
                </a:lnTo>
                <a:lnTo>
                  <a:pt x="333364" y="29161"/>
                </a:lnTo>
                <a:lnTo>
                  <a:pt x="286445" y="15452"/>
                </a:lnTo>
                <a:lnTo>
                  <a:pt x="239649" y="0"/>
                </a:lnTo>
                <a:close/>
              </a:path>
            </a:pathLst>
          </a:custGeom>
          <a:solidFill>
            <a:srgbClr val="F3D5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6426708" y="1414820"/>
            <a:ext cx="1697989" cy="1697355"/>
          </a:xfrm>
          <a:custGeom>
            <a:avLst/>
            <a:gdLst/>
            <a:ahLst/>
            <a:cxnLst/>
            <a:rect l="l" t="t" r="r" b="b"/>
            <a:pathLst>
              <a:path w="1697990" h="1697355">
                <a:moveTo>
                  <a:pt x="870982" y="0"/>
                </a:moveTo>
                <a:lnTo>
                  <a:pt x="825989" y="0"/>
                </a:lnTo>
                <a:lnTo>
                  <a:pt x="781035" y="2355"/>
                </a:lnTo>
                <a:lnTo>
                  <a:pt x="736223" y="7067"/>
                </a:lnTo>
                <a:lnTo>
                  <a:pt x="691653" y="14134"/>
                </a:lnTo>
                <a:lnTo>
                  <a:pt x="647427" y="23557"/>
                </a:lnTo>
                <a:lnTo>
                  <a:pt x="603647" y="35336"/>
                </a:lnTo>
                <a:lnTo>
                  <a:pt x="560413" y="49471"/>
                </a:lnTo>
                <a:lnTo>
                  <a:pt x="517827" y="65961"/>
                </a:lnTo>
                <a:lnTo>
                  <a:pt x="475990" y="84807"/>
                </a:lnTo>
                <a:lnTo>
                  <a:pt x="435004" y="106009"/>
                </a:lnTo>
                <a:lnTo>
                  <a:pt x="394969" y="129567"/>
                </a:lnTo>
                <a:lnTo>
                  <a:pt x="355988" y="155480"/>
                </a:lnTo>
                <a:lnTo>
                  <a:pt x="318162" y="183749"/>
                </a:lnTo>
                <a:lnTo>
                  <a:pt x="281592" y="214374"/>
                </a:lnTo>
                <a:lnTo>
                  <a:pt x="246380" y="247355"/>
                </a:lnTo>
                <a:lnTo>
                  <a:pt x="210915" y="285640"/>
                </a:lnTo>
                <a:lnTo>
                  <a:pt x="178052" y="325631"/>
                </a:lnTo>
                <a:lnTo>
                  <a:pt x="147833" y="367222"/>
                </a:lnTo>
                <a:lnTo>
                  <a:pt x="120297" y="410306"/>
                </a:lnTo>
                <a:lnTo>
                  <a:pt x="95486" y="454777"/>
                </a:lnTo>
                <a:lnTo>
                  <a:pt x="73441" y="500528"/>
                </a:lnTo>
                <a:lnTo>
                  <a:pt x="54202" y="547452"/>
                </a:lnTo>
                <a:lnTo>
                  <a:pt x="37810" y="595444"/>
                </a:lnTo>
                <a:lnTo>
                  <a:pt x="24308" y="644396"/>
                </a:lnTo>
                <a:lnTo>
                  <a:pt x="13734" y="694203"/>
                </a:lnTo>
                <a:lnTo>
                  <a:pt x="6131" y="744758"/>
                </a:lnTo>
                <a:lnTo>
                  <a:pt x="1539" y="795953"/>
                </a:lnTo>
                <a:lnTo>
                  <a:pt x="0" y="847684"/>
                </a:lnTo>
                <a:lnTo>
                  <a:pt x="1539" y="900039"/>
                </a:lnTo>
                <a:lnTo>
                  <a:pt x="6131" y="951759"/>
                </a:lnTo>
                <a:lnTo>
                  <a:pt x="13734" y="1002736"/>
                </a:lnTo>
                <a:lnTo>
                  <a:pt x="24308" y="1052863"/>
                </a:lnTo>
                <a:lnTo>
                  <a:pt x="37810" y="1102033"/>
                </a:lnTo>
                <a:lnTo>
                  <a:pt x="54202" y="1150137"/>
                </a:lnTo>
                <a:lnTo>
                  <a:pt x="73441" y="1197069"/>
                </a:lnTo>
                <a:lnTo>
                  <a:pt x="95486" y="1242721"/>
                </a:lnTo>
                <a:lnTo>
                  <a:pt x="120297" y="1286985"/>
                </a:lnTo>
                <a:lnTo>
                  <a:pt x="147833" y="1329753"/>
                </a:lnTo>
                <a:lnTo>
                  <a:pt x="178052" y="1370919"/>
                </a:lnTo>
                <a:lnTo>
                  <a:pt x="210915" y="1410375"/>
                </a:lnTo>
                <a:lnTo>
                  <a:pt x="246380" y="1448013"/>
                </a:lnTo>
                <a:lnTo>
                  <a:pt x="284723" y="1484099"/>
                </a:lnTo>
                <a:lnTo>
                  <a:pt x="324773" y="1517483"/>
                </a:lnTo>
                <a:lnTo>
                  <a:pt x="366421" y="1548134"/>
                </a:lnTo>
                <a:lnTo>
                  <a:pt x="409561" y="1576019"/>
                </a:lnTo>
                <a:lnTo>
                  <a:pt x="454087" y="1601105"/>
                </a:lnTo>
                <a:lnTo>
                  <a:pt x="499891" y="1623361"/>
                </a:lnTo>
                <a:lnTo>
                  <a:pt x="546867" y="1642754"/>
                </a:lnTo>
                <a:lnTo>
                  <a:pt x="594908" y="1659252"/>
                </a:lnTo>
                <a:lnTo>
                  <a:pt x="643906" y="1672822"/>
                </a:lnTo>
                <a:lnTo>
                  <a:pt x="693756" y="1683434"/>
                </a:lnTo>
                <a:lnTo>
                  <a:pt x="744350" y="1691053"/>
                </a:lnTo>
                <a:lnTo>
                  <a:pt x="795581" y="1695648"/>
                </a:lnTo>
                <a:lnTo>
                  <a:pt x="847343" y="1697187"/>
                </a:lnTo>
                <a:lnTo>
                  <a:pt x="896031" y="1695860"/>
                </a:lnTo>
                <a:lnTo>
                  <a:pt x="944175" y="1691895"/>
                </a:lnTo>
                <a:lnTo>
                  <a:pt x="991688" y="1685319"/>
                </a:lnTo>
                <a:lnTo>
                  <a:pt x="1038486" y="1676158"/>
                </a:lnTo>
                <a:lnTo>
                  <a:pt x="1084484" y="1664436"/>
                </a:lnTo>
                <a:lnTo>
                  <a:pt x="1129595" y="1650181"/>
                </a:lnTo>
                <a:lnTo>
                  <a:pt x="1173734" y="1633417"/>
                </a:lnTo>
                <a:lnTo>
                  <a:pt x="1216815" y="1614171"/>
                </a:lnTo>
                <a:lnTo>
                  <a:pt x="1258754" y="1592469"/>
                </a:lnTo>
                <a:lnTo>
                  <a:pt x="1299464" y="1568336"/>
                </a:lnTo>
                <a:lnTo>
                  <a:pt x="1338859" y="1541798"/>
                </a:lnTo>
                <a:lnTo>
                  <a:pt x="1376856" y="1512881"/>
                </a:lnTo>
                <a:lnTo>
                  <a:pt x="1399954" y="1493098"/>
                </a:lnTo>
                <a:lnTo>
                  <a:pt x="847343" y="1493098"/>
                </a:lnTo>
                <a:lnTo>
                  <a:pt x="796282" y="1491126"/>
                </a:lnTo>
                <a:lnTo>
                  <a:pt x="745935" y="1485245"/>
                </a:lnTo>
                <a:lnTo>
                  <a:pt x="696484" y="1475511"/>
                </a:lnTo>
                <a:lnTo>
                  <a:pt x="648110" y="1461976"/>
                </a:lnTo>
                <a:lnTo>
                  <a:pt x="600995" y="1444695"/>
                </a:lnTo>
                <a:lnTo>
                  <a:pt x="555321" y="1423723"/>
                </a:lnTo>
                <a:lnTo>
                  <a:pt x="511268" y="1399112"/>
                </a:lnTo>
                <a:lnTo>
                  <a:pt x="469018" y="1370918"/>
                </a:lnTo>
                <a:lnTo>
                  <a:pt x="428752" y="1339194"/>
                </a:lnTo>
                <a:lnTo>
                  <a:pt x="390651" y="1303995"/>
                </a:lnTo>
                <a:lnTo>
                  <a:pt x="356209" y="1266725"/>
                </a:lnTo>
                <a:lnTo>
                  <a:pt x="325092" y="1227119"/>
                </a:lnTo>
                <a:lnTo>
                  <a:pt x="297370" y="1185357"/>
                </a:lnTo>
                <a:lnTo>
                  <a:pt x="273115" y="1141618"/>
                </a:lnTo>
                <a:lnTo>
                  <a:pt x="252396" y="1096080"/>
                </a:lnTo>
                <a:lnTo>
                  <a:pt x="235286" y="1048923"/>
                </a:lnTo>
                <a:lnTo>
                  <a:pt x="221854" y="1000326"/>
                </a:lnTo>
                <a:lnTo>
                  <a:pt x="212173" y="950468"/>
                </a:lnTo>
                <a:lnTo>
                  <a:pt x="206312" y="899527"/>
                </a:lnTo>
                <a:lnTo>
                  <a:pt x="204342" y="847684"/>
                </a:lnTo>
                <a:lnTo>
                  <a:pt x="206312" y="796664"/>
                </a:lnTo>
                <a:lnTo>
                  <a:pt x="212173" y="746363"/>
                </a:lnTo>
                <a:lnTo>
                  <a:pt x="221854" y="696962"/>
                </a:lnTo>
                <a:lnTo>
                  <a:pt x="235286" y="648639"/>
                </a:lnTo>
                <a:lnTo>
                  <a:pt x="252396" y="601574"/>
                </a:lnTo>
                <a:lnTo>
                  <a:pt x="273115" y="555945"/>
                </a:lnTo>
                <a:lnTo>
                  <a:pt x="297370" y="511931"/>
                </a:lnTo>
                <a:lnTo>
                  <a:pt x="325092" y="469712"/>
                </a:lnTo>
                <a:lnTo>
                  <a:pt x="356209" y="429466"/>
                </a:lnTo>
                <a:lnTo>
                  <a:pt x="390651" y="391373"/>
                </a:lnTo>
                <a:lnTo>
                  <a:pt x="426020" y="358956"/>
                </a:lnTo>
                <a:lnTo>
                  <a:pt x="463184" y="329626"/>
                </a:lnTo>
                <a:lnTo>
                  <a:pt x="501961" y="303383"/>
                </a:lnTo>
                <a:lnTo>
                  <a:pt x="542170" y="280228"/>
                </a:lnTo>
                <a:lnTo>
                  <a:pt x="583629" y="260160"/>
                </a:lnTo>
                <a:lnTo>
                  <a:pt x="626158" y="243180"/>
                </a:lnTo>
                <a:lnTo>
                  <a:pt x="669576" y="229287"/>
                </a:lnTo>
                <a:lnTo>
                  <a:pt x="713700" y="218481"/>
                </a:lnTo>
                <a:lnTo>
                  <a:pt x="758350" y="210762"/>
                </a:lnTo>
                <a:lnTo>
                  <a:pt x="803345" y="206131"/>
                </a:lnTo>
                <a:lnTo>
                  <a:pt x="848502" y="204588"/>
                </a:lnTo>
                <a:lnTo>
                  <a:pt x="1401803" y="204588"/>
                </a:lnTo>
                <a:lnTo>
                  <a:pt x="1377112" y="183749"/>
                </a:lnTo>
                <a:lnTo>
                  <a:pt x="1339547" y="155480"/>
                </a:lnTo>
                <a:lnTo>
                  <a:pt x="1300805" y="129567"/>
                </a:lnTo>
                <a:lnTo>
                  <a:pt x="1260988" y="106009"/>
                </a:lnTo>
                <a:lnTo>
                  <a:pt x="1220198" y="84807"/>
                </a:lnTo>
                <a:lnTo>
                  <a:pt x="1178535" y="65961"/>
                </a:lnTo>
                <a:lnTo>
                  <a:pt x="1136101" y="49471"/>
                </a:lnTo>
                <a:lnTo>
                  <a:pt x="1092997" y="35336"/>
                </a:lnTo>
                <a:lnTo>
                  <a:pt x="1049325" y="23557"/>
                </a:lnTo>
                <a:lnTo>
                  <a:pt x="1005187" y="14134"/>
                </a:lnTo>
                <a:lnTo>
                  <a:pt x="960682" y="7067"/>
                </a:lnTo>
                <a:lnTo>
                  <a:pt x="915913" y="2355"/>
                </a:lnTo>
                <a:lnTo>
                  <a:pt x="870982" y="0"/>
                </a:lnTo>
                <a:close/>
              </a:path>
              <a:path w="1697990" h="1697355">
                <a:moveTo>
                  <a:pt x="1401803" y="204588"/>
                </a:moveTo>
                <a:lnTo>
                  <a:pt x="848502" y="204588"/>
                </a:lnTo>
                <a:lnTo>
                  <a:pt x="893642" y="206131"/>
                </a:lnTo>
                <a:lnTo>
                  <a:pt x="938582" y="210762"/>
                </a:lnTo>
                <a:lnTo>
                  <a:pt x="983142" y="218481"/>
                </a:lnTo>
                <a:lnTo>
                  <a:pt x="1027139" y="229287"/>
                </a:lnTo>
                <a:lnTo>
                  <a:pt x="1070394" y="243180"/>
                </a:lnTo>
                <a:lnTo>
                  <a:pt x="1112724" y="260160"/>
                </a:lnTo>
                <a:lnTo>
                  <a:pt x="1153948" y="280228"/>
                </a:lnTo>
                <a:lnTo>
                  <a:pt x="1193885" y="303383"/>
                </a:lnTo>
                <a:lnTo>
                  <a:pt x="1232354" y="329626"/>
                </a:lnTo>
                <a:lnTo>
                  <a:pt x="1269174" y="358956"/>
                </a:lnTo>
                <a:lnTo>
                  <a:pt x="1304163" y="391373"/>
                </a:lnTo>
                <a:lnTo>
                  <a:pt x="1339396" y="429466"/>
                </a:lnTo>
                <a:lnTo>
                  <a:pt x="1371147" y="469712"/>
                </a:lnTo>
                <a:lnTo>
                  <a:pt x="1399363" y="511931"/>
                </a:lnTo>
                <a:lnTo>
                  <a:pt x="1423990" y="555945"/>
                </a:lnTo>
                <a:lnTo>
                  <a:pt x="1444974" y="601574"/>
                </a:lnTo>
                <a:lnTo>
                  <a:pt x="1462262" y="648639"/>
                </a:lnTo>
                <a:lnTo>
                  <a:pt x="1475802" y="696962"/>
                </a:lnTo>
                <a:lnTo>
                  <a:pt x="1485539" y="746363"/>
                </a:lnTo>
                <a:lnTo>
                  <a:pt x="1491420" y="796664"/>
                </a:lnTo>
                <a:lnTo>
                  <a:pt x="1493392" y="847684"/>
                </a:lnTo>
                <a:lnTo>
                  <a:pt x="1491420" y="899527"/>
                </a:lnTo>
                <a:lnTo>
                  <a:pt x="1485539" y="950468"/>
                </a:lnTo>
                <a:lnTo>
                  <a:pt x="1475802" y="1000326"/>
                </a:lnTo>
                <a:lnTo>
                  <a:pt x="1462262" y="1048923"/>
                </a:lnTo>
                <a:lnTo>
                  <a:pt x="1444974" y="1096080"/>
                </a:lnTo>
                <a:lnTo>
                  <a:pt x="1423990" y="1141618"/>
                </a:lnTo>
                <a:lnTo>
                  <a:pt x="1399363" y="1185357"/>
                </a:lnTo>
                <a:lnTo>
                  <a:pt x="1371147" y="1227119"/>
                </a:lnTo>
                <a:lnTo>
                  <a:pt x="1339396" y="1266725"/>
                </a:lnTo>
                <a:lnTo>
                  <a:pt x="1304163" y="1303995"/>
                </a:lnTo>
                <a:lnTo>
                  <a:pt x="1266851" y="1339194"/>
                </a:lnTo>
                <a:lnTo>
                  <a:pt x="1227195" y="1370919"/>
                </a:lnTo>
                <a:lnTo>
                  <a:pt x="1185383" y="1399112"/>
                </a:lnTo>
                <a:lnTo>
                  <a:pt x="1141588" y="1423723"/>
                </a:lnTo>
                <a:lnTo>
                  <a:pt x="1095994" y="1444695"/>
                </a:lnTo>
                <a:lnTo>
                  <a:pt x="1048780" y="1461976"/>
                </a:lnTo>
                <a:lnTo>
                  <a:pt x="1000127" y="1475511"/>
                </a:lnTo>
                <a:lnTo>
                  <a:pt x="950217" y="1485245"/>
                </a:lnTo>
                <a:lnTo>
                  <a:pt x="899228" y="1491126"/>
                </a:lnTo>
                <a:lnTo>
                  <a:pt x="847343" y="1493098"/>
                </a:lnTo>
                <a:lnTo>
                  <a:pt x="1399954" y="1493098"/>
                </a:lnTo>
                <a:lnTo>
                  <a:pt x="1448308" y="1448013"/>
                </a:lnTo>
                <a:lnTo>
                  <a:pt x="1484423" y="1410375"/>
                </a:lnTo>
                <a:lnTo>
                  <a:pt x="1517837" y="1370918"/>
                </a:lnTo>
                <a:lnTo>
                  <a:pt x="1548515" y="1329753"/>
                </a:lnTo>
                <a:lnTo>
                  <a:pt x="1576427" y="1286985"/>
                </a:lnTo>
                <a:lnTo>
                  <a:pt x="1601539" y="1242721"/>
                </a:lnTo>
                <a:lnTo>
                  <a:pt x="1623819" y="1197069"/>
                </a:lnTo>
                <a:lnTo>
                  <a:pt x="1643234" y="1150137"/>
                </a:lnTo>
                <a:lnTo>
                  <a:pt x="1659751" y="1102033"/>
                </a:lnTo>
                <a:lnTo>
                  <a:pt x="1673339" y="1052863"/>
                </a:lnTo>
                <a:lnTo>
                  <a:pt x="1683963" y="1002736"/>
                </a:lnTo>
                <a:lnTo>
                  <a:pt x="1691593" y="951759"/>
                </a:lnTo>
                <a:lnTo>
                  <a:pt x="1696194" y="900039"/>
                </a:lnTo>
                <a:lnTo>
                  <a:pt x="1697736" y="847684"/>
                </a:lnTo>
                <a:lnTo>
                  <a:pt x="1696194" y="795953"/>
                </a:lnTo>
                <a:lnTo>
                  <a:pt x="1691593" y="744758"/>
                </a:lnTo>
                <a:lnTo>
                  <a:pt x="1683963" y="694203"/>
                </a:lnTo>
                <a:lnTo>
                  <a:pt x="1673339" y="644396"/>
                </a:lnTo>
                <a:lnTo>
                  <a:pt x="1659751" y="595444"/>
                </a:lnTo>
                <a:lnTo>
                  <a:pt x="1643234" y="547452"/>
                </a:lnTo>
                <a:lnTo>
                  <a:pt x="1623819" y="500528"/>
                </a:lnTo>
                <a:lnTo>
                  <a:pt x="1601539" y="454777"/>
                </a:lnTo>
                <a:lnTo>
                  <a:pt x="1576427" y="410306"/>
                </a:lnTo>
                <a:lnTo>
                  <a:pt x="1548515" y="367222"/>
                </a:lnTo>
                <a:lnTo>
                  <a:pt x="1517836" y="325631"/>
                </a:lnTo>
                <a:lnTo>
                  <a:pt x="1484423" y="285640"/>
                </a:lnTo>
                <a:lnTo>
                  <a:pt x="1448308" y="247355"/>
                </a:lnTo>
                <a:lnTo>
                  <a:pt x="1413399" y="214374"/>
                </a:lnTo>
                <a:lnTo>
                  <a:pt x="1401803" y="204588"/>
                </a:lnTo>
                <a:close/>
              </a:path>
            </a:pathLst>
          </a:custGeom>
          <a:solidFill>
            <a:srgbClr val="C3D5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5452871" y="2334767"/>
            <a:ext cx="1219200" cy="527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 txBox="1"/>
          <p:nvPr/>
        </p:nvSpPr>
        <p:spPr>
          <a:xfrm>
            <a:off x="1133652" y="1837690"/>
            <a:ext cx="25088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高主频多核心处理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0665" indent="-227965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雷电</a:t>
            </a:r>
            <a:r>
              <a:rPr sz="1800" spc="75" dirty="0">
                <a:latin typeface="Calibri" panose="020F0502020204030204"/>
                <a:cs typeface="Calibri" panose="020F0502020204030204"/>
              </a:rPr>
              <a:t>3/WIFI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150" dirty="0">
                <a:latin typeface="Calibri" panose="020F0502020204030204"/>
                <a:cs typeface="Calibri" panose="020F0502020204030204"/>
              </a:rPr>
              <a:t>6</a:t>
            </a: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高速传输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0665" indent="-227965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傲腾技术就绪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0665" indent="-227965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图像显示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24"/>
          <p:cNvSpPr/>
          <p:nvPr/>
        </p:nvSpPr>
        <p:spPr>
          <a:xfrm>
            <a:off x="4561332" y="2868167"/>
            <a:ext cx="531876" cy="1222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6685788" y="3227832"/>
            <a:ext cx="531876" cy="1222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6478523" y="1481327"/>
            <a:ext cx="1860169" cy="18601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6592823" y="1568196"/>
            <a:ext cx="1365885" cy="1365885"/>
          </a:xfrm>
          <a:custGeom>
            <a:avLst/>
            <a:gdLst/>
            <a:ahLst/>
            <a:cxnLst/>
            <a:rect l="l" t="t" r="r" b="b"/>
            <a:pathLst>
              <a:path w="1365884" h="1365885">
                <a:moveTo>
                  <a:pt x="682751" y="0"/>
                </a:moveTo>
                <a:lnTo>
                  <a:pt x="633993" y="1714"/>
                </a:lnTo>
                <a:lnTo>
                  <a:pt x="586160" y="6780"/>
                </a:lnTo>
                <a:lnTo>
                  <a:pt x="539368" y="15082"/>
                </a:lnTo>
                <a:lnTo>
                  <a:pt x="493732" y="26504"/>
                </a:lnTo>
                <a:lnTo>
                  <a:pt x="449367" y="40932"/>
                </a:lnTo>
                <a:lnTo>
                  <a:pt x="406390" y="58249"/>
                </a:lnTo>
                <a:lnTo>
                  <a:pt x="364916" y="78340"/>
                </a:lnTo>
                <a:lnTo>
                  <a:pt x="325060" y="101089"/>
                </a:lnTo>
                <a:lnTo>
                  <a:pt x="286938" y="126381"/>
                </a:lnTo>
                <a:lnTo>
                  <a:pt x="250665" y="154100"/>
                </a:lnTo>
                <a:lnTo>
                  <a:pt x="216358" y="184131"/>
                </a:lnTo>
                <a:lnTo>
                  <a:pt x="184131" y="216358"/>
                </a:lnTo>
                <a:lnTo>
                  <a:pt x="154100" y="250665"/>
                </a:lnTo>
                <a:lnTo>
                  <a:pt x="126381" y="286938"/>
                </a:lnTo>
                <a:lnTo>
                  <a:pt x="101089" y="325060"/>
                </a:lnTo>
                <a:lnTo>
                  <a:pt x="78340" y="364916"/>
                </a:lnTo>
                <a:lnTo>
                  <a:pt x="58249" y="406390"/>
                </a:lnTo>
                <a:lnTo>
                  <a:pt x="40932" y="449367"/>
                </a:lnTo>
                <a:lnTo>
                  <a:pt x="26504" y="493732"/>
                </a:lnTo>
                <a:lnTo>
                  <a:pt x="15082" y="539368"/>
                </a:lnTo>
                <a:lnTo>
                  <a:pt x="6780" y="586160"/>
                </a:lnTo>
                <a:lnTo>
                  <a:pt x="1714" y="633993"/>
                </a:lnTo>
                <a:lnTo>
                  <a:pt x="0" y="682751"/>
                </a:lnTo>
                <a:lnTo>
                  <a:pt x="1714" y="731510"/>
                </a:lnTo>
                <a:lnTo>
                  <a:pt x="6780" y="779343"/>
                </a:lnTo>
                <a:lnTo>
                  <a:pt x="15082" y="826135"/>
                </a:lnTo>
                <a:lnTo>
                  <a:pt x="26504" y="871771"/>
                </a:lnTo>
                <a:lnTo>
                  <a:pt x="40932" y="916136"/>
                </a:lnTo>
                <a:lnTo>
                  <a:pt x="58249" y="959113"/>
                </a:lnTo>
                <a:lnTo>
                  <a:pt x="78340" y="1000587"/>
                </a:lnTo>
                <a:lnTo>
                  <a:pt x="101089" y="1040443"/>
                </a:lnTo>
                <a:lnTo>
                  <a:pt x="126381" y="1078565"/>
                </a:lnTo>
                <a:lnTo>
                  <a:pt x="154100" y="1114838"/>
                </a:lnTo>
                <a:lnTo>
                  <a:pt x="184131" y="1149145"/>
                </a:lnTo>
                <a:lnTo>
                  <a:pt x="216358" y="1181372"/>
                </a:lnTo>
                <a:lnTo>
                  <a:pt x="250665" y="1211403"/>
                </a:lnTo>
                <a:lnTo>
                  <a:pt x="286938" y="1239122"/>
                </a:lnTo>
                <a:lnTo>
                  <a:pt x="325060" y="1264414"/>
                </a:lnTo>
                <a:lnTo>
                  <a:pt x="364916" y="1287163"/>
                </a:lnTo>
                <a:lnTo>
                  <a:pt x="406390" y="1307254"/>
                </a:lnTo>
                <a:lnTo>
                  <a:pt x="449367" y="1324571"/>
                </a:lnTo>
                <a:lnTo>
                  <a:pt x="493732" y="1338999"/>
                </a:lnTo>
                <a:lnTo>
                  <a:pt x="539368" y="1350421"/>
                </a:lnTo>
                <a:lnTo>
                  <a:pt x="586160" y="1358723"/>
                </a:lnTo>
                <a:lnTo>
                  <a:pt x="633993" y="1363789"/>
                </a:lnTo>
                <a:lnTo>
                  <a:pt x="682751" y="1365503"/>
                </a:lnTo>
                <a:lnTo>
                  <a:pt x="731510" y="1363789"/>
                </a:lnTo>
                <a:lnTo>
                  <a:pt x="779343" y="1358723"/>
                </a:lnTo>
                <a:lnTo>
                  <a:pt x="826135" y="1350421"/>
                </a:lnTo>
                <a:lnTo>
                  <a:pt x="871771" y="1338999"/>
                </a:lnTo>
                <a:lnTo>
                  <a:pt x="916136" y="1324571"/>
                </a:lnTo>
                <a:lnTo>
                  <a:pt x="959113" y="1307254"/>
                </a:lnTo>
                <a:lnTo>
                  <a:pt x="1000587" y="1287163"/>
                </a:lnTo>
                <a:lnTo>
                  <a:pt x="1040443" y="1264414"/>
                </a:lnTo>
                <a:lnTo>
                  <a:pt x="1078565" y="1239122"/>
                </a:lnTo>
                <a:lnTo>
                  <a:pt x="1114838" y="1211403"/>
                </a:lnTo>
                <a:lnTo>
                  <a:pt x="1149145" y="1181372"/>
                </a:lnTo>
                <a:lnTo>
                  <a:pt x="1181372" y="1149145"/>
                </a:lnTo>
                <a:lnTo>
                  <a:pt x="1211403" y="1114838"/>
                </a:lnTo>
                <a:lnTo>
                  <a:pt x="1239122" y="1078565"/>
                </a:lnTo>
                <a:lnTo>
                  <a:pt x="1264414" y="1040443"/>
                </a:lnTo>
                <a:lnTo>
                  <a:pt x="1287163" y="1000587"/>
                </a:lnTo>
                <a:lnTo>
                  <a:pt x="1307254" y="959113"/>
                </a:lnTo>
                <a:lnTo>
                  <a:pt x="1324571" y="916136"/>
                </a:lnTo>
                <a:lnTo>
                  <a:pt x="1338999" y="871771"/>
                </a:lnTo>
                <a:lnTo>
                  <a:pt x="1350421" y="826135"/>
                </a:lnTo>
                <a:lnTo>
                  <a:pt x="1358723" y="779343"/>
                </a:lnTo>
                <a:lnTo>
                  <a:pt x="1363789" y="731510"/>
                </a:lnTo>
                <a:lnTo>
                  <a:pt x="1365503" y="682751"/>
                </a:lnTo>
                <a:lnTo>
                  <a:pt x="1363789" y="633993"/>
                </a:lnTo>
                <a:lnTo>
                  <a:pt x="1358723" y="586160"/>
                </a:lnTo>
                <a:lnTo>
                  <a:pt x="1350421" y="539368"/>
                </a:lnTo>
                <a:lnTo>
                  <a:pt x="1338999" y="493732"/>
                </a:lnTo>
                <a:lnTo>
                  <a:pt x="1324571" y="449367"/>
                </a:lnTo>
                <a:lnTo>
                  <a:pt x="1307254" y="406390"/>
                </a:lnTo>
                <a:lnTo>
                  <a:pt x="1287163" y="364916"/>
                </a:lnTo>
                <a:lnTo>
                  <a:pt x="1264414" y="325060"/>
                </a:lnTo>
                <a:lnTo>
                  <a:pt x="1239122" y="286938"/>
                </a:lnTo>
                <a:lnTo>
                  <a:pt x="1211403" y="250665"/>
                </a:lnTo>
                <a:lnTo>
                  <a:pt x="1181372" y="216358"/>
                </a:lnTo>
                <a:lnTo>
                  <a:pt x="1149145" y="184131"/>
                </a:lnTo>
                <a:lnTo>
                  <a:pt x="1114838" y="154100"/>
                </a:lnTo>
                <a:lnTo>
                  <a:pt x="1078565" y="126381"/>
                </a:lnTo>
                <a:lnTo>
                  <a:pt x="1040443" y="101089"/>
                </a:lnTo>
                <a:lnTo>
                  <a:pt x="1000587" y="78340"/>
                </a:lnTo>
                <a:lnTo>
                  <a:pt x="959113" y="58249"/>
                </a:lnTo>
                <a:lnTo>
                  <a:pt x="916136" y="40932"/>
                </a:lnTo>
                <a:lnTo>
                  <a:pt x="871771" y="26504"/>
                </a:lnTo>
                <a:lnTo>
                  <a:pt x="826135" y="15082"/>
                </a:lnTo>
                <a:lnTo>
                  <a:pt x="779343" y="6780"/>
                </a:lnTo>
                <a:lnTo>
                  <a:pt x="731510" y="1714"/>
                </a:lnTo>
                <a:lnTo>
                  <a:pt x="6827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6592823" y="1568196"/>
            <a:ext cx="1365885" cy="1365885"/>
          </a:xfrm>
          <a:custGeom>
            <a:avLst/>
            <a:gdLst/>
            <a:ahLst/>
            <a:cxnLst/>
            <a:rect l="l" t="t" r="r" b="b"/>
            <a:pathLst>
              <a:path w="1365884" h="1365885">
                <a:moveTo>
                  <a:pt x="0" y="682751"/>
                </a:moveTo>
                <a:lnTo>
                  <a:pt x="1714" y="633993"/>
                </a:lnTo>
                <a:lnTo>
                  <a:pt x="6780" y="586160"/>
                </a:lnTo>
                <a:lnTo>
                  <a:pt x="15082" y="539368"/>
                </a:lnTo>
                <a:lnTo>
                  <a:pt x="26504" y="493732"/>
                </a:lnTo>
                <a:lnTo>
                  <a:pt x="40932" y="449367"/>
                </a:lnTo>
                <a:lnTo>
                  <a:pt x="58249" y="406390"/>
                </a:lnTo>
                <a:lnTo>
                  <a:pt x="78340" y="364916"/>
                </a:lnTo>
                <a:lnTo>
                  <a:pt x="101089" y="325060"/>
                </a:lnTo>
                <a:lnTo>
                  <a:pt x="126381" y="286938"/>
                </a:lnTo>
                <a:lnTo>
                  <a:pt x="154100" y="250665"/>
                </a:lnTo>
                <a:lnTo>
                  <a:pt x="184131" y="216358"/>
                </a:lnTo>
                <a:lnTo>
                  <a:pt x="216358" y="184131"/>
                </a:lnTo>
                <a:lnTo>
                  <a:pt x="250665" y="154100"/>
                </a:lnTo>
                <a:lnTo>
                  <a:pt x="286938" y="126381"/>
                </a:lnTo>
                <a:lnTo>
                  <a:pt x="325060" y="101089"/>
                </a:lnTo>
                <a:lnTo>
                  <a:pt x="364916" y="78340"/>
                </a:lnTo>
                <a:lnTo>
                  <a:pt x="406390" y="58249"/>
                </a:lnTo>
                <a:lnTo>
                  <a:pt x="449367" y="40932"/>
                </a:lnTo>
                <a:lnTo>
                  <a:pt x="493732" y="26504"/>
                </a:lnTo>
                <a:lnTo>
                  <a:pt x="539368" y="15082"/>
                </a:lnTo>
                <a:lnTo>
                  <a:pt x="586160" y="6780"/>
                </a:lnTo>
                <a:lnTo>
                  <a:pt x="633993" y="1714"/>
                </a:lnTo>
                <a:lnTo>
                  <a:pt x="682751" y="0"/>
                </a:lnTo>
                <a:lnTo>
                  <a:pt x="731510" y="1714"/>
                </a:lnTo>
                <a:lnTo>
                  <a:pt x="779343" y="6780"/>
                </a:lnTo>
                <a:lnTo>
                  <a:pt x="826135" y="15082"/>
                </a:lnTo>
                <a:lnTo>
                  <a:pt x="871771" y="26504"/>
                </a:lnTo>
                <a:lnTo>
                  <a:pt x="916136" y="40932"/>
                </a:lnTo>
                <a:lnTo>
                  <a:pt x="959113" y="58249"/>
                </a:lnTo>
                <a:lnTo>
                  <a:pt x="1000587" y="78340"/>
                </a:lnTo>
                <a:lnTo>
                  <a:pt x="1040443" y="101089"/>
                </a:lnTo>
                <a:lnTo>
                  <a:pt x="1078565" y="126381"/>
                </a:lnTo>
                <a:lnTo>
                  <a:pt x="1114838" y="154100"/>
                </a:lnTo>
                <a:lnTo>
                  <a:pt x="1149145" y="184131"/>
                </a:lnTo>
                <a:lnTo>
                  <a:pt x="1181372" y="216358"/>
                </a:lnTo>
                <a:lnTo>
                  <a:pt x="1211403" y="250665"/>
                </a:lnTo>
                <a:lnTo>
                  <a:pt x="1239122" y="286938"/>
                </a:lnTo>
                <a:lnTo>
                  <a:pt x="1264414" y="325060"/>
                </a:lnTo>
                <a:lnTo>
                  <a:pt x="1287163" y="364916"/>
                </a:lnTo>
                <a:lnTo>
                  <a:pt x="1307254" y="406390"/>
                </a:lnTo>
                <a:lnTo>
                  <a:pt x="1324571" y="449367"/>
                </a:lnTo>
                <a:lnTo>
                  <a:pt x="1338999" y="493732"/>
                </a:lnTo>
                <a:lnTo>
                  <a:pt x="1350421" y="539368"/>
                </a:lnTo>
                <a:lnTo>
                  <a:pt x="1358723" y="586160"/>
                </a:lnTo>
                <a:lnTo>
                  <a:pt x="1363789" y="633993"/>
                </a:lnTo>
                <a:lnTo>
                  <a:pt x="1365503" y="682751"/>
                </a:lnTo>
                <a:lnTo>
                  <a:pt x="1363789" y="731510"/>
                </a:lnTo>
                <a:lnTo>
                  <a:pt x="1358723" y="779343"/>
                </a:lnTo>
                <a:lnTo>
                  <a:pt x="1350421" y="826135"/>
                </a:lnTo>
                <a:lnTo>
                  <a:pt x="1338999" y="871771"/>
                </a:lnTo>
                <a:lnTo>
                  <a:pt x="1324571" y="916136"/>
                </a:lnTo>
                <a:lnTo>
                  <a:pt x="1307254" y="959113"/>
                </a:lnTo>
                <a:lnTo>
                  <a:pt x="1287163" y="1000587"/>
                </a:lnTo>
                <a:lnTo>
                  <a:pt x="1264414" y="1040443"/>
                </a:lnTo>
                <a:lnTo>
                  <a:pt x="1239122" y="1078565"/>
                </a:lnTo>
                <a:lnTo>
                  <a:pt x="1211403" y="1114838"/>
                </a:lnTo>
                <a:lnTo>
                  <a:pt x="1181372" y="1149145"/>
                </a:lnTo>
                <a:lnTo>
                  <a:pt x="1149145" y="1181372"/>
                </a:lnTo>
                <a:lnTo>
                  <a:pt x="1114838" y="1211403"/>
                </a:lnTo>
                <a:lnTo>
                  <a:pt x="1078565" y="1239122"/>
                </a:lnTo>
                <a:lnTo>
                  <a:pt x="1040443" y="1264414"/>
                </a:lnTo>
                <a:lnTo>
                  <a:pt x="1000587" y="1287163"/>
                </a:lnTo>
                <a:lnTo>
                  <a:pt x="959113" y="1307254"/>
                </a:lnTo>
                <a:lnTo>
                  <a:pt x="916136" y="1324571"/>
                </a:lnTo>
                <a:lnTo>
                  <a:pt x="871771" y="1338999"/>
                </a:lnTo>
                <a:lnTo>
                  <a:pt x="826135" y="1350421"/>
                </a:lnTo>
                <a:lnTo>
                  <a:pt x="779343" y="1358723"/>
                </a:lnTo>
                <a:lnTo>
                  <a:pt x="731510" y="1363789"/>
                </a:lnTo>
                <a:lnTo>
                  <a:pt x="682751" y="1365503"/>
                </a:lnTo>
                <a:lnTo>
                  <a:pt x="633993" y="1363789"/>
                </a:lnTo>
                <a:lnTo>
                  <a:pt x="586160" y="1358723"/>
                </a:lnTo>
                <a:lnTo>
                  <a:pt x="539368" y="1350421"/>
                </a:lnTo>
                <a:lnTo>
                  <a:pt x="493732" y="1338999"/>
                </a:lnTo>
                <a:lnTo>
                  <a:pt x="449367" y="1324571"/>
                </a:lnTo>
                <a:lnTo>
                  <a:pt x="406390" y="1307254"/>
                </a:lnTo>
                <a:lnTo>
                  <a:pt x="364916" y="1287163"/>
                </a:lnTo>
                <a:lnTo>
                  <a:pt x="325060" y="1264414"/>
                </a:lnTo>
                <a:lnTo>
                  <a:pt x="286938" y="1239122"/>
                </a:lnTo>
                <a:lnTo>
                  <a:pt x="250665" y="1211403"/>
                </a:lnTo>
                <a:lnTo>
                  <a:pt x="216358" y="1181372"/>
                </a:lnTo>
                <a:lnTo>
                  <a:pt x="184131" y="1149145"/>
                </a:lnTo>
                <a:lnTo>
                  <a:pt x="154100" y="1114838"/>
                </a:lnTo>
                <a:lnTo>
                  <a:pt x="126381" y="1078565"/>
                </a:lnTo>
                <a:lnTo>
                  <a:pt x="101089" y="1040443"/>
                </a:lnTo>
                <a:lnTo>
                  <a:pt x="78340" y="1000587"/>
                </a:lnTo>
                <a:lnTo>
                  <a:pt x="58249" y="959113"/>
                </a:lnTo>
                <a:lnTo>
                  <a:pt x="40932" y="916136"/>
                </a:lnTo>
                <a:lnTo>
                  <a:pt x="26504" y="871771"/>
                </a:lnTo>
                <a:lnTo>
                  <a:pt x="15082" y="826135"/>
                </a:lnTo>
                <a:lnTo>
                  <a:pt x="6780" y="779343"/>
                </a:lnTo>
                <a:lnTo>
                  <a:pt x="1714" y="731510"/>
                </a:lnTo>
                <a:lnTo>
                  <a:pt x="0" y="682751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6478523" y="4279366"/>
            <a:ext cx="1860169" cy="1860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6592823" y="4366259"/>
            <a:ext cx="1365885" cy="1365885"/>
          </a:xfrm>
          <a:custGeom>
            <a:avLst/>
            <a:gdLst/>
            <a:ahLst/>
            <a:cxnLst/>
            <a:rect l="l" t="t" r="r" b="b"/>
            <a:pathLst>
              <a:path w="1365884" h="1365885">
                <a:moveTo>
                  <a:pt x="682751" y="0"/>
                </a:moveTo>
                <a:lnTo>
                  <a:pt x="633993" y="1714"/>
                </a:lnTo>
                <a:lnTo>
                  <a:pt x="586160" y="6780"/>
                </a:lnTo>
                <a:lnTo>
                  <a:pt x="539368" y="15082"/>
                </a:lnTo>
                <a:lnTo>
                  <a:pt x="493732" y="26504"/>
                </a:lnTo>
                <a:lnTo>
                  <a:pt x="449367" y="40932"/>
                </a:lnTo>
                <a:lnTo>
                  <a:pt x="406390" y="58249"/>
                </a:lnTo>
                <a:lnTo>
                  <a:pt x="364916" y="78340"/>
                </a:lnTo>
                <a:lnTo>
                  <a:pt x="325060" y="101089"/>
                </a:lnTo>
                <a:lnTo>
                  <a:pt x="286938" y="126381"/>
                </a:lnTo>
                <a:lnTo>
                  <a:pt x="250665" y="154100"/>
                </a:lnTo>
                <a:lnTo>
                  <a:pt x="216358" y="184131"/>
                </a:lnTo>
                <a:lnTo>
                  <a:pt x="184131" y="216358"/>
                </a:lnTo>
                <a:lnTo>
                  <a:pt x="154100" y="250665"/>
                </a:lnTo>
                <a:lnTo>
                  <a:pt x="126381" y="286938"/>
                </a:lnTo>
                <a:lnTo>
                  <a:pt x="101089" y="325060"/>
                </a:lnTo>
                <a:lnTo>
                  <a:pt x="78340" y="364916"/>
                </a:lnTo>
                <a:lnTo>
                  <a:pt x="58249" y="406390"/>
                </a:lnTo>
                <a:lnTo>
                  <a:pt x="40932" y="449367"/>
                </a:lnTo>
                <a:lnTo>
                  <a:pt x="26504" y="493732"/>
                </a:lnTo>
                <a:lnTo>
                  <a:pt x="15082" y="539368"/>
                </a:lnTo>
                <a:lnTo>
                  <a:pt x="6780" y="586160"/>
                </a:lnTo>
                <a:lnTo>
                  <a:pt x="1714" y="633993"/>
                </a:lnTo>
                <a:lnTo>
                  <a:pt x="0" y="682751"/>
                </a:lnTo>
                <a:lnTo>
                  <a:pt x="1714" y="731510"/>
                </a:lnTo>
                <a:lnTo>
                  <a:pt x="6780" y="779343"/>
                </a:lnTo>
                <a:lnTo>
                  <a:pt x="15082" y="826135"/>
                </a:lnTo>
                <a:lnTo>
                  <a:pt x="26504" y="871771"/>
                </a:lnTo>
                <a:lnTo>
                  <a:pt x="40932" y="916136"/>
                </a:lnTo>
                <a:lnTo>
                  <a:pt x="58249" y="959113"/>
                </a:lnTo>
                <a:lnTo>
                  <a:pt x="78340" y="1000587"/>
                </a:lnTo>
                <a:lnTo>
                  <a:pt x="101089" y="1040443"/>
                </a:lnTo>
                <a:lnTo>
                  <a:pt x="126381" y="1078565"/>
                </a:lnTo>
                <a:lnTo>
                  <a:pt x="154100" y="1114838"/>
                </a:lnTo>
                <a:lnTo>
                  <a:pt x="184131" y="1149145"/>
                </a:lnTo>
                <a:lnTo>
                  <a:pt x="216358" y="1181372"/>
                </a:lnTo>
                <a:lnTo>
                  <a:pt x="250665" y="1211403"/>
                </a:lnTo>
                <a:lnTo>
                  <a:pt x="286938" y="1239122"/>
                </a:lnTo>
                <a:lnTo>
                  <a:pt x="325060" y="1264414"/>
                </a:lnTo>
                <a:lnTo>
                  <a:pt x="364916" y="1287163"/>
                </a:lnTo>
                <a:lnTo>
                  <a:pt x="406390" y="1307254"/>
                </a:lnTo>
                <a:lnTo>
                  <a:pt x="449367" y="1324571"/>
                </a:lnTo>
                <a:lnTo>
                  <a:pt x="493732" y="1338999"/>
                </a:lnTo>
                <a:lnTo>
                  <a:pt x="539368" y="1350421"/>
                </a:lnTo>
                <a:lnTo>
                  <a:pt x="586160" y="1358723"/>
                </a:lnTo>
                <a:lnTo>
                  <a:pt x="633993" y="1363789"/>
                </a:lnTo>
                <a:lnTo>
                  <a:pt x="682751" y="1365503"/>
                </a:lnTo>
                <a:lnTo>
                  <a:pt x="731510" y="1363789"/>
                </a:lnTo>
                <a:lnTo>
                  <a:pt x="779343" y="1358723"/>
                </a:lnTo>
                <a:lnTo>
                  <a:pt x="826135" y="1350421"/>
                </a:lnTo>
                <a:lnTo>
                  <a:pt x="871771" y="1338999"/>
                </a:lnTo>
                <a:lnTo>
                  <a:pt x="916136" y="1324571"/>
                </a:lnTo>
                <a:lnTo>
                  <a:pt x="959113" y="1307254"/>
                </a:lnTo>
                <a:lnTo>
                  <a:pt x="1000587" y="1287163"/>
                </a:lnTo>
                <a:lnTo>
                  <a:pt x="1040443" y="1264414"/>
                </a:lnTo>
                <a:lnTo>
                  <a:pt x="1078565" y="1239122"/>
                </a:lnTo>
                <a:lnTo>
                  <a:pt x="1114838" y="1211403"/>
                </a:lnTo>
                <a:lnTo>
                  <a:pt x="1149145" y="1181372"/>
                </a:lnTo>
                <a:lnTo>
                  <a:pt x="1181372" y="1149145"/>
                </a:lnTo>
                <a:lnTo>
                  <a:pt x="1211403" y="1114838"/>
                </a:lnTo>
                <a:lnTo>
                  <a:pt x="1239122" y="1078565"/>
                </a:lnTo>
                <a:lnTo>
                  <a:pt x="1264414" y="1040443"/>
                </a:lnTo>
                <a:lnTo>
                  <a:pt x="1287163" y="1000587"/>
                </a:lnTo>
                <a:lnTo>
                  <a:pt x="1307254" y="959113"/>
                </a:lnTo>
                <a:lnTo>
                  <a:pt x="1324571" y="916136"/>
                </a:lnTo>
                <a:lnTo>
                  <a:pt x="1338999" y="871771"/>
                </a:lnTo>
                <a:lnTo>
                  <a:pt x="1350421" y="826135"/>
                </a:lnTo>
                <a:lnTo>
                  <a:pt x="1358723" y="779343"/>
                </a:lnTo>
                <a:lnTo>
                  <a:pt x="1363789" y="731510"/>
                </a:lnTo>
                <a:lnTo>
                  <a:pt x="1365503" y="682751"/>
                </a:lnTo>
                <a:lnTo>
                  <a:pt x="1363789" y="633993"/>
                </a:lnTo>
                <a:lnTo>
                  <a:pt x="1358723" y="586160"/>
                </a:lnTo>
                <a:lnTo>
                  <a:pt x="1350421" y="539368"/>
                </a:lnTo>
                <a:lnTo>
                  <a:pt x="1338999" y="493732"/>
                </a:lnTo>
                <a:lnTo>
                  <a:pt x="1324571" y="449367"/>
                </a:lnTo>
                <a:lnTo>
                  <a:pt x="1307254" y="406390"/>
                </a:lnTo>
                <a:lnTo>
                  <a:pt x="1287163" y="364916"/>
                </a:lnTo>
                <a:lnTo>
                  <a:pt x="1264414" y="325060"/>
                </a:lnTo>
                <a:lnTo>
                  <a:pt x="1239122" y="286938"/>
                </a:lnTo>
                <a:lnTo>
                  <a:pt x="1211403" y="250665"/>
                </a:lnTo>
                <a:lnTo>
                  <a:pt x="1181372" y="216358"/>
                </a:lnTo>
                <a:lnTo>
                  <a:pt x="1149145" y="184131"/>
                </a:lnTo>
                <a:lnTo>
                  <a:pt x="1114838" y="154100"/>
                </a:lnTo>
                <a:lnTo>
                  <a:pt x="1078565" y="126381"/>
                </a:lnTo>
                <a:lnTo>
                  <a:pt x="1040443" y="101089"/>
                </a:lnTo>
                <a:lnTo>
                  <a:pt x="1000587" y="78340"/>
                </a:lnTo>
                <a:lnTo>
                  <a:pt x="959113" y="58249"/>
                </a:lnTo>
                <a:lnTo>
                  <a:pt x="916136" y="40932"/>
                </a:lnTo>
                <a:lnTo>
                  <a:pt x="871771" y="26504"/>
                </a:lnTo>
                <a:lnTo>
                  <a:pt x="826135" y="15082"/>
                </a:lnTo>
                <a:lnTo>
                  <a:pt x="779343" y="6780"/>
                </a:lnTo>
                <a:lnTo>
                  <a:pt x="731510" y="1714"/>
                </a:lnTo>
                <a:lnTo>
                  <a:pt x="6827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6592823" y="4366259"/>
            <a:ext cx="1365885" cy="1365885"/>
          </a:xfrm>
          <a:custGeom>
            <a:avLst/>
            <a:gdLst/>
            <a:ahLst/>
            <a:cxnLst/>
            <a:rect l="l" t="t" r="r" b="b"/>
            <a:pathLst>
              <a:path w="1365884" h="1365885">
                <a:moveTo>
                  <a:pt x="0" y="682751"/>
                </a:moveTo>
                <a:lnTo>
                  <a:pt x="1714" y="633993"/>
                </a:lnTo>
                <a:lnTo>
                  <a:pt x="6780" y="586160"/>
                </a:lnTo>
                <a:lnTo>
                  <a:pt x="15082" y="539368"/>
                </a:lnTo>
                <a:lnTo>
                  <a:pt x="26504" y="493732"/>
                </a:lnTo>
                <a:lnTo>
                  <a:pt x="40932" y="449367"/>
                </a:lnTo>
                <a:lnTo>
                  <a:pt x="58249" y="406390"/>
                </a:lnTo>
                <a:lnTo>
                  <a:pt x="78340" y="364916"/>
                </a:lnTo>
                <a:lnTo>
                  <a:pt x="101089" y="325060"/>
                </a:lnTo>
                <a:lnTo>
                  <a:pt x="126381" y="286938"/>
                </a:lnTo>
                <a:lnTo>
                  <a:pt x="154100" y="250665"/>
                </a:lnTo>
                <a:lnTo>
                  <a:pt x="184131" y="216358"/>
                </a:lnTo>
                <a:lnTo>
                  <a:pt x="216358" y="184131"/>
                </a:lnTo>
                <a:lnTo>
                  <a:pt x="250665" y="154100"/>
                </a:lnTo>
                <a:lnTo>
                  <a:pt x="286938" y="126381"/>
                </a:lnTo>
                <a:lnTo>
                  <a:pt x="325060" y="101089"/>
                </a:lnTo>
                <a:lnTo>
                  <a:pt x="364916" y="78340"/>
                </a:lnTo>
                <a:lnTo>
                  <a:pt x="406390" y="58249"/>
                </a:lnTo>
                <a:lnTo>
                  <a:pt x="449367" y="40932"/>
                </a:lnTo>
                <a:lnTo>
                  <a:pt x="493732" y="26504"/>
                </a:lnTo>
                <a:lnTo>
                  <a:pt x="539368" y="15082"/>
                </a:lnTo>
                <a:lnTo>
                  <a:pt x="586160" y="6780"/>
                </a:lnTo>
                <a:lnTo>
                  <a:pt x="633993" y="1714"/>
                </a:lnTo>
                <a:lnTo>
                  <a:pt x="682751" y="0"/>
                </a:lnTo>
                <a:lnTo>
                  <a:pt x="731510" y="1714"/>
                </a:lnTo>
                <a:lnTo>
                  <a:pt x="779343" y="6780"/>
                </a:lnTo>
                <a:lnTo>
                  <a:pt x="826135" y="15082"/>
                </a:lnTo>
                <a:lnTo>
                  <a:pt x="871771" y="26504"/>
                </a:lnTo>
                <a:lnTo>
                  <a:pt x="916136" y="40932"/>
                </a:lnTo>
                <a:lnTo>
                  <a:pt x="959113" y="58249"/>
                </a:lnTo>
                <a:lnTo>
                  <a:pt x="1000587" y="78340"/>
                </a:lnTo>
                <a:lnTo>
                  <a:pt x="1040443" y="101089"/>
                </a:lnTo>
                <a:lnTo>
                  <a:pt x="1078565" y="126381"/>
                </a:lnTo>
                <a:lnTo>
                  <a:pt x="1114838" y="154100"/>
                </a:lnTo>
                <a:lnTo>
                  <a:pt x="1149145" y="184131"/>
                </a:lnTo>
                <a:lnTo>
                  <a:pt x="1181372" y="216358"/>
                </a:lnTo>
                <a:lnTo>
                  <a:pt x="1211403" y="250665"/>
                </a:lnTo>
                <a:lnTo>
                  <a:pt x="1239122" y="286938"/>
                </a:lnTo>
                <a:lnTo>
                  <a:pt x="1264414" y="325060"/>
                </a:lnTo>
                <a:lnTo>
                  <a:pt x="1287163" y="364916"/>
                </a:lnTo>
                <a:lnTo>
                  <a:pt x="1307254" y="406390"/>
                </a:lnTo>
                <a:lnTo>
                  <a:pt x="1324571" y="449367"/>
                </a:lnTo>
                <a:lnTo>
                  <a:pt x="1338999" y="493732"/>
                </a:lnTo>
                <a:lnTo>
                  <a:pt x="1350421" y="539368"/>
                </a:lnTo>
                <a:lnTo>
                  <a:pt x="1358723" y="586160"/>
                </a:lnTo>
                <a:lnTo>
                  <a:pt x="1363789" y="633993"/>
                </a:lnTo>
                <a:lnTo>
                  <a:pt x="1365503" y="682751"/>
                </a:lnTo>
                <a:lnTo>
                  <a:pt x="1363789" y="731510"/>
                </a:lnTo>
                <a:lnTo>
                  <a:pt x="1358723" y="779343"/>
                </a:lnTo>
                <a:lnTo>
                  <a:pt x="1350421" y="826135"/>
                </a:lnTo>
                <a:lnTo>
                  <a:pt x="1338999" y="871771"/>
                </a:lnTo>
                <a:lnTo>
                  <a:pt x="1324571" y="916136"/>
                </a:lnTo>
                <a:lnTo>
                  <a:pt x="1307254" y="959113"/>
                </a:lnTo>
                <a:lnTo>
                  <a:pt x="1287163" y="1000587"/>
                </a:lnTo>
                <a:lnTo>
                  <a:pt x="1264414" y="1040443"/>
                </a:lnTo>
                <a:lnTo>
                  <a:pt x="1239122" y="1078565"/>
                </a:lnTo>
                <a:lnTo>
                  <a:pt x="1211403" y="1114838"/>
                </a:lnTo>
                <a:lnTo>
                  <a:pt x="1181372" y="1149145"/>
                </a:lnTo>
                <a:lnTo>
                  <a:pt x="1149145" y="1181372"/>
                </a:lnTo>
                <a:lnTo>
                  <a:pt x="1114838" y="1211403"/>
                </a:lnTo>
                <a:lnTo>
                  <a:pt x="1078565" y="1239122"/>
                </a:lnTo>
                <a:lnTo>
                  <a:pt x="1040443" y="1264414"/>
                </a:lnTo>
                <a:lnTo>
                  <a:pt x="1000587" y="1287163"/>
                </a:lnTo>
                <a:lnTo>
                  <a:pt x="959113" y="1307254"/>
                </a:lnTo>
                <a:lnTo>
                  <a:pt x="916136" y="1324571"/>
                </a:lnTo>
                <a:lnTo>
                  <a:pt x="871771" y="1338999"/>
                </a:lnTo>
                <a:lnTo>
                  <a:pt x="826135" y="1350421"/>
                </a:lnTo>
                <a:lnTo>
                  <a:pt x="779343" y="1358723"/>
                </a:lnTo>
                <a:lnTo>
                  <a:pt x="731510" y="1363789"/>
                </a:lnTo>
                <a:lnTo>
                  <a:pt x="682751" y="1365503"/>
                </a:lnTo>
                <a:lnTo>
                  <a:pt x="633993" y="1363789"/>
                </a:lnTo>
                <a:lnTo>
                  <a:pt x="586160" y="1358723"/>
                </a:lnTo>
                <a:lnTo>
                  <a:pt x="539368" y="1350421"/>
                </a:lnTo>
                <a:lnTo>
                  <a:pt x="493732" y="1338999"/>
                </a:lnTo>
                <a:lnTo>
                  <a:pt x="449367" y="1324571"/>
                </a:lnTo>
                <a:lnTo>
                  <a:pt x="406390" y="1307254"/>
                </a:lnTo>
                <a:lnTo>
                  <a:pt x="364916" y="1287163"/>
                </a:lnTo>
                <a:lnTo>
                  <a:pt x="325060" y="1264414"/>
                </a:lnTo>
                <a:lnTo>
                  <a:pt x="286938" y="1239122"/>
                </a:lnTo>
                <a:lnTo>
                  <a:pt x="250665" y="1211403"/>
                </a:lnTo>
                <a:lnTo>
                  <a:pt x="216358" y="1181372"/>
                </a:lnTo>
                <a:lnTo>
                  <a:pt x="184131" y="1149145"/>
                </a:lnTo>
                <a:lnTo>
                  <a:pt x="154100" y="1114838"/>
                </a:lnTo>
                <a:lnTo>
                  <a:pt x="126381" y="1078565"/>
                </a:lnTo>
                <a:lnTo>
                  <a:pt x="101089" y="1040443"/>
                </a:lnTo>
                <a:lnTo>
                  <a:pt x="78340" y="1000587"/>
                </a:lnTo>
                <a:lnTo>
                  <a:pt x="58249" y="959113"/>
                </a:lnTo>
                <a:lnTo>
                  <a:pt x="40932" y="916136"/>
                </a:lnTo>
                <a:lnTo>
                  <a:pt x="26504" y="871771"/>
                </a:lnTo>
                <a:lnTo>
                  <a:pt x="15082" y="826135"/>
                </a:lnTo>
                <a:lnTo>
                  <a:pt x="6780" y="779343"/>
                </a:lnTo>
                <a:lnTo>
                  <a:pt x="1714" y="731510"/>
                </a:lnTo>
                <a:lnTo>
                  <a:pt x="0" y="682751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3694176" y="4279366"/>
            <a:ext cx="1858645" cy="18601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3808476" y="4366259"/>
            <a:ext cx="1363980" cy="1365885"/>
          </a:xfrm>
          <a:custGeom>
            <a:avLst/>
            <a:gdLst/>
            <a:ahLst/>
            <a:cxnLst/>
            <a:rect l="l" t="t" r="r" b="b"/>
            <a:pathLst>
              <a:path w="1363979" h="1365885">
                <a:moveTo>
                  <a:pt x="681989" y="0"/>
                </a:moveTo>
                <a:lnTo>
                  <a:pt x="633281" y="1714"/>
                </a:lnTo>
                <a:lnTo>
                  <a:pt x="585498" y="6780"/>
                </a:lnTo>
                <a:lnTo>
                  <a:pt x="538754" y="15082"/>
                </a:lnTo>
                <a:lnTo>
                  <a:pt x="493167" y="26504"/>
                </a:lnTo>
                <a:lnTo>
                  <a:pt x="448850" y="40932"/>
                </a:lnTo>
                <a:lnTo>
                  <a:pt x="405920" y="58249"/>
                </a:lnTo>
                <a:lnTo>
                  <a:pt x="364491" y="78340"/>
                </a:lnTo>
                <a:lnTo>
                  <a:pt x="324679" y="101089"/>
                </a:lnTo>
                <a:lnTo>
                  <a:pt x="286600" y="126381"/>
                </a:lnTo>
                <a:lnTo>
                  <a:pt x="250369" y="154100"/>
                </a:lnTo>
                <a:lnTo>
                  <a:pt x="216101" y="184131"/>
                </a:lnTo>
                <a:lnTo>
                  <a:pt x="183911" y="216358"/>
                </a:lnTo>
                <a:lnTo>
                  <a:pt x="153915" y="250665"/>
                </a:lnTo>
                <a:lnTo>
                  <a:pt x="126229" y="286938"/>
                </a:lnTo>
                <a:lnTo>
                  <a:pt x="100967" y="325060"/>
                </a:lnTo>
                <a:lnTo>
                  <a:pt x="78245" y="364916"/>
                </a:lnTo>
                <a:lnTo>
                  <a:pt x="58178" y="406390"/>
                </a:lnTo>
                <a:lnTo>
                  <a:pt x="40882" y="449367"/>
                </a:lnTo>
                <a:lnTo>
                  <a:pt x="26472" y="493732"/>
                </a:lnTo>
                <a:lnTo>
                  <a:pt x="15063" y="539368"/>
                </a:lnTo>
                <a:lnTo>
                  <a:pt x="6771" y="586160"/>
                </a:lnTo>
                <a:lnTo>
                  <a:pt x="1712" y="633993"/>
                </a:lnTo>
                <a:lnTo>
                  <a:pt x="0" y="682751"/>
                </a:lnTo>
                <a:lnTo>
                  <a:pt x="1712" y="731510"/>
                </a:lnTo>
                <a:lnTo>
                  <a:pt x="6771" y="779343"/>
                </a:lnTo>
                <a:lnTo>
                  <a:pt x="15063" y="826135"/>
                </a:lnTo>
                <a:lnTo>
                  <a:pt x="26472" y="871771"/>
                </a:lnTo>
                <a:lnTo>
                  <a:pt x="40882" y="916136"/>
                </a:lnTo>
                <a:lnTo>
                  <a:pt x="58178" y="959113"/>
                </a:lnTo>
                <a:lnTo>
                  <a:pt x="78245" y="1000587"/>
                </a:lnTo>
                <a:lnTo>
                  <a:pt x="100967" y="1040443"/>
                </a:lnTo>
                <a:lnTo>
                  <a:pt x="126229" y="1078565"/>
                </a:lnTo>
                <a:lnTo>
                  <a:pt x="153915" y="1114838"/>
                </a:lnTo>
                <a:lnTo>
                  <a:pt x="183911" y="1149145"/>
                </a:lnTo>
                <a:lnTo>
                  <a:pt x="216101" y="1181372"/>
                </a:lnTo>
                <a:lnTo>
                  <a:pt x="250369" y="1211403"/>
                </a:lnTo>
                <a:lnTo>
                  <a:pt x="286600" y="1239122"/>
                </a:lnTo>
                <a:lnTo>
                  <a:pt x="324679" y="1264414"/>
                </a:lnTo>
                <a:lnTo>
                  <a:pt x="364491" y="1287163"/>
                </a:lnTo>
                <a:lnTo>
                  <a:pt x="405920" y="1307254"/>
                </a:lnTo>
                <a:lnTo>
                  <a:pt x="448850" y="1324571"/>
                </a:lnTo>
                <a:lnTo>
                  <a:pt x="493167" y="1338999"/>
                </a:lnTo>
                <a:lnTo>
                  <a:pt x="538754" y="1350421"/>
                </a:lnTo>
                <a:lnTo>
                  <a:pt x="585498" y="1358723"/>
                </a:lnTo>
                <a:lnTo>
                  <a:pt x="633281" y="1363789"/>
                </a:lnTo>
                <a:lnTo>
                  <a:pt x="681989" y="1365503"/>
                </a:lnTo>
                <a:lnTo>
                  <a:pt x="730698" y="1363789"/>
                </a:lnTo>
                <a:lnTo>
                  <a:pt x="778481" y="1358723"/>
                </a:lnTo>
                <a:lnTo>
                  <a:pt x="825225" y="1350421"/>
                </a:lnTo>
                <a:lnTo>
                  <a:pt x="870812" y="1338999"/>
                </a:lnTo>
                <a:lnTo>
                  <a:pt x="915129" y="1324571"/>
                </a:lnTo>
                <a:lnTo>
                  <a:pt x="958059" y="1307254"/>
                </a:lnTo>
                <a:lnTo>
                  <a:pt x="999488" y="1287163"/>
                </a:lnTo>
                <a:lnTo>
                  <a:pt x="1039300" y="1264414"/>
                </a:lnTo>
                <a:lnTo>
                  <a:pt x="1077379" y="1239122"/>
                </a:lnTo>
                <a:lnTo>
                  <a:pt x="1113610" y="1211403"/>
                </a:lnTo>
                <a:lnTo>
                  <a:pt x="1147878" y="1181372"/>
                </a:lnTo>
                <a:lnTo>
                  <a:pt x="1180068" y="1149145"/>
                </a:lnTo>
                <a:lnTo>
                  <a:pt x="1210064" y="1114838"/>
                </a:lnTo>
                <a:lnTo>
                  <a:pt x="1237750" y="1078565"/>
                </a:lnTo>
                <a:lnTo>
                  <a:pt x="1263012" y="1040443"/>
                </a:lnTo>
                <a:lnTo>
                  <a:pt x="1285734" y="1000587"/>
                </a:lnTo>
                <a:lnTo>
                  <a:pt x="1305801" y="959113"/>
                </a:lnTo>
                <a:lnTo>
                  <a:pt x="1323097" y="916136"/>
                </a:lnTo>
                <a:lnTo>
                  <a:pt x="1337507" y="871771"/>
                </a:lnTo>
                <a:lnTo>
                  <a:pt x="1348916" y="826135"/>
                </a:lnTo>
                <a:lnTo>
                  <a:pt x="1357208" y="779343"/>
                </a:lnTo>
                <a:lnTo>
                  <a:pt x="1362267" y="731510"/>
                </a:lnTo>
                <a:lnTo>
                  <a:pt x="1363979" y="682751"/>
                </a:lnTo>
                <a:lnTo>
                  <a:pt x="1362267" y="633993"/>
                </a:lnTo>
                <a:lnTo>
                  <a:pt x="1357208" y="586160"/>
                </a:lnTo>
                <a:lnTo>
                  <a:pt x="1348916" y="539368"/>
                </a:lnTo>
                <a:lnTo>
                  <a:pt x="1337507" y="493732"/>
                </a:lnTo>
                <a:lnTo>
                  <a:pt x="1323097" y="449367"/>
                </a:lnTo>
                <a:lnTo>
                  <a:pt x="1305801" y="406390"/>
                </a:lnTo>
                <a:lnTo>
                  <a:pt x="1285734" y="364916"/>
                </a:lnTo>
                <a:lnTo>
                  <a:pt x="1263012" y="325060"/>
                </a:lnTo>
                <a:lnTo>
                  <a:pt x="1237750" y="286938"/>
                </a:lnTo>
                <a:lnTo>
                  <a:pt x="1210064" y="250665"/>
                </a:lnTo>
                <a:lnTo>
                  <a:pt x="1180068" y="216358"/>
                </a:lnTo>
                <a:lnTo>
                  <a:pt x="1147878" y="184131"/>
                </a:lnTo>
                <a:lnTo>
                  <a:pt x="1113610" y="154100"/>
                </a:lnTo>
                <a:lnTo>
                  <a:pt x="1077379" y="126381"/>
                </a:lnTo>
                <a:lnTo>
                  <a:pt x="1039300" y="101089"/>
                </a:lnTo>
                <a:lnTo>
                  <a:pt x="999488" y="78340"/>
                </a:lnTo>
                <a:lnTo>
                  <a:pt x="958059" y="58249"/>
                </a:lnTo>
                <a:lnTo>
                  <a:pt x="915129" y="40932"/>
                </a:lnTo>
                <a:lnTo>
                  <a:pt x="870812" y="26504"/>
                </a:lnTo>
                <a:lnTo>
                  <a:pt x="825225" y="15082"/>
                </a:lnTo>
                <a:lnTo>
                  <a:pt x="778481" y="6780"/>
                </a:lnTo>
                <a:lnTo>
                  <a:pt x="730698" y="1714"/>
                </a:lnTo>
                <a:lnTo>
                  <a:pt x="681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3808476" y="4366259"/>
            <a:ext cx="1363980" cy="1365885"/>
          </a:xfrm>
          <a:custGeom>
            <a:avLst/>
            <a:gdLst/>
            <a:ahLst/>
            <a:cxnLst/>
            <a:rect l="l" t="t" r="r" b="b"/>
            <a:pathLst>
              <a:path w="1363979" h="1365885">
                <a:moveTo>
                  <a:pt x="0" y="682751"/>
                </a:moveTo>
                <a:lnTo>
                  <a:pt x="1712" y="633993"/>
                </a:lnTo>
                <a:lnTo>
                  <a:pt x="6771" y="586160"/>
                </a:lnTo>
                <a:lnTo>
                  <a:pt x="15063" y="539368"/>
                </a:lnTo>
                <a:lnTo>
                  <a:pt x="26472" y="493732"/>
                </a:lnTo>
                <a:lnTo>
                  <a:pt x="40882" y="449367"/>
                </a:lnTo>
                <a:lnTo>
                  <a:pt x="58178" y="406390"/>
                </a:lnTo>
                <a:lnTo>
                  <a:pt x="78245" y="364916"/>
                </a:lnTo>
                <a:lnTo>
                  <a:pt x="100967" y="325060"/>
                </a:lnTo>
                <a:lnTo>
                  <a:pt x="126229" y="286938"/>
                </a:lnTo>
                <a:lnTo>
                  <a:pt x="153915" y="250665"/>
                </a:lnTo>
                <a:lnTo>
                  <a:pt x="183911" y="216358"/>
                </a:lnTo>
                <a:lnTo>
                  <a:pt x="216101" y="184131"/>
                </a:lnTo>
                <a:lnTo>
                  <a:pt x="250369" y="154100"/>
                </a:lnTo>
                <a:lnTo>
                  <a:pt x="286600" y="126381"/>
                </a:lnTo>
                <a:lnTo>
                  <a:pt x="324679" y="101089"/>
                </a:lnTo>
                <a:lnTo>
                  <a:pt x="364491" y="78340"/>
                </a:lnTo>
                <a:lnTo>
                  <a:pt x="405920" y="58249"/>
                </a:lnTo>
                <a:lnTo>
                  <a:pt x="448850" y="40932"/>
                </a:lnTo>
                <a:lnTo>
                  <a:pt x="493167" y="26504"/>
                </a:lnTo>
                <a:lnTo>
                  <a:pt x="538754" y="15082"/>
                </a:lnTo>
                <a:lnTo>
                  <a:pt x="585498" y="6780"/>
                </a:lnTo>
                <a:lnTo>
                  <a:pt x="633281" y="1714"/>
                </a:lnTo>
                <a:lnTo>
                  <a:pt x="681989" y="0"/>
                </a:lnTo>
                <a:lnTo>
                  <a:pt x="730698" y="1714"/>
                </a:lnTo>
                <a:lnTo>
                  <a:pt x="778481" y="6780"/>
                </a:lnTo>
                <a:lnTo>
                  <a:pt x="825225" y="15082"/>
                </a:lnTo>
                <a:lnTo>
                  <a:pt x="870812" y="26504"/>
                </a:lnTo>
                <a:lnTo>
                  <a:pt x="915129" y="40932"/>
                </a:lnTo>
                <a:lnTo>
                  <a:pt x="958059" y="58249"/>
                </a:lnTo>
                <a:lnTo>
                  <a:pt x="999488" y="78340"/>
                </a:lnTo>
                <a:lnTo>
                  <a:pt x="1039300" y="101089"/>
                </a:lnTo>
                <a:lnTo>
                  <a:pt x="1077379" y="126381"/>
                </a:lnTo>
                <a:lnTo>
                  <a:pt x="1113610" y="154100"/>
                </a:lnTo>
                <a:lnTo>
                  <a:pt x="1147878" y="184131"/>
                </a:lnTo>
                <a:lnTo>
                  <a:pt x="1180068" y="216358"/>
                </a:lnTo>
                <a:lnTo>
                  <a:pt x="1210064" y="250665"/>
                </a:lnTo>
                <a:lnTo>
                  <a:pt x="1237750" y="286938"/>
                </a:lnTo>
                <a:lnTo>
                  <a:pt x="1263012" y="325060"/>
                </a:lnTo>
                <a:lnTo>
                  <a:pt x="1285734" y="364916"/>
                </a:lnTo>
                <a:lnTo>
                  <a:pt x="1305801" y="406390"/>
                </a:lnTo>
                <a:lnTo>
                  <a:pt x="1323097" y="449367"/>
                </a:lnTo>
                <a:lnTo>
                  <a:pt x="1337507" y="493732"/>
                </a:lnTo>
                <a:lnTo>
                  <a:pt x="1348916" y="539368"/>
                </a:lnTo>
                <a:lnTo>
                  <a:pt x="1357208" y="586160"/>
                </a:lnTo>
                <a:lnTo>
                  <a:pt x="1362267" y="633993"/>
                </a:lnTo>
                <a:lnTo>
                  <a:pt x="1363979" y="682751"/>
                </a:lnTo>
                <a:lnTo>
                  <a:pt x="1362267" y="731510"/>
                </a:lnTo>
                <a:lnTo>
                  <a:pt x="1357208" y="779343"/>
                </a:lnTo>
                <a:lnTo>
                  <a:pt x="1348916" y="826135"/>
                </a:lnTo>
                <a:lnTo>
                  <a:pt x="1337507" y="871771"/>
                </a:lnTo>
                <a:lnTo>
                  <a:pt x="1323097" y="916136"/>
                </a:lnTo>
                <a:lnTo>
                  <a:pt x="1305801" y="959113"/>
                </a:lnTo>
                <a:lnTo>
                  <a:pt x="1285734" y="1000587"/>
                </a:lnTo>
                <a:lnTo>
                  <a:pt x="1263012" y="1040443"/>
                </a:lnTo>
                <a:lnTo>
                  <a:pt x="1237750" y="1078565"/>
                </a:lnTo>
                <a:lnTo>
                  <a:pt x="1210064" y="1114838"/>
                </a:lnTo>
                <a:lnTo>
                  <a:pt x="1180068" y="1149145"/>
                </a:lnTo>
                <a:lnTo>
                  <a:pt x="1147878" y="1181372"/>
                </a:lnTo>
                <a:lnTo>
                  <a:pt x="1113610" y="1211403"/>
                </a:lnTo>
                <a:lnTo>
                  <a:pt x="1077379" y="1239122"/>
                </a:lnTo>
                <a:lnTo>
                  <a:pt x="1039300" y="1264414"/>
                </a:lnTo>
                <a:lnTo>
                  <a:pt x="999488" y="1287163"/>
                </a:lnTo>
                <a:lnTo>
                  <a:pt x="958059" y="1307254"/>
                </a:lnTo>
                <a:lnTo>
                  <a:pt x="915129" y="1324571"/>
                </a:lnTo>
                <a:lnTo>
                  <a:pt x="870812" y="1338999"/>
                </a:lnTo>
                <a:lnTo>
                  <a:pt x="825225" y="1350421"/>
                </a:lnTo>
                <a:lnTo>
                  <a:pt x="778481" y="1358723"/>
                </a:lnTo>
                <a:lnTo>
                  <a:pt x="730698" y="1363789"/>
                </a:lnTo>
                <a:lnTo>
                  <a:pt x="681989" y="1365503"/>
                </a:lnTo>
                <a:lnTo>
                  <a:pt x="633281" y="1363789"/>
                </a:lnTo>
                <a:lnTo>
                  <a:pt x="585498" y="1358723"/>
                </a:lnTo>
                <a:lnTo>
                  <a:pt x="538754" y="1350421"/>
                </a:lnTo>
                <a:lnTo>
                  <a:pt x="493167" y="1338999"/>
                </a:lnTo>
                <a:lnTo>
                  <a:pt x="448850" y="1324571"/>
                </a:lnTo>
                <a:lnTo>
                  <a:pt x="405920" y="1307254"/>
                </a:lnTo>
                <a:lnTo>
                  <a:pt x="364491" y="1287163"/>
                </a:lnTo>
                <a:lnTo>
                  <a:pt x="324679" y="1264414"/>
                </a:lnTo>
                <a:lnTo>
                  <a:pt x="286600" y="1239122"/>
                </a:lnTo>
                <a:lnTo>
                  <a:pt x="250369" y="1211403"/>
                </a:lnTo>
                <a:lnTo>
                  <a:pt x="216101" y="1181372"/>
                </a:lnTo>
                <a:lnTo>
                  <a:pt x="183911" y="1149145"/>
                </a:lnTo>
                <a:lnTo>
                  <a:pt x="153915" y="1114838"/>
                </a:lnTo>
                <a:lnTo>
                  <a:pt x="126229" y="1078565"/>
                </a:lnTo>
                <a:lnTo>
                  <a:pt x="100967" y="1040443"/>
                </a:lnTo>
                <a:lnTo>
                  <a:pt x="78245" y="1000587"/>
                </a:lnTo>
                <a:lnTo>
                  <a:pt x="58178" y="959113"/>
                </a:lnTo>
                <a:lnTo>
                  <a:pt x="40882" y="916136"/>
                </a:lnTo>
                <a:lnTo>
                  <a:pt x="26472" y="871771"/>
                </a:lnTo>
                <a:lnTo>
                  <a:pt x="15063" y="826135"/>
                </a:lnTo>
                <a:lnTo>
                  <a:pt x="6771" y="779343"/>
                </a:lnTo>
                <a:lnTo>
                  <a:pt x="1712" y="731510"/>
                </a:lnTo>
                <a:lnTo>
                  <a:pt x="0" y="682751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3694176" y="1488947"/>
            <a:ext cx="1858645" cy="1860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6"/>
          <p:cNvSpPr/>
          <p:nvPr/>
        </p:nvSpPr>
        <p:spPr>
          <a:xfrm>
            <a:off x="3808476" y="1575816"/>
            <a:ext cx="1363980" cy="1365885"/>
          </a:xfrm>
          <a:custGeom>
            <a:avLst/>
            <a:gdLst/>
            <a:ahLst/>
            <a:cxnLst/>
            <a:rect l="l" t="t" r="r" b="b"/>
            <a:pathLst>
              <a:path w="1363979" h="1365885">
                <a:moveTo>
                  <a:pt x="681989" y="0"/>
                </a:moveTo>
                <a:lnTo>
                  <a:pt x="633281" y="1714"/>
                </a:lnTo>
                <a:lnTo>
                  <a:pt x="585498" y="6780"/>
                </a:lnTo>
                <a:lnTo>
                  <a:pt x="538754" y="15082"/>
                </a:lnTo>
                <a:lnTo>
                  <a:pt x="493167" y="26504"/>
                </a:lnTo>
                <a:lnTo>
                  <a:pt x="448850" y="40932"/>
                </a:lnTo>
                <a:lnTo>
                  <a:pt x="405920" y="58249"/>
                </a:lnTo>
                <a:lnTo>
                  <a:pt x="364491" y="78340"/>
                </a:lnTo>
                <a:lnTo>
                  <a:pt x="324679" y="101089"/>
                </a:lnTo>
                <a:lnTo>
                  <a:pt x="286600" y="126381"/>
                </a:lnTo>
                <a:lnTo>
                  <a:pt x="250369" y="154100"/>
                </a:lnTo>
                <a:lnTo>
                  <a:pt x="216101" y="184131"/>
                </a:lnTo>
                <a:lnTo>
                  <a:pt x="183911" y="216358"/>
                </a:lnTo>
                <a:lnTo>
                  <a:pt x="153915" y="250665"/>
                </a:lnTo>
                <a:lnTo>
                  <a:pt x="126229" y="286938"/>
                </a:lnTo>
                <a:lnTo>
                  <a:pt x="100967" y="325060"/>
                </a:lnTo>
                <a:lnTo>
                  <a:pt x="78245" y="364916"/>
                </a:lnTo>
                <a:lnTo>
                  <a:pt x="58178" y="406390"/>
                </a:lnTo>
                <a:lnTo>
                  <a:pt x="40882" y="449367"/>
                </a:lnTo>
                <a:lnTo>
                  <a:pt x="26472" y="493732"/>
                </a:lnTo>
                <a:lnTo>
                  <a:pt x="15063" y="539368"/>
                </a:lnTo>
                <a:lnTo>
                  <a:pt x="6771" y="586160"/>
                </a:lnTo>
                <a:lnTo>
                  <a:pt x="1712" y="633993"/>
                </a:lnTo>
                <a:lnTo>
                  <a:pt x="0" y="682751"/>
                </a:lnTo>
                <a:lnTo>
                  <a:pt x="1712" y="731510"/>
                </a:lnTo>
                <a:lnTo>
                  <a:pt x="6771" y="779343"/>
                </a:lnTo>
                <a:lnTo>
                  <a:pt x="15063" y="826135"/>
                </a:lnTo>
                <a:lnTo>
                  <a:pt x="26472" y="871771"/>
                </a:lnTo>
                <a:lnTo>
                  <a:pt x="40882" y="916136"/>
                </a:lnTo>
                <a:lnTo>
                  <a:pt x="58178" y="959113"/>
                </a:lnTo>
                <a:lnTo>
                  <a:pt x="78245" y="1000587"/>
                </a:lnTo>
                <a:lnTo>
                  <a:pt x="100967" y="1040443"/>
                </a:lnTo>
                <a:lnTo>
                  <a:pt x="126229" y="1078565"/>
                </a:lnTo>
                <a:lnTo>
                  <a:pt x="153915" y="1114838"/>
                </a:lnTo>
                <a:lnTo>
                  <a:pt x="183911" y="1149145"/>
                </a:lnTo>
                <a:lnTo>
                  <a:pt x="216101" y="1181372"/>
                </a:lnTo>
                <a:lnTo>
                  <a:pt x="250369" y="1211403"/>
                </a:lnTo>
                <a:lnTo>
                  <a:pt x="286600" y="1239122"/>
                </a:lnTo>
                <a:lnTo>
                  <a:pt x="324679" y="1264414"/>
                </a:lnTo>
                <a:lnTo>
                  <a:pt x="364491" y="1287163"/>
                </a:lnTo>
                <a:lnTo>
                  <a:pt x="405920" y="1307254"/>
                </a:lnTo>
                <a:lnTo>
                  <a:pt x="448850" y="1324571"/>
                </a:lnTo>
                <a:lnTo>
                  <a:pt x="493167" y="1338999"/>
                </a:lnTo>
                <a:lnTo>
                  <a:pt x="538754" y="1350421"/>
                </a:lnTo>
                <a:lnTo>
                  <a:pt x="585498" y="1358723"/>
                </a:lnTo>
                <a:lnTo>
                  <a:pt x="633281" y="1363789"/>
                </a:lnTo>
                <a:lnTo>
                  <a:pt x="681989" y="1365504"/>
                </a:lnTo>
                <a:lnTo>
                  <a:pt x="730698" y="1363789"/>
                </a:lnTo>
                <a:lnTo>
                  <a:pt x="778481" y="1358723"/>
                </a:lnTo>
                <a:lnTo>
                  <a:pt x="825225" y="1350421"/>
                </a:lnTo>
                <a:lnTo>
                  <a:pt x="870812" y="1338999"/>
                </a:lnTo>
                <a:lnTo>
                  <a:pt x="915129" y="1324571"/>
                </a:lnTo>
                <a:lnTo>
                  <a:pt x="958059" y="1307254"/>
                </a:lnTo>
                <a:lnTo>
                  <a:pt x="999488" y="1287163"/>
                </a:lnTo>
                <a:lnTo>
                  <a:pt x="1039300" y="1264414"/>
                </a:lnTo>
                <a:lnTo>
                  <a:pt x="1077379" y="1239122"/>
                </a:lnTo>
                <a:lnTo>
                  <a:pt x="1113610" y="1211403"/>
                </a:lnTo>
                <a:lnTo>
                  <a:pt x="1147878" y="1181372"/>
                </a:lnTo>
                <a:lnTo>
                  <a:pt x="1180068" y="1149145"/>
                </a:lnTo>
                <a:lnTo>
                  <a:pt x="1210064" y="1114838"/>
                </a:lnTo>
                <a:lnTo>
                  <a:pt x="1237750" y="1078565"/>
                </a:lnTo>
                <a:lnTo>
                  <a:pt x="1263012" y="1040443"/>
                </a:lnTo>
                <a:lnTo>
                  <a:pt x="1285734" y="1000587"/>
                </a:lnTo>
                <a:lnTo>
                  <a:pt x="1305801" y="959113"/>
                </a:lnTo>
                <a:lnTo>
                  <a:pt x="1323097" y="916136"/>
                </a:lnTo>
                <a:lnTo>
                  <a:pt x="1337507" y="871771"/>
                </a:lnTo>
                <a:lnTo>
                  <a:pt x="1348916" y="826135"/>
                </a:lnTo>
                <a:lnTo>
                  <a:pt x="1357208" y="779343"/>
                </a:lnTo>
                <a:lnTo>
                  <a:pt x="1362267" y="731510"/>
                </a:lnTo>
                <a:lnTo>
                  <a:pt x="1363979" y="682751"/>
                </a:lnTo>
                <a:lnTo>
                  <a:pt x="1362267" y="633993"/>
                </a:lnTo>
                <a:lnTo>
                  <a:pt x="1357208" y="586160"/>
                </a:lnTo>
                <a:lnTo>
                  <a:pt x="1348916" y="539368"/>
                </a:lnTo>
                <a:lnTo>
                  <a:pt x="1337507" y="493732"/>
                </a:lnTo>
                <a:lnTo>
                  <a:pt x="1323097" y="449367"/>
                </a:lnTo>
                <a:lnTo>
                  <a:pt x="1305801" y="406390"/>
                </a:lnTo>
                <a:lnTo>
                  <a:pt x="1285734" y="364916"/>
                </a:lnTo>
                <a:lnTo>
                  <a:pt x="1263012" y="325060"/>
                </a:lnTo>
                <a:lnTo>
                  <a:pt x="1237750" y="286938"/>
                </a:lnTo>
                <a:lnTo>
                  <a:pt x="1210064" y="250665"/>
                </a:lnTo>
                <a:lnTo>
                  <a:pt x="1180068" y="216358"/>
                </a:lnTo>
                <a:lnTo>
                  <a:pt x="1147878" y="184131"/>
                </a:lnTo>
                <a:lnTo>
                  <a:pt x="1113610" y="154100"/>
                </a:lnTo>
                <a:lnTo>
                  <a:pt x="1077379" y="126381"/>
                </a:lnTo>
                <a:lnTo>
                  <a:pt x="1039300" y="101089"/>
                </a:lnTo>
                <a:lnTo>
                  <a:pt x="999488" y="78340"/>
                </a:lnTo>
                <a:lnTo>
                  <a:pt x="958059" y="58249"/>
                </a:lnTo>
                <a:lnTo>
                  <a:pt x="915129" y="40932"/>
                </a:lnTo>
                <a:lnTo>
                  <a:pt x="870812" y="26504"/>
                </a:lnTo>
                <a:lnTo>
                  <a:pt x="825225" y="15082"/>
                </a:lnTo>
                <a:lnTo>
                  <a:pt x="778481" y="6780"/>
                </a:lnTo>
                <a:lnTo>
                  <a:pt x="730698" y="1714"/>
                </a:lnTo>
                <a:lnTo>
                  <a:pt x="681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3808476" y="1575816"/>
            <a:ext cx="1363980" cy="1365885"/>
          </a:xfrm>
          <a:custGeom>
            <a:avLst/>
            <a:gdLst/>
            <a:ahLst/>
            <a:cxnLst/>
            <a:rect l="l" t="t" r="r" b="b"/>
            <a:pathLst>
              <a:path w="1363979" h="1365885">
                <a:moveTo>
                  <a:pt x="0" y="682751"/>
                </a:moveTo>
                <a:lnTo>
                  <a:pt x="1712" y="633993"/>
                </a:lnTo>
                <a:lnTo>
                  <a:pt x="6771" y="586160"/>
                </a:lnTo>
                <a:lnTo>
                  <a:pt x="15063" y="539368"/>
                </a:lnTo>
                <a:lnTo>
                  <a:pt x="26472" y="493732"/>
                </a:lnTo>
                <a:lnTo>
                  <a:pt x="40882" y="449367"/>
                </a:lnTo>
                <a:lnTo>
                  <a:pt x="58178" y="406390"/>
                </a:lnTo>
                <a:lnTo>
                  <a:pt x="78245" y="364916"/>
                </a:lnTo>
                <a:lnTo>
                  <a:pt x="100967" y="325060"/>
                </a:lnTo>
                <a:lnTo>
                  <a:pt x="126229" y="286938"/>
                </a:lnTo>
                <a:lnTo>
                  <a:pt x="153915" y="250665"/>
                </a:lnTo>
                <a:lnTo>
                  <a:pt x="183911" y="216358"/>
                </a:lnTo>
                <a:lnTo>
                  <a:pt x="216101" y="184131"/>
                </a:lnTo>
                <a:lnTo>
                  <a:pt x="250369" y="154100"/>
                </a:lnTo>
                <a:lnTo>
                  <a:pt x="286600" y="126381"/>
                </a:lnTo>
                <a:lnTo>
                  <a:pt x="324679" y="101089"/>
                </a:lnTo>
                <a:lnTo>
                  <a:pt x="364491" y="78340"/>
                </a:lnTo>
                <a:lnTo>
                  <a:pt x="405920" y="58249"/>
                </a:lnTo>
                <a:lnTo>
                  <a:pt x="448850" y="40932"/>
                </a:lnTo>
                <a:lnTo>
                  <a:pt x="493167" y="26504"/>
                </a:lnTo>
                <a:lnTo>
                  <a:pt x="538754" y="15082"/>
                </a:lnTo>
                <a:lnTo>
                  <a:pt x="585498" y="6780"/>
                </a:lnTo>
                <a:lnTo>
                  <a:pt x="633281" y="1714"/>
                </a:lnTo>
                <a:lnTo>
                  <a:pt x="681989" y="0"/>
                </a:lnTo>
                <a:lnTo>
                  <a:pt x="730698" y="1714"/>
                </a:lnTo>
                <a:lnTo>
                  <a:pt x="778481" y="6780"/>
                </a:lnTo>
                <a:lnTo>
                  <a:pt x="825225" y="15082"/>
                </a:lnTo>
                <a:lnTo>
                  <a:pt x="870812" y="26504"/>
                </a:lnTo>
                <a:lnTo>
                  <a:pt x="915129" y="40932"/>
                </a:lnTo>
                <a:lnTo>
                  <a:pt x="958059" y="58249"/>
                </a:lnTo>
                <a:lnTo>
                  <a:pt x="999488" y="78340"/>
                </a:lnTo>
                <a:lnTo>
                  <a:pt x="1039300" y="101089"/>
                </a:lnTo>
                <a:lnTo>
                  <a:pt x="1077379" y="126381"/>
                </a:lnTo>
                <a:lnTo>
                  <a:pt x="1113610" y="154100"/>
                </a:lnTo>
                <a:lnTo>
                  <a:pt x="1147878" y="184131"/>
                </a:lnTo>
                <a:lnTo>
                  <a:pt x="1180068" y="216358"/>
                </a:lnTo>
                <a:lnTo>
                  <a:pt x="1210064" y="250665"/>
                </a:lnTo>
                <a:lnTo>
                  <a:pt x="1237750" y="286938"/>
                </a:lnTo>
                <a:lnTo>
                  <a:pt x="1263012" y="325060"/>
                </a:lnTo>
                <a:lnTo>
                  <a:pt x="1285734" y="364916"/>
                </a:lnTo>
                <a:lnTo>
                  <a:pt x="1305801" y="406390"/>
                </a:lnTo>
                <a:lnTo>
                  <a:pt x="1323097" y="449367"/>
                </a:lnTo>
                <a:lnTo>
                  <a:pt x="1337507" y="493732"/>
                </a:lnTo>
                <a:lnTo>
                  <a:pt x="1348916" y="539368"/>
                </a:lnTo>
                <a:lnTo>
                  <a:pt x="1357208" y="586160"/>
                </a:lnTo>
                <a:lnTo>
                  <a:pt x="1362267" y="633993"/>
                </a:lnTo>
                <a:lnTo>
                  <a:pt x="1363979" y="682751"/>
                </a:lnTo>
                <a:lnTo>
                  <a:pt x="1362267" y="731510"/>
                </a:lnTo>
                <a:lnTo>
                  <a:pt x="1357208" y="779343"/>
                </a:lnTo>
                <a:lnTo>
                  <a:pt x="1348916" y="826135"/>
                </a:lnTo>
                <a:lnTo>
                  <a:pt x="1337507" y="871771"/>
                </a:lnTo>
                <a:lnTo>
                  <a:pt x="1323097" y="916136"/>
                </a:lnTo>
                <a:lnTo>
                  <a:pt x="1305801" y="959113"/>
                </a:lnTo>
                <a:lnTo>
                  <a:pt x="1285734" y="1000587"/>
                </a:lnTo>
                <a:lnTo>
                  <a:pt x="1263012" y="1040443"/>
                </a:lnTo>
                <a:lnTo>
                  <a:pt x="1237750" y="1078565"/>
                </a:lnTo>
                <a:lnTo>
                  <a:pt x="1210064" y="1114838"/>
                </a:lnTo>
                <a:lnTo>
                  <a:pt x="1180068" y="1149145"/>
                </a:lnTo>
                <a:lnTo>
                  <a:pt x="1147878" y="1181372"/>
                </a:lnTo>
                <a:lnTo>
                  <a:pt x="1113610" y="1211403"/>
                </a:lnTo>
                <a:lnTo>
                  <a:pt x="1077379" y="1239122"/>
                </a:lnTo>
                <a:lnTo>
                  <a:pt x="1039300" y="1264414"/>
                </a:lnTo>
                <a:lnTo>
                  <a:pt x="999488" y="1287163"/>
                </a:lnTo>
                <a:lnTo>
                  <a:pt x="958059" y="1307254"/>
                </a:lnTo>
                <a:lnTo>
                  <a:pt x="915129" y="1324571"/>
                </a:lnTo>
                <a:lnTo>
                  <a:pt x="870812" y="1338999"/>
                </a:lnTo>
                <a:lnTo>
                  <a:pt x="825225" y="1350421"/>
                </a:lnTo>
                <a:lnTo>
                  <a:pt x="778481" y="1358723"/>
                </a:lnTo>
                <a:lnTo>
                  <a:pt x="730698" y="1363789"/>
                </a:lnTo>
                <a:lnTo>
                  <a:pt x="681989" y="1365504"/>
                </a:lnTo>
                <a:lnTo>
                  <a:pt x="633281" y="1363789"/>
                </a:lnTo>
                <a:lnTo>
                  <a:pt x="585498" y="1358723"/>
                </a:lnTo>
                <a:lnTo>
                  <a:pt x="538754" y="1350421"/>
                </a:lnTo>
                <a:lnTo>
                  <a:pt x="493167" y="1338999"/>
                </a:lnTo>
                <a:lnTo>
                  <a:pt x="448850" y="1324571"/>
                </a:lnTo>
                <a:lnTo>
                  <a:pt x="405920" y="1307254"/>
                </a:lnTo>
                <a:lnTo>
                  <a:pt x="364491" y="1287163"/>
                </a:lnTo>
                <a:lnTo>
                  <a:pt x="324679" y="1264414"/>
                </a:lnTo>
                <a:lnTo>
                  <a:pt x="286600" y="1239122"/>
                </a:lnTo>
                <a:lnTo>
                  <a:pt x="250369" y="1211403"/>
                </a:lnTo>
                <a:lnTo>
                  <a:pt x="216101" y="1181372"/>
                </a:lnTo>
                <a:lnTo>
                  <a:pt x="183911" y="1149145"/>
                </a:lnTo>
                <a:lnTo>
                  <a:pt x="153915" y="1114838"/>
                </a:lnTo>
                <a:lnTo>
                  <a:pt x="126229" y="1078565"/>
                </a:lnTo>
                <a:lnTo>
                  <a:pt x="100967" y="1040443"/>
                </a:lnTo>
                <a:lnTo>
                  <a:pt x="78245" y="1000587"/>
                </a:lnTo>
                <a:lnTo>
                  <a:pt x="58178" y="959113"/>
                </a:lnTo>
                <a:lnTo>
                  <a:pt x="40882" y="916136"/>
                </a:lnTo>
                <a:lnTo>
                  <a:pt x="26472" y="871771"/>
                </a:lnTo>
                <a:lnTo>
                  <a:pt x="15063" y="826135"/>
                </a:lnTo>
                <a:lnTo>
                  <a:pt x="6771" y="779343"/>
                </a:lnTo>
                <a:lnTo>
                  <a:pt x="1712" y="731510"/>
                </a:lnTo>
                <a:lnTo>
                  <a:pt x="0" y="682751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7161276" y="1825751"/>
            <a:ext cx="271780" cy="256540"/>
          </a:xfrm>
          <a:custGeom>
            <a:avLst/>
            <a:gdLst/>
            <a:ahLst/>
            <a:cxnLst/>
            <a:rect l="l" t="t" r="r" b="b"/>
            <a:pathLst>
              <a:path w="271779" h="256539">
                <a:moveTo>
                  <a:pt x="72644" y="82931"/>
                </a:moveTo>
                <a:lnTo>
                  <a:pt x="7747" y="82931"/>
                </a:lnTo>
                <a:lnTo>
                  <a:pt x="0" y="90297"/>
                </a:lnTo>
                <a:lnTo>
                  <a:pt x="0" y="248412"/>
                </a:lnTo>
                <a:lnTo>
                  <a:pt x="7747" y="256032"/>
                </a:lnTo>
                <a:lnTo>
                  <a:pt x="76073" y="256032"/>
                </a:lnTo>
                <a:lnTo>
                  <a:pt x="81660" y="252475"/>
                </a:lnTo>
                <a:lnTo>
                  <a:pt x="84708" y="247142"/>
                </a:lnTo>
                <a:lnTo>
                  <a:pt x="219075" y="247142"/>
                </a:lnTo>
                <a:lnTo>
                  <a:pt x="229250" y="245135"/>
                </a:lnTo>
                <a:lnTo>
                  <a:pt x="237521" y="239664"/>
                </a:lnTo>
                <a:lnTo>
                  <a:pt x="237619" y="239522"/>
                </a:lnTo>
                <a:lnTo>
                  <a:pt x="16637" y="239522"/>
                </a:lnTo>
                <a:lnTo>
                  <a:pt x="16382" y="239268"/>
                </a:lnTo>
                <a:lnTo>
                  <a:pt x="16382" y="99568"/>
                </a:lnTo>
                <a:lnTo>
                  <a:pt x="16637" y="99313"/>
                </a:lnTo>
                <a:lnTo>
                  <a:pt x="86868" y="99313"/>
                </a:lnTo>
                <a:lnTo>
                  <a:pt x="86868" y="98551"/>
                </a:lnTo>
                <a:lnTo>
                  <a:pt x="92964" y="93852"/>
                </a:lnTo>
                <a:lnTo>
                  <a:pt x="97917" y="89026"/>
                </a:lnTo>
                <a:lnTo>
                  <a:pt x="101902" y="84709"/>
                </a:lnTo>
                <a:lnTo>
                  <a:pt x="77597" y="84709"/>
                </a:lnTo>
                <a:lnTo>
                  <a:pt x="75310" y="83693"/>
                </a:lnTo>
                <a:lnTo>
                  <a:pt x="72644" y="82931"/>
                </a:lnTo>
                <a:close/>
              </a:path>
              <a:path w="271779" h="256539">
                <a:moveTo>
                  <a:pt x="82930" y="143763"/>
                </a:moveTo>
                <a:lnTo>
                  <a:pt x="74041" y="143763"/>
                </a:lnTo>
                <a:lnTo>
                  <a:pt x="70357" y="147320"/>
                </a:lnTo>
                <a:lnTo>
                  <a:pt x="70357" y="239268"/>
                </a:lnTo>
                <a:lnTo>
                  <a:pt x="70103" y="239522"/>
                </a:lnTo>
                <a:lnTo>
                  <a:pt x="237619" y="239522"/>
                </a:lnTo>
                <a:lnTo>
                  <a:pt x="243077" y="231550"/>
                </a:lnTo>
                <a:lnTo>
                  <a:pt x="243213" y="230886"/>
                </a:lnTo>
                <a:lnTo>
                  <a:pt x="86868" y="230886"/>
                </a:lnTo>
                <a:lnTo>
                  <a:pt x="86868" y="147320"/>
                </a:lnTo>
                <a:lnTo>
                  <a:pt x="82930" y="143763"/>
                </a:lnTo>
                <a:close/>
              </a:path>
              <a:path w="271779" h="256539">
                <a:moveTo>
                  <a:pt x="205991" y="16256"/>
                </a:moveTo>
                <a:lnTo>
                  <a:pt x="179831" y="16256"/>
                </a:lnTo>
                <a:lnTo>
                  <a:pt x="184403" y="16510"/>
                </a:lnTo>
                <a:lnTo>
                  <a:pt x="187578" y="18796"/>
                </a:lnTo>
                <a:lnTo>
                  <a:pt x="189356" y="20827"/>
                </a:lnTo>
                <a:lnTo>
                  <a:pt x="192404" y="24130"/>
                </a:lnTo>
                <a:lnTo>
                  <a:pt x="193526" y="28390"/>
                </a:lnTo>
                <a:lnTo>
                  <a:pt x="172664" y="72802"/>
                </a:lnTo>
                <a:lnTo>
                  <a:pt x="157225" y="86740"/>
                </a:lnTo>
                <a:lnTo>
                  <a:pt x="156209" y="90550"/>
                </a:lnTo>
                <a:lnTo>
                  <a:pt x="157320" y="93852"/>
                </a:lnTo>
                <a:lnTo>
                  <a:pt x="158496" y="97027"/>
                </a:lnTo>
                <a:lnTo>
                  <a:pt x="161544" y="99313"/>
                </a:lnTo>
                <a:lnTo>
                  <a:pt x="248666" y="99313"/>
                </a:lnTo>
                <a:lnTo>
                  <a:pt x="254889" y="105410"/>
                </a:lnTo>
                <a:lnTo>
                  <a:pt x="254889" y="120396"/>
                </a:lnTo>
                <a:lnTo>
                  <a:pt x="248666" y="126492"/>
                </a:lnTo>
                <a:lnTo>
                  <a:pt x="232282" y="126492"/>
                </a:lnTo>
                <a:lnTo>
                  <a:pt x="228600" y="130048"/>
                </a:lnTo>
                <a:lnTo>
                  <a:pt x="228600" y="139192"/>
                </a:lnTo>
                <a:lnTo>
                  <a:pt x="232282" y="142748"/>
                </a:lnTo>
                <a:lnTo>
                  <a:pt x="241934" y="142748"/>
                </a:lnTo>
                <a:lnTo>
                  <a:pt x="246125" y="146812"/>
                </a:lnTo>
                <a:lnTo>
                  <a:pt x="246125" y="156972"/>
                </a:lnTo>
                <a:lnTo>
                  <a:pt x="241934" y="161417"/>
                </a:lnTo>
                <a:lnTo>
                  <a:pt x="223520" y="161417"/>
                </a:lnTo>
                <a:lnTo>
                  <a:pt x="219582" y="164973"/>
                </a:lnTo>
                <a:lnTo>
                  <a:pt x="219582" y="173862"/>
                </a:lnTo>
                <a:lnTo>
                  <a:pt x="223520" y="177673"/>
                </a:lnTo>
                <a:lnTo>
                  <a:pt x="233045" y="177673"/>
                </a:lnTo>
                <a:lnTo>
                  <a:pt x="237363" y="181737"/>
                </a:lnTo>
                <a:lnTo>
                  <a:pt x="237363" y="191897"/>
                </a:lnTo>
                <a:lnTo>
                  <a:pt x="233045" y="195961"/>
                </a:lnTo>
                <a:lnTo>
                  <a:pt x="214756" y="195961"/>
                </a:lnTo>
                <a:lnTo>
                  <a:pt x="210947" y="199771"/>
                </a:lnTo>
                <a:lnTo>
                  <a:pt x="210947" y="208661"/>
                </a:lnTo>
                <a:lnTo>
                  <a:pt x="214756" y="212217"/>
                </a:lnTo>
                <a:lnTo>
                  <a:pt x="224281" y="212217"/>
                </a:lnTo>
                <a:lnTo>
                  <a:pt x="228600" y="216535"/>
                </a:lnTo>
                <a:lnTo>
                  <a:pt x="228600" y="226822"/>
                </a:lnTo>
                <a:lnTo>
                  <a:pt x="224281" y="230886"/>
                </a:lnTo>
                <a:lnTo>
                  <a:pt x="243213" y="230886"/>
                </a:lnTo>
                <a:lnTo>
                  <a:pt x="245109" y="221614"/>
                </a:lnTo>
                <a:lnTo>
                  <a:pt x="245035" y="216535"/>
                </a:lnTo>
                <a:lnTo>
                  <a:pt x="243840" y="212471"/>
                </a:lnTo>
                <a:lnTo>
                  <a:pt x="241426" y="208661"/>
                </a:lnTo>
                <a:lnTo>
                  <a:pt x="248920" y="204088"/>
                </a:lnTo>
                <a:lnTo>
                  <a:pt x="253746" y="195961"/>
                </a:lnTo>
                <a:lnTo>
                  <a:pt x="253671" y="181737"/>
                </a:lnTo>
                <a:lnTo>
                  <a:pt x="252475" y="177673"/>
                </a:lnTo>
                <a:lnTo>
                  <a:pt x="250190" y="173862"/>
                </a:lnTo>
                <a:lnTo>
                  <a:pt x="257682" y="169290"/>
                </a:lnTo>
                <a:lnTo>
                  <a:pt x="262508" y="161162"/>
                </a:lnTo>
                <a:lnTo>
                  <a:pt x="262508" y="146558"/>
                </a:lnTo>
                <a:lnTo>
                  <a:pt x="260984" y="141732"/>
                </a:lnTo>
                <a:lnTo>
                  <a:pt x="258191" y="137668"/>
                </a:lnTo>
                <a:lnTo>
                  <a:pt x="263610" y="132885"/>
                </a:lnTo>
                <a:lnTo>
                  <a:pt x="267731" y="127031"/>
                </a:lnTo>
                <a:lnTo>
                  <a:pt x="270353" y="120272"/>
                </a:lnTo>
                <a:lnTo>
                  <a:pt x="271272" y="112775"/>
                </a:lnTo>
                <a:lnTo>
                  <a:pt x="268926" y="101147"/>
                </a:lnTo>
                <a:lnTo>
                  <a:pt x="262509" y="91662"/>
                </a:lnTo>
                <a:lnTo>
                  <a:pt x="252948" y="85272"/>
                </a:lnTo>
                <a:lnTo>
                  <a:pt x="241173" y="82931"/>
                </a:lnTo>
                <a:lnTo>
                  <a:pt x="185674" y="82931"/>
                </a:lnTo>
                <a:lnTo>
                  <a:pt x="194835" y="71330"/>
                </a:lnTo>
                <a:lnTo>
                  <a:pt x="202009" y="59277"/>
                </a:lnTo>
                <a:lnTo>
                  <a:pt x="207015" y="47176"/>
                </a:lnTo>
                <a:lnTo>
                  <a:pt x="209676" y="35433"/>
                </a:lnTo>
                <a:lnTo>
                  <a:pt x="209712" y="28390"/>
                </a:lnTo>
                <a:lnTo>
                  <a:pt x="208343" y="21669"/>
                </a:lnTo>
                <a:lnTo>
                  <a:pt x="205991" y="16256"/>
                </a:lnTo>
                <a:close/>
              </a:path>
              <a:path w="271779" h="256539">
                <a:moveTo>
                  <a:pt x="86868" y="99313"/>
                </a:moveTo>
                <a:lnTo>
                  <a:pt x="70103" y="99313"/>
                </a:lnTo>
                <a:lnTo>
                  <a:pt x="70357" y="99568"/>
                </a:lnTo>
                <a:lnTo>
                  <a:pt x="70357" y="121665"/>
                </a:lnTo>
                <a:lnTo>
                  <a:pt x="74041" y="125222"/>
                </a:lnTo>
                <a:lnTo>
                  <a:pt x="82930" y="125222"/>
                </a:lnTo>
                <a:lnTo>
                  <a:pt x="86868" y="121665"/>
                </a:lnTo>
                <a:lnTo>
                  <a:pt x="86868" y="99313"/>
                </a:lnTo>
                <a:close/>
              </a:path>
              <a:path w="271779" h="256539">
                <a:moveTo>
                  <a:pt x="180085" y="0"/>
                </a:moveTo>
                <a:lnTo>
                  <a:pt x="171576" y="0"/>
                </a:lnTo>
                <a:lnTo>
                  <a:pt x="164210" y="3048"/>
                </a:lnTo>
                <a:lnTo>
                  <a:pt x="158496" y="8636"/>
                </a:lnTo>
                <a:lnTo>
                  <a:pt x="152907" y="14224"/>
                </a:lnTo>
                <a:lnTo>
                  <a:pt x="149557" y="21669"/>
                </a:lnTo>
                <a:lnTo>
                  <a:pt x="149478" y="29718"/>
                </a:lnTo>
                <a:lnTo>
                  <a:pt x="149225" y="31496"/>
                </a:lnTo>
                <a:lnTo>
                  <a:pt x="116784" y="59328"/>
                </a:lnTo>
                <a:lnTo>
                  <a:pt x="99695" y="65659"/>
                </a:lnTo>
                <a:lnTo>
                  <a:pt x="93979" y="69214"/>
                </a:lnTo>
                <a:lnTo>
                  <a:pt x="89153" y="74549"/>
                </a:lnTo>
                <a:lnTo>
                  <a:pt x="86614" y="77088"/>
                </a:lnTo>
                <a:lnTo>
                  <a:pt x="82423" y="80899"/>
                </a:lnTo>
                <a:lnTo>
                  <a:pt x="77597" y="84709"/>
                </a:lnTo>
                <a:lnTo>
                  <a:pt x="101902" y="84709"/>
                </a:lnTo>
                <a:lnTo>
                  <a:pt x="104013" y="82423"/>
                </a:lnTo>
                <a:lnTo>
                  <a:pt x="107315" y="80137"/>
                </a:lnTo>
                <a:lnTo>
                  <a:pt x="110998" y="79121"/>
                </a:lnTo>
                <a:lnTo>
                  <a:pt x="124321" y="73787"/>
                </a:lnTo>
                <a:lnTo>
                  <a:pt x="157255" y="48595"/>
                </a:lnTo>
                <a:lnTo>
                  <a:pt x="165989" y="29718"/>
                </a:lnTo>
                <a:lnTo>
                  <a:pt x="165989" y="26162"/>
                </a:lnTo>
                <a:lnTo>
                  <a:pt x="167513" y="22860"/>
                </a:lnTo>
                <a:lnTo>
                  <a:pt x="172593" y="17780"/>
                </a:lnTo>
                <a:lnTo>
                  <a:pt x="176275" y="16256"/>
                </a:lnTo>
                <a:lnTo>
                  <a:pt x="205991" y="16256"/>
                </a:lnTo>
                <a:lnTo>
                  <a:pt x="205640" y="15448"/>
                </a:lnTo>
                <a:lnTo>
                  <a:pt x="201675" y="9906"/>
                </a:lnTo>
                <a:lnTo>
                  <a:pt x="195960" y="3556"/>
                </a:lnTo>
                <a:lnTo>
                  <a:pt x="188341" y="253"/>
                </a:lnTo>
                <a:lnTo>
                  <a:pt x="18008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7030211" y="1706879"/>
            <a:ext cx="525780" cy="523240"/>
          </a:xfrm>
          <a:custGeom>
            <a:avLst/>
            <a:gdLst/>
            <a:ahLst/>
            <a:cxnLst/>
            <a:rect l="l" t="t" r="r" b="b"/>
            <a:pathLst>
              <a:path w="525779" h="523239">
                <a:moveTo>
                  <a:pt x="212775" y="495681"/>
                </a:moveTo>
                <a:lnTo>
                  <a:pt x="186309" y="495681"/>
                </a:lnTo>
                <a:lnTo>
                  <a:pt x="217551" y="520446"/>
                </a:lnTo>
                <a:lnTo>
                  <a:pt x="219837" y="522224"/>
                </a:lnTo>
                <a:lnTo>
                  <a:pt x="222885" y="522732"/>
                </a:lnTo>
                <a:lnTo>
                  <a:pt x="225425" y="521716"/>
                </a:lnTo>
                <a:lnTo>
                  <a:pt x="262890" y="507746"/>
                </a:lnTo>
                <a:lnTo>
                  <a:pt x="324250" y="507746"/>
                </a:lnTo>
                <a:lnTo>
                  <a:pt x="328095" y="504698"/>
                </a:lnTo>
                <a:lnTo>
                  <a:pt x="224155" y="504698"/>
                </a:lnTo>
                <a:lnTo>
                  <a:pt x="212775" y="495681"/>
                </a:lnTo>
                <a:close/>
              </a:path>
              <a:path w="525779" h="523239">
                <a:moveTo>
                  <a:pt x="324250" y="507746"/>
                </a:moveTo>
                <a:lnTo>
                  <a:pt x="262890" y="507746"/>
                </a:lnTo>
                <a:lnTo>
                  <a:pt x="300355" y="521716"/>
                </a:lnTo>
                <a:lnTo>
                  <a:pt x="301117" y="521970"/>
                </a:lnTo>
                <a:lnTo>
                  <a:pt x="302133" y="522224"/>
                </a:lnTo>
                <a:lnTo>
                  <a:pt x="304927" y="522224"/>
                </a:lnTo>
                <a:lnTo>
                  <a:pt x="306705" y="521716"/>
                </a:lnTo>
                <a:lnTo>
                  <a:pt x="308229" y="520446"/>
                </a:lnTo>
                <a:lnTo>
                  <a:pt x="324250" y="507746"/>
                </a:lnTo>
                <a:close/>
              </a:path>
              <a:path w="525779" h="523239">
                <a:moveTo>
                  <a:pt x="263906" y="490600"/>
                </a:moveTo>
                <a:lnTo>
                  <a:pt x="261874" y="490600"/>
                </a:lnTo>
                <a:lnTo>
                  <a:pt x="260858" y="490855"/>
                </a:lnTo>
                <a:lnTo>
                  <a:pt x="260096" y="491363"/>
                </a:lnTo>
                <a:lnTo>
                  <a:pt x="224155" y="504698"/>
                </a:lnTo>
                <a:lnTo>
                  <a:pt x="301625" y="504698"/>
                </a:lnTo>
                <a:lnTo>
                  <a:pt x="265684" y="491363"/>
                </a:lnTo>
                <a:lnTo>
                  <a:pt x="264922" y="490855"/>
                </a:lnTo>
                <a:lnTo>
                  <a:pt x="263906" y="490600"/>
                </a:lnTo>
                <a:close/>
              </a:path>
              <a:path w="525779" h="523239">
                <a:moveTo>
                  <a:pt x="337185" y="479171"/>
                </a:moveTo>
                <a:lnTo>
                  <a:pt x="335153" y="479171"/>
                </a:lnTo>
                <a:lnTo>
                  <a:pt x="333121" y="479679"/>
                </a:lnTo>
                <a:lnTo>
                  <a:pt x="331597" y="480949"/>
                </a:lnTo>
                <a:lnTo>
                  <a:pt x="301625" y="504698"/>
                </a:lnTo>
                <a:lnTo>
                  <a:pt x="328095" y="504698"/>
                </a:lnTo>
                <a:lnTo>
                  <a:pt x="339471" y="495681"/>
                </a:lnTo>
                <a:lnTo>
                  <a:pt x="385368" y="495681"/>
                </a:lnTo>
                <a:lnTo>
                  <a:pt x="386588" y="493649"/>
                </a:lnTo>
                <a:lnTo>
                  <a:pt x="394989" y="480949"/>
                </a:lnTo>
                <a:lnTo>
                  <a:pt x="375412" y="480949"/>
                </a:lnTo>
                <a:lnTo>
                  <a:pt x="337185" y="479171"/>
                </a:lnTo>
                <a:close/>
              </a:path>
              <a:path w="525779" h="523239">
                <a:moveTo>
                  <a:pt x="146558" y="25273"/>
                </a:moveTo>
                <a:lnTo>
                  <a:pt x="143510" y="25273"/>
                </a:lnTo>
                <a:lnTo>
                  <a:pt x="140716" y="26543"/>
                </a:lnTo>
                <a:lnTo>
                  <a:pt x="139192" y="29083"/>
                </a:lnTo>
                <a:lnTo>
                  <a:pt x="117348" y="62103"/>
                </a:lnTo>
                <a:lnTo>
                  <a:pt x="75819" y="73406"/>
                </a:lnTo>
                <a:lnTo>
                  <a:pt x="73787" y="75437"/>
                </a:lnTo>
                <a:lnTo>
                  <a:pt x="62484" y="116712"/>
                </a:lnTo>
                <a:lnTo>
                  <a:pt x="29210" y="138303"/>
                </a:lnTo>
                <a:lnTo>
                  <a:pt x="26670" y="139827"/>
                </a:lnTo>
                <a:lnTo>
                  <a:pt x="25400" y="142621"/>
                </a:lnTo>
                <a:lnTo>
                  <a:pt x="25400" y="145669"/>
                </a:lnTo>
                <a:lnTo>
                  <a:pt x="27178" y="185166"/>
                </a:lnTo>
                <a:lnTo>
                  <a:pt x="2286" y="216281"/>
                </a:lnTo>
                <a:lnTo>
                  <a:pt x="508" y="218567"/>
                </a:lnTo>
                <a:lnTo>
                  <a:pt x="0" y="221615"/>
                </a:lnTo>
                <a:lnTo>
                  <a:pt x="1016" y="224155"/>
                </a:lnTo>
                <a:lnTo>
                  <a:pt x="15113" y="261366"/>
                </a:lnTo>
                <a:lnTo>
                  <a:pt x="1016" y="298577"/>
                </a:lnTo>
                <a:lnTo>
                  <a:pt x="0" y="301117"/>
                </a:lnTo>
                <a:lnTo>
                  <a:pt x="508" y="304165"/>
                </a:lnTo>
                <a:lnTo>
                  <a:pt x="2286" y="306450"/>
                </a:lnTo>
                <a:lnTo>
                  <a:pt x="27178" y="337566"/>
                </a:lnTo>
                <a:lnTo>
                  <a:pt x="25400" y="377063"/>
                </a:lnTo>
                <a:lnTo>
                  <a:pt x="25400" y="380111"/>
                </a:lnTo>
                <a:lnTo>
                  <a:pt x="26670" y="382905"/>
                </a:lnTo>
                <a:lnTo>
                  <a:pt x="29210" y="384429"/>
                </a:lnTo>
                <a:lnTo>
                  <a:pt x="62484" y="406019"/>
                </a:lnTo>
                <a:lnTo>
                  <a:pt x="73787" y="447294"/>
                </a:lnTo>
                <a:lnTo>
                  <a:pt x="75819" y="449325"/>
                </a:lnTo>
                <a:lnTo>
                  <a:pt x="117348" y="460629"/>
                </a:lnTo>
                <a:lnTo>
                  <a:pt x="139192" y="493649"/>
                </a:lnTo>
                <a:lnTo>
                  <a:pt x="140716" y="496189"/>
                </a:lnTo>
                <a:lnTo>
                  <a:pt x="143510" y="497459"/>
                </a:lnTo>
                <a:lnTo>
                  <a:pt x="146558" y="497459"/>
                </a:lnTo>
                <a:lnTo>
                  <a:pt x="186309" y="495681"/>
                </a:lnTo>
                <a:lnTo>
                  <a:pt x="212775" y="495681"/>
                </a:lnTo>
                <a:lnTo>
                  <a:pt x="194183" y="480949"/>
                </a:lnTo>
                <a:lnTo>
                  <a:pt x="150368" y="480949"/>
                </a:lnTo>
                <a:lnTo>
                  <a:pt x="129413" y="449072"/>
                </a:lnTo>
                <a:lnTo>
                  <a:pt x="128143" y="447294"/>
                </a:lnTo>
                <a:lnTo>
                  <a:pt x="126619" y="446278"/>
                </a:lnTo>
                <a:lnTo>
                  <a:pt x="124587" y="445770"/>
                </a:lnTo>
                <a:lnTo>
                  <a:pt x="87630" y="435610"/>
                </a:lnTo>
                <a:lnTo>
                  <a:pt x="77343" y="398907"/>
                </a:lnTo>
                <a:lnTo>
                  <a:pt x="76835" y="396875"/>
                </a:lnTo>
                <a:lnTo>
                  <a:pt x="75819" y="395350"/>
                </a:lnTo>
                <a:lnTo>
                  <a:pt x="74041" y="394081"/>
                </a:lnTo>
                <a:lnTo>
                  <a:pt x="42037" y="373253"/>
                </a:lnTo>
                <a:lnTo>
                  <a:pt x="43707" y="337566"/>
                </a:lnTo>
                <a:lnTo>
                  <a:pt x="43815" y="333248"/>
                </a:lnTo>
                <a:lnTo>
                  <a:pt x="43307" y="331216"/>
                </a:lnTo>
                <a:lnTo>
                  <a:pt x="42037" y="329692"/>
                </a:lnTo>
                <a:lnTo>
                  <a:pt x="18161" y="299847"/>
                </a:lnTo>
                <a:lnTo>
                  <a:pt x="31496" y="264160"/>
                </a:lnTo>
                <a:lnTo>
                  <a:pt x="32258" y="262382"/>
                </a:lnTo>
                <a:lnTo>
                  <a:pt x="32258" y="260350"/>
                </a:lnTo>
                <a:lnTo>
                  <a:pt x="31496" y="258572"/>
                </a:lnTo>
                <a:lnTo>
                  <a:pt x="18161" y="222885"/>
                </a:lnTo>
                <a:lnTo>
                  <a:pt x="42037" y="193040"/>
                </a:lnTo>
                <a:lnTo>
                  <a:pt x="43307" y="191516"/>
                </a:lnTo>
                <a:lnTo>
                  <a:pt x="43815" y="189484"/>
                </a:lnTo>
                <a:lnTo>
                  <a:pt x="43707" y="185166"/>
                </a:lnTo>
                <a:lnTo>
                  <a:pt x="42037" y="149479"/>
                </a:lnTo>
                <a:lnTo>
                  <a:pt x="74041" y="128650"/>
                </a:lnTo>
                <a:lnTo>
                  <a:pt x="75819" y="127381"/>
                </a:lnTo>
                <a:lnTo>
                  <a:pt x="76835" y="125857"/>
                </a:lnTo>
                <a:lnTo>
                  <a:pt x="77343" y="123825"/>
                </a:lnTo>
                <a:lnTo>
                  <a:pt x="87630" y="87122"/>
                </a:lnTo>
                <a:lnTo>
                  <a:pt x="124587" y="76962"/>
                </a:lnTo>
                <a:lnTo>
                  <a:pt x="126619" y="76454"/>
                </a:lnTo>
                <a:lnTo>
                  <a:pt x="128143" y="75437"/>
                </a:lnTo>
                <a:lnTo>
                  <a:pt x="129413" y="73660"/>
                </a:lnTo>
                <a:lnTo>
                  <a:pt x="150368" y="41783"/>
                </a:lnTo>
                <a:lnTo>
                  <a:pt x="194183" y="41783"/>
                </a:lnTo>
                <a:lnTo>
                  <a:pt x="212775" y="27050"/>
                </a:lnTo>
                <a:lnTo>
                  <a:pt x="186309" y="27050"/>
                </a:lnTo>
                <a:lnTo>
                  <a:pt x="146558" y="25273"/>
                </a:lnTo>
                <a:close/>
              </a:path>
              <a:path w="525779" h="523239">
                <a:moveTo>
                  <a:pt x="385368" y="495681"/>
                </a:moveTo>
                <a:lnTo>
                  <a:pt x="339471" y="495681"/>
                </a:lnTo>
                <a:lnTo>
                  <a:pt x="379222" y="497459"/>
                </a:lnTo>
                <a:lnTo>
                  <a:pt x="382270" y="497459"/>
                </a:lnTo>
                <a:lnTo>
                  <a:pt x="385064" y="496189"/>
                </a:lnTo>
                <a:lnTo>
                  <a:pt x="385368" y="495681"/>
                </a:lnTo>
                <a:close/>
              </a:path>
              <a:path w="525779" h="523239">
                <a:moveTo>
                  <a:pt x="190627" y="479171"/>
                </a:moveTo>
                <a:lnTo>
                  <a:pt x="188595" y="479171"/>
                </a:lnTo>
                <a:lnTo>
                  <a:pt x="150368" y="480949"/>
                </a:lnTo>
                <a:lnTo>
                  <a:pt x="194183" y="480949"/>
                </a:lnTo>
                <a:lnTo>
                  <a:pt x="192659" y="479679"/>
                </a:lnTo>
                <a:lnTo>
                  <a:pt x="190627" y="479171"/>
                </a:lnTo>
                <a:close/>
              </a:path>
              <a:path w="525779" h="523239">
                <a:moveTo>
                  <a:pt x="394989" y="41783"/>
                </a:moveTo>
                <a:lnTo>
                  <a:pt x="375412" y="41783"/>
                </a:lnTo>
                <a:lnTo>
                  <a:pt x="396367" y="73660"/>
                </a:lnTo>
                <a:lnTo>
                  <a:pt x="397637" y="75437"/>
                </a:lnTo>
                <a:lnTo>
                  <a:pt x="399161" y="76454"/>
                </a:lnTo>
                <a:lnTo>
                  <a:pt x="401193" y="76962"/>
                </a:lnTo>
                <a:lnTo>
                  <a:pt x="438150" y="87122"/>
                </a:lnTo>
                <a:lnTo>
                  <a:pt x="448437" y="123825"/>
                </a:lnTo>
                <a:lnTo>
                  <a:pt x="448945" y="125857"/>
                </a:lnTo>
                <a:lnTo>
                  <a:pt x="449961" y="127381"/>
                </a:lnTo>
                <a:lnTo>
                  <a:pt x="451739" y="128650"/>
                </a:lnTo>
                <a:lnTo>
                  <a:pt x="483743" y="149479"/>
                </a:lnTo>
                <a:lnTo>
                  <a:pt x="482072" y="185166"/>
                </a:lnTo>
                <a:lnTo>
                  <a:pt x="481965" y="189484"/>
                </a:lnTo>
                <a:lnTo>
                  <a:pt x="482473" y="191516"/>
                </a:lnTo>
                <a:lnTo>
                  <a:pt x="483743" y="193040"/>
                </a:lnTo>
                <a:lnTo>
                  <a:pt x="507619" y="222885"/>
                </a:lnTo>
                <a:lnTo>
                  <a:pt x="494284" y="258572"/>
                </a:lnTo>
                <a:lnTo>
                  <a:pt x="493522" y="260350"/>
                </a:lnTo>
                <a:lnTo>
                  <a:pt x="493522" y="262382"/>
                </a:lnTo>
                <a:lnTo>
                  <a:pt x="494284" y="264160"/>
                </a:lnTo>
                <a:lnTo>
                  <a:pt x="507619" y="299847"/>
                </a:lnTo>
                <a:lnTo>
                  <a:pt x="483743" y="329692"/>
                </a:lnTo>
                <a:lnTo>
                  <a:pt x="482473" y="331216"/>
                </a:lnTo>
                <a:lnTo>
                  <a:pt x="481965" y="333248"/>
                </a:lnTo>
                <a:lnTo>
                  <a:pt x="482072" y="337566"/>
                </a:lnTo>
                <a:lnTo>
                  <a:pt x="483743" y="373253"/>
                </a:lnTo>
                <a:lnTo>
                  <a:pt x="451739" y="394081"/>
                </a:lnTo>
                <a:lnTo>
                  <a:pt x="449961" y="395350"/>
                </a:lnTo>
                <a:lnTo>
                  <a:pt x="448945" y="396875"/>
                </a:lnTo>
                <a:lnTo>
                  <a:pt x="448437" y="398907"/>
                </a:lnTo>
                <a:lnTo>
                  <a:pt x="438150" y="435610"/>
                </a:lnTo>
                <a:lnTo>
                  <a:pt x="401193" y="445770"/>
                </a:lnTo>
                <a:lnTo>
                  <a:pt x="399161" y="446278"/>
                </a:lnTo>
                <a:lnTo>
                  <a:pt x="397637" y="447294"/>
                </a:lnTo>
                <a:lnTo>
                  <a:pt x="396367" y="449072"/>
                </a:lnTo>
                <a:lnTo>
                  <a:pt x="375412" y="480949"/>
                </a:lnTo>
                <a:lnTo>
                  <a:pt x="394989" y="480949"/>
                </a:lnTo>
                <a:lnTo>
                  <a:pt x="408432" y="460629"/>
                </a:lnTo>
                <a:lnTo>
                  <a:pt x="449961" y="449325"/>
                </a:lnTo>
                <a:lnTo>
                  <a:pt x="451993" y="447294"/>
                </a:lnTo>
                <a:lnTo>
                  <a:pt x="463296" y="406019"/>
                </a:lnTo>
                <a:lnTo>
                  <a:pt x="496570" y="384429"/>
                </a:lnTo>
                <a:lnTo>
                  <a:pt x="499110" y="382905"/>
                </a:lnTo>
                <a:lnTo>
                  <a:pt x="500380" y="380111"/>
                </a:lnTo>
                <a:lnTo>
                  <a:pt x="500380" y="377063"/>
                </a:lnTo>
                <a:lnTo>
                  <a:pt x="498602" y="337566"/>
                </a:lnTo>
                <a:lnTo>
                  <a:pt x="523494" y="306450"/>
                </a:lnTo>
                <a:lnTo>
                  <a:pt x="525272" y="304165"/>
                </a:lnTo>
                <a:lnTo>
                  <a:pt x="525780" y="301117"/>
                </a:lnTo>
                <a:lnTo>
                  <a:pt x="524764" y="298577"/>
                </a:lnTo>
                <a:lnTo>
                  <a:pt x="510667" y="261366"/>
                </a:lnTo>
                <a:lnTo>
                  <a:pt x="524764" y="224155"/>
                </a:lnTo>
                <a:lnTo>
                  <a:pt x="525780" y="221615"/>
                </a:lnTo>
                <a:lnTo>
                  <a:pt x="525272" y="218567"/>
                </a:lnTo>
                <a:lnTo>
                  <a:pt x="523494" y="216281"/>
                </a:lnTo>
                <a:lnTo>
                  <a:pt x="498602" y="185166"/>
                </a:lnTo>
                <a:lnTo>
                  <a:pt x="500380" y="145669"/>
                </a:lnTo>
                <a:lnTo>
                  <a:pt x="500380" y="142621"/>
                </a:lnTo>
                <a:lnTo>
                  <a:pt x="499110" y="139827"/>
                </a:lnTo>
                <a:lnTo>
                  <a:pt x="496570" y="138303"/>
                </a:lnTo>
                <a:lnTo>
                  <a:pt x="463296" y="116712"/>
                </a:lnTo>
                <a:lnTo>
                  <a:pt x="451993" y="75437"/>
                </a:lnTo>
                <a:lnTo>
                  <a:pt x="449961" y="73406"/>
                </a:lnTo>
                <a:lnTo>
                  <a:pt x="408432" y="62103"/>
                </a:lnTo>
                <a:lnTo>
                  <a:pt x="394989" y="41783"/>
                </a:lnTo>
                <a:close/>
              </a:path>
              <a:path w="525779" h="523239">
                <a:moveTo>
                  <a:pt x="194183" y="41783"/>
                </a:moveTo>
                <a:lnTo>
                  <a:pt x="150368" y="41783"/>
                </a:lnTo>
                <a:lnTo>
                  <a:pt x="188595" y="43561"/>
                </a:lnTo>
                <a:lnTo>
                  <a:pt x="190627" y="43561"/>
                </a:lnTo>
                <a:lnTo>
                  <a:pt x="192659" y="43053"/>
                </a:lnTo>
                <a:lnTo>
                  <a:pt x="194183" y="41783"/>
                </a:lnTo>
                <a:close/>
              </a:path>
              <a:path w="525779" h="523239">
                <a:moveTo>
                  <a:pt x="328095" y="18034"/>
                </a:moveTo>
                <a:lnTo>
                  <a:pt x="301625" y="18034"/>
                </a:lnTo>
                <a:lnTo>
                  <a:pt x="331597" y="41783"/>
                </a:lnTo>
                <a:lnTo>
                  <a:pt x="333121" y="43053"/>
                </a:lnTo>
                <a:lnTo>
                  <a:pt x="335153" y="43561"/>
                </a:lnTo>
                <a:lnTo>
                  <a:pt x="337185" y="43561"/>
                </a:lnTo>
                <a:lnTo>
                  <a:pt x="375412" y="41783"/>
                </a:lnTo>
                <a:lnTo>
                  <a:pt x="394989" y="41783"/>
                </a:lnTo>
                <a:lnTo>
                  <a:pt x="386588" y="29083"/>
                </a:lnTo>
                <a:lnTo>
                  <a:pt x="385368" y="27050"/>
                </a:lnTo>
                <a:lnTo>
                  <a:pt x="339471" y="27050"/>
                </a:lnTo>
                <a:lnTo>
                  <a:pt x="328095" y="18034"/>
                </a:lnTo>
                <a:close/>
              </a:path>
              <a:path w="525779" h="523239">
                <a:moveTo>
                  <a:pt x="301625" y="18034"/>
                </a:moveTo>
                <a:lnTo>
                  <a:pt x="224155" y="18034"/>
                </a:lnTo>
                <a:lnTo>
                  <a:pt x="260096" y="31369"/>
                </a:lnTo>
                <a:lnTo>
                  <a:pt x="261874" y="32131"/>
                </a:lnTo>
                <a:lnTo>
                  <a:pt x="263906" y="32131"/>
                </a:lnTo>
                <a:lnTo>
                  <a:pt x="265684" y="31369"/>
                </a:lnTo>
                <a:lnTo>
                  <a:pt x="301625" y="18034"/>
                </a:lnTo>
                <a:close/>
              </a:path>
              <a:path w="525779" h="523239">
                <a:moveTo>
                  <a:pt x="222885" y="0"/>
                </a:moveTo>
                <a:lnTo>
                  <a:pt x="219837" y="508"/>
                </a:lnTo>
                <a:lnTo>
                  <a:pt x="217551" y="2286"/>
                </a:lnTo>
                <a:lnTo>
                  <a:pt x="186309" y="27050"/>
                </a:lnTo>
                <a:lnTo>
                  <a:pt x="212775" y="27050"/>
                </a:lnTo>
                <a:lnTo>
                  <a:pt x="224155" y="18034"/>
                </a:lnTo>
                <a:lnTo>
                  <a:pt x="328095" y="18034"/>
                </a:lnTo>
                <a:lnTo>
                  <a:pt x="324250" y="14986"/>
                </a:lnTo>
                <a:lnTo>
                  <a:pt x="262890" y="14986"/>
                </a:lnTo>
                <a:lnTo>
                  <a:pt x="225425" y="1016"/>
                </a:lnTo>
                <a:lnTo>
                  <a:pt x="222885" y="0"/>
                </a:lnTo>
                <a:close/>
              </a:path>
              <a:path w="525779" h="523239">
                <a:moveTo>
                  <a:pt x="382270" y="25273"/>
                </a:moveTo>
                <a:lnTo>
                  <a:pt x="379222" y="25273"/>
                </a:lnTo>
                <a:lnTo>
                  <a:pt x="339471" y="27050"/>
                </a:lnTo>
                <a:lnTo>
                  <a:pt x="385368" y="27050"/>
                </a:lnTo>
                <a:lnTo>
                  <a:pt x="385064" y="26543"/>
                </a:lnTo>
                <a:lnTo>
                  <a:pt x="382270" y="25273"/>
                </a:lnTo>
                <a:close/>
              </a:path>
              <a:path w="525779" h="523239">
                <a:moveTo>
                  <a:pt x="302895" y="0"/>
                </a:moveTo>
                <a:lnTo>
                  <a:pt x="300355" y="1016"/>
                </a:lnTo>
                <a:lnTo>
                  <a:pt x="262890" y="14986"/>
                </a:lnTo>
                <a:lnTo>
                  <a:pt x="324250" y="14986"/>
                </a:lnTo>
                <a:lnTo>
                  <a:pt x="308229" y="2286"/>
                </a:lnTo>
                <a:lnTo>
                  <a:pt x="305943" y="508"/>
                </a:lnTo>
                <a:lnTo>
                  <a:pt x="30289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0"/>
          <p:cNvSpPr/>
          <p:nvPr/>
        </p:nvSpPr>
        <p:spPr>
          <a:xfrm>
            <a:off x="7420356" y="1812035"/>
            <a:ext cx="30480" cy="29209"/>
          </a:xfrm>
          <a:custGeom>
            <a:avLst/>
            <a:gdLst/>
            <a:ahLst/>
            <a:cxnLst/>
            <a:rect l="l" t="t" r="r" b="b"/>
            <a:pathLst>
              <a:path w="30479" h="29210">
                <a:moveTo>
                  <a:pt x="11175" y="0"/>
                </a:moveTo>
                <a:lnTo>
                  <a:pt x="6096" y="253"/>
                </a:lnTo>
                <a:lnTo>
                  <a:pt x="3048" y="3555"/>
                </a:lnTo>
                <a:lnTo>
                  <a:pt x="0" y="6730"/>
                </a:lnTo>
                <a:lnTo>
                  <a:pt x="253" y="11684"/>
                </a:lnTo>
                <a:lnTo>
                  <a:pt x="3555" y="14731"/>
                </a:lnTo>
                <a:lnTo>
                  <a:pt x="5588" y="16763"/>
                </a:lnTo>
                <a:lnTo>
                  <a:pt x="7620" y="18414"/>
                </a:lnTo>
                <a:lnTo>
                  <a:pt x="9651" y="20447"/>
                </a:lnTo>
                <a:lnTo>
                  <a:pt x="11429" y="22478"/>
                </a:lnTo>
                <a:lnTo>
                  <a:pt x="13462" y="24511"/>
                </a:lnTo>
                <a:lnTo>
                  <a:pt x="15240" y="26415"/>
                </a:lnTo>
                <a:lnTo>
                  <a:pt x="17018" y="28193"/>
                </a:lnTo>
                <a:lnTo>
                  <a:pt x="19050" y="28955"/>
                </a:lnTo>
                <a:lnTo>
                  <a:pt x="23368" y="28955"/>
                </a:lnTo>
                <a:lnTo>
                  <a:pt x="25146" y="28193"/>
                </a:lnTo>
                <a:lnTo>
                  <a:pt x="26924" y="26924"/>
                </a:lnTo>
                <a:lnTo>
                  <a:pt x="30225" y="24002"/>
                </a:lnTo>
                <a:lnTo>
                  <a:pt x="30479" y="18668"/>
                </a:lnTo>
                <a:lnTo>
                  <a:pt x="27432" y="15493"/>
                </a:lnTo>
                <a:lnTo>
                  <a:pt x="23114" y="11175"/>
                </a:lnTo>
                <a:lnTo>
                  <a:pt x="21082" y="9271"/>
                </a:lnTo>
                <a:lnTo>
                  <a:pt x="19050" y="6985"/>
                </a:lnTo>
                <a:lnTo>
                  <a:pt x="16764" y="4952"/>
                </a:lnTo>
                <a:lnTo>
                  <a:pt x="14477" y="3048"/>
                </a:lnTo>
                <a:lnTo>
                  <a:pt x="1117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/>
          <p:nvPr/>
        </p:nvSpPr>
        <p:spPr>
          <a:xfrm>
            <a:off x="7084059" y="1759842"/>
            <a:ext cx="325755" cy="347980"/>
          </a:xfrm>
          <a:custGeom>
            <a:avLst/>
            <a:gdLst/>
            <a:ahLst/>
            <a:cxnLst/>
            <a:rect l="l" t="t" r="r" b="b"/>
            <a:pathLst>
              <a:path w="325754" h="347980">
                <a:moveTo>
                  <a:pt x="222071" y="0"/>
                </a:moveTo>
                <a:lnTo>
                  <a:pt x="151989" y="7401"/>
                </a:lnTo>
                <a:lnTo>
                  <a:pt x="88270" y="38135"/>
                </a:lnTo>
                <a:lnTo>
                  <a:pt x="36022" y="91455"/>
                </a:lnTo>
                <a:lnTo>
                  <a:pt x="17287" y="125408"/>
                </a:lnTo>
                <a:lnTo>
                  <a:pt x="5149" y="162313"/>
                </a:lnTo>
                <a:lnTo>
                  <a:pt x="0" y="201291"/>
                </a:lnTo>
                <a:lnTo>
                  <a:pt x="2030" y="240291"/>
                </a:lnTo>
                <a:lnTo>
                  <a:pt x="11001" y="277840"/>
                </a:lnTo>
                <a:lnTo>
                  <a:pt x="26664" y="313055"/>
                </a:lnTo>
                <a:lnTo>
                  <a:pt x="48768" y="345055"/>
                </a:lnTo>
                <a:lnTo>
                  <a:pt x="52578" y="347849"/>
                </a:lnTo>
                <a:lnTo>
                  <a:pt x="56896" y="347849"/>
                </a:lnTo>
                <a:lnTo>
                  <a:pt x="58674" y="347341"/>
                </a:lnTo>
                <a:lnTo>
                  <a:pt x="60198" y="346071"/>
                </a:lnTo>
                <a:lnTo>
                  <a:pt x="63754" y="343277"/>
                </a:lnTo>
                <a:lnTo>
                  <a:pt x="64008" y="337816"/>
                </a:lnTo>
                <a:lnTo>
                  <a:pt x="61214" y="334514"/>
                </a:lnTo>
                <a:lnTo>
                  <a:pt x="40886" y="305048"/>
                </a:lnTo>
                <a:lnTo>
                  <a:pt x="26416" y="272617"/>
                </a:lnTo>
                <a:lnTo>
                  <a:pt x="18137" y="238019"/>
                </a:lnTo>
                <a:lnTo>
                  <a:pt x="16383" y="202053"/>
                </a:lnTo>
                <a:lnTo>
                  <a:pt x="21187" y="166066"/>
                </a:lnTo>
                <a:lnTo>
                  <a:pt x="49512" y="100665"/>
                </a:lnTo>
                <a:lnTo>
                  <a:pt x="97621" y="51591"/>
                </a:lnTo>
                <a:lnTo>
                  <a:pt x="156418" y="23369"/>
                </a:lnTo>
                <a:lnTo>
                  <a:pt x="220989" y="16436"/>
                </a:lnTo>
                <a:lnTo>
                  <a:pt x="290487" y="16436"/>
                </a:lnTo>
                <a:lnTo>
                  <a:pt x="289706" y="16025"/>
                </a:lnTo>
                <a:lnTo>
                  <a:pt x="256603" y="5203"/>
                </a:lnTo>
                <a:lnTo>
                  <a:pt x="222071" y="0"/>
                </a:lnTo>
                <a:close/>
              </a:path>
              <a:path w="325754" h="347980">
                <a:moveTo>
                  <a:pt x="290487" y="16436"/>
                </a:moveTo>
                <a:lnTo>
                  <a:pt x="220989" y="16436"/>
                </a:lnTo>
                <a:lnTo>
                  <a:pt x="252745" y="21220"/>
                </a:lnTo>
                <a:lnTo>
                  <a:pt x="283287" y="31267"/>
                </a:lnTo>
                <a:lnTo>
                  <a:pt x="311912" y="46351"/>
                </a:lnTo>
                <a:lnTo>
                  <a:pt x="315722" y="48764"/>
                </a:lnTo>
                <a:lnTo>
                  <a:pt x="320801" y="47621"/>
                </a:lnTo>
                <a:lnTo>
                  <a:pt x="323088" y="43811"/>
                </a:lnTo>
                <a:lnTo>
                  <a:pt x="325628" y="40001"/>
                </a:lnTo>
                <a:lnTo>
                  <a:pt x="324358" y="34794"/>
                </a:lnTo>
                <a:lnTo>
                  <a:pt x="320548" y="32254"/>
                </a:lnTo>
                <a:lnTo>
                  <a:pt x="290487" y="1643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7153656" y="1851660"/>
            <a:ext cx="349885" cy="327660"/>
          </a:xfrm>
          <a:custGeom>
            <a:avLst/>
            <a:gdLst/>
            <a:ahLst/>
            <a:cxnLst/>
            <a:rect l="l" t="t" r="r" b="b"/>
            <a:pathLst>
              <a:path w="349884" h="327660">
                <a:moveTo>
                  <a:pt x="11049" y="263016"/>
                </a:moveTo>
                <a:lnTo>
                  <a:pt x="5969" y="263525"/>
                </a:lnTo>
                <a:lnTo>
                  <a:pt x="3048" y="267080"/>
                </a:lnTo>
                <a:lnTo>
                  <a:pt x="0" y="270382"/>
                </a:lnTo>
                <a:lnTo>
                  <a:pt x="34091" y="299745"/>
                </a:lnTo>
                <a:lnTo>
                  <a:pt x="102608" y="324483"/>
                </a:lnTo>
                <a:lnTo>
                  <a:pt x="139319" y="327660"/>
                </a:lnTo>
                <a:lnTo>
                  <a:pt x="147827" y="327660"/>
                </a:lnTo>
                <a:lnTo>
                  <a:pt x="186830" y="322343"/>
                </a:lnTo>
                <a:lnTo>
                  <a:pt x="220228" y="311276"/>
                </a:lnTo>
                <a:lnTo>
                  <a:pt x="147320" y="311276"/>
                </a:lnTo>
                <a:lnTo>
                  <a:pt x="111277" y="309338"/>
                </a:lnTo>
                <a:lnTo>
                  <a:pt x="76628" y="301005"/>
                </a:lnTo>
                <a:lnTo>
                  <a:pt x="44146" y="286506"/>
                </a:lnTo>
                <a:lnTo>
                  <a:pt x="14604" y="266064"/>
                </a:lnTo>
                <a:lnTo>
                  <a:pt x="11049" y="263016"/>
                </a:lnTo>
                <a:close/>
              </a:path>
              <a:path w="349884" h="327660">
                <a:moveTo>
                  <a:pt x="309625" y="0"/>
                </a:moveTo>
                <a:lnTo>
                  <a:pt x="305689" y="2286"/>
                </a:lnTo>
                <a:lnTo>
                  <a:pt x="301878" y="4825"/>
                </a:lnTo>
                <a:lnTo>
                  <a:pt x="300609" y="10032"/>
                </a:lnTo>
                <a:lnTo>
                  <a:pt x="303149" y="13842"/>
                </a:lnTo>
                <a:lnTo>
                  <a:pt x="318198" y="42479"/>
                </a:lnTo>
                <a:lnTo>
                  <a:pt x="328199" y="73199"/>
                </a:lnTo>
                <a:lnTo>
                  <a:pt x="333009" y="105229"/>
                </a:lnTo>
                <a:lnTo>
                  <a:pt x="332486" y="137794"/>
                </a:lnTo>
                <a:lnTo>
                  <a:pt x="314658" y="200866"/>
                </a:lnTo>
                <a:lnTo>
                  <a:pt x="276733" y="254507"/>
                </a:lnTo>
                <a:lnTo>
                  <a:pt x="217312" y="295132"/>
                </a:lnTo>
                <a:lnTo>
                  <a:pt x="147320" y="311276"/>
                </a:lnTo>
                <a:lnTo>
                  <a:pt x="220228" y="311276"/>
                </a:lnTo>
                <a:lnTo>
                  <a:pt x="257931" y="291280"/>
                </a:lnTo>
                <a:lnTo>
                  <a:pt x="288290" y="266318"/>
                </a:lnTo>
                <a:lnTo>
                  <a:pt x="329374" y="208010"/>
                </a:lnTo>
                <a:lnTo>
                  <a:pt x="348742" y="139318"/>
                </a:lnTo>
                <a:lnTo>
                  <a:pt x="349406" y="104088"/>
                </a:lnTo>
                <a:lnTo>
                  <a:pt x="344249" y="69405"/>
                </a:lnTo>
                <a:lnTo>
                  <a:pt x="333400" y="36056"/>
                </a:lnTo>
                <a:lnTo>
                  <a:pt x="316992" y="4825"/>
                </a:lnTo>
                <a:lnTo>
                  <a:pt x="314705" y="1015"/>
                </a:lnTo>
                <a:lnTo>
                  <a:pt x="30962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7176516" y="4668011"/>
            <a:ext cx="203200" cy="222885"/>
          </a:xfrm>
          <a:custGeom>
            <a:avLst/>
            <a:gdLst/>
            <a:ahLst/>
            <a:cxnLst/>
            <a:rect l="l" t="t" r="r" b="b"/>
            <a:pathLst>
              <a:path w="203200" h="222885">
                <a:moveTo>
                  <a:pt x="103631" y="222250"/>
                </a:moveTo>
                <a:lnTo>
                  <a:pt x="99059" y="222250"/>
                </a:lnTo>
                <a:lnTo>
                  <a:pt x="100456" y="222504"/>
                </a:lnTo>
                <a:lnTo>
                  <a:pt x="102234" y="222504"/>
                </a:lnTo>
                <a:lnTo>
                  <a:pt x="103631" y="222250"/>
                </a:lnTo>
                <a:close/>
              </a:path>
              <a:path w="203200" h="222885">
                <a:moveTo>
                  <a:pt x="104266" y="221869"/>
                </a:moveTo>
                <a:lnTo>
                  <a:pt x="98425" y="221869"/>
                </a:lnTo>
                <a:lnTo>
                  <a:pt x="98805" y="222250"/>
                </a:lnTo>
                <a:lnTo>
                  <a:pt x="103885" y="222250"/>
                </a:lnTo>
                <a:lnTo>
                  <a:pt x="104266" y="221869"/>
                </a:lnTo>
                <a:close/>
              </a:path>
              <a:path w="203200" h="222885">
                <a:moveTo>
                  <a:pt x="104775" y="221614"/>
                </a:moveTo>
                <a:lnTo>
                  <a:pt x="97916" y="221614"/>
                </a:lnTo>
                <a:lnTo>
                  <a:pt x="98170" y="221869"/>
                </a:lnTo>
                <a:lnTo>
                  <a:pt x="104520" y="221869"/>
                </a:lnTo>
                <a:lnTo>
                  <a:pt x="104775" y="221614"/>
                </a:lnTo>
                <a:close/>
              </a:path>
              <a:path w="203200" h="222885">
                <a:moveTo>
                  <a:pt x="103124" y="0"/>
                </a:moveTo>
                <a:lnTo>
                  <a:pt x="99567" y="0"/>
                </a:lnTo>
                <a:lnTo>
                  <a:pt x="96774" y="2031"/>
                </a:lnTo>
                <a:lnTo>
                  <a:pt x="4572" y="57531"/>
                </a:lnTo>
                <a:lnTo>
                  <a:pt x="4063" y="57531"/>
                </a:lnTo>
                <a:lnTo>
                  <a:pt x="3682" y="57785"/>
                </a:lnTo>
                <a:lnTo>
                  <a:pt x="3428" y="58038"/>
                </a:lnTo>
                <a:lnTo>
                  <a:pt x="3175" y="58419"/>
                </a:lnTo>
                <a:lnTo>
                  <a:pt x="2920" y="58674"/>
                </a:lnTo>
                <a:lnTo>
                  <a:pt x="2539" y="58927"/>
                </a:lnTo>
                <a:lnTo>
                  <a:pt x="2285" y="59181"/>
                </a:lnTo>
                <a:lnTo>
                  <a:pt x="2031" y="59562"/>
                </a:lnTo>
                <a:lnTo>
                  <a:pt x="1777" y="59817"/>
                </a:lnTo>
                <a:lnTo>
                  <a:pt x="1777" y="60070"/>
                </a:lnTo>
                <a:lnTo>
                  <a:pt x="1142" y="60706"/>
                </a:lnTo>
                <a:lnTo>
                  <a:pt x="1142" y="61213"/>
                </a:lnTo>
                <a:lnTo>
                  <a:pt x="888" y="61594"/>
                </a:lnTo>
                <a:lnTo>
                  <a:pt x="634" y="62102"/>
                </a:lnTo>
                <a:lnTo>
                  <a:pt x="634" y="62356"/>
                </a:lnTo>
                <a:lnTo>
                  <a:pt x="253" y="62737"/>
                </a:lnTo>
                <a:lnTo>
                  <a:pt x="253" y="62992"/>
                </a:lnTo>
                <a:lnTo>
                  <a:pt x="0" y="63626"/>
                </a:lnTo>
                <a:lnTo>
                  <a:pt x="0" y="160908"/>
                </a:lnTo>
                <a:lnTo>
                  <a:pt x="1777" y="164083"/>
                </a:lnTo>
                <a:lnTo>
                  <a:pt x="4572" y="165607"/>
                </a:lnTo>
                <a:lnTo>
                  <a:pt x="96774" y="221106"/>
                </a:lnTo>
                <a:lnTo>
                  <a:pt x="96774" y="221361"/>
                </a:lnTo>
                <a:lnTo>
                  <a:pt x="97281" y="221614"/>
                </a:lnTo>
                <a:lnTo>
                  <a:pt x="105409" y="221614"/>
                </a:lnTo>
                <a:lnTo>
                  <a:pt x="105917" y="221361"/>
                </a:lnTo>
                <a:lnTo>
                  <a:pt x="105917" y="221106"/>
                </a:lnTo>
                <a:lnTo>
                  <a:pt x="146427" y="196723"/>
                </a:lnTo>
                <a:lnTo>
                  <a:pt x="92075" y="196723"/>
                </a:lnTo>
                <a:lnTo>
                  <a:pt x="18414" y="152526"/>
                </a:lnTo>
                <a:lnTo>
                  <a:pt x="18414" y="81787"/>
                </a:lnTo>
                <a:lnTo>
                  <a:pt x="54403" y="81787"/>
                </a:lnTo>
                <a:lnTo>
                  <a:pt x="27050" y="65277"/>
                </a:lnTo>
                <a:lnTo>
                  <a:pt x="101345" y="20574"/>
                </a:lnTo>
                <a:lnTo>
                  <a:pt x="137060" y="20574"/>
                </a:lnTo>
                <a:lnTo>
                  <a:pt x="106299" y="2031"/>
                </a:lnTo>
                <a:lnTo>
                  <a:pt x="103124" y="0"/>
                </a:lnTo>
                <a:close/>
              </a:path>
              <a:path w="203200" h="222885">
                <a:moveTo>
                  <a:pt x="54403" y="81787"/>
                </a:moveTo>
                <a:lnTo>
                  <a:pt x="18414" y="81787"/>
                </a:lnTo>
                <a:lnTo>
                  <a:pt x="92075" y="125983"/>
                </a:lnTo>
                <a:lnTo>
                  <a:pt x="92075" y="196723"/>
                </a:lnTo>
                <a:lnTo>
                  <a:pt x="110616" y="196723"/>
                </a:lnTo>
                <a:lnTo>
                  <a:pt x="110616" y="125983"/>
                </a:lnTo>
                <a:lnTo>
                  <a:pt x="137075" y="110108"/>
                </a:lnTo>
                <a:lnTo>
                  <a:pt x="101345" y="110108"/>
                </a:lnTo>
                <a:lnTo>
                  <a:pt x="73151" y="93090"/>
                </a:lnTo>
                <a:lnTo>
                  <a:pt x="91041" y="82295"/>
                </a:lnTo>
                <a:lnTo>
                  <a:pt x="55244" y="82295"/>
                </a:lnTo>
                <a:lnTo>
                  <a:pt x="54403" y="81787"/>
                </a:lnTo>
                <a:close/>
              </a:path>
              <a:path w="203200" h="222885">
                <a:moveTo>
                  <a:pt x="202691" y="81787"/>
                </a:moveTo>
                <a:lnTo>
                  <a:pt x="184276" y="81787"/>
                </a:lnTo>
                <a:lnTo>
                  <a:pt x="184276" y="152526"/>
                </a:lnTo>
                <a:lnTo>
                  <a:pt x="110616" y="196723"/>
                </a:lnTo>
                <a:lnTo>
                  <a:pt x="146427" y="196723"/>
                </a:lnTo>
                <a:lnTo>
                  <a:pt x="198119" y="165607"/>
                </a:lnTo>
                <a:lnTo>
                  <a:pt x="200913" y="164083"/>
                </a:lnTo>
                <a:lnTo>
                  <a:pt x="202691" y="160908"/>
                </a:lnTo>
                <a:lnTo>
                  <a:pt x="202691" y="81787"/>
                </a:lnTo>
                <a:close/>
              </a:path>
              <a:path w="203200" h="222885">
                <a:moveTo>
                  <a:pt x="182993" y="48260"/>
                </a:moveTo>
                <a:lnTo>
                  <a:pt x="147447" y="48260"/>
                </a:lnTo>
                <a:lnTo>
                  <a:pt x="175640" y="65277"/>
                </a:lnTo>
                <a:lnTo>
                  <a:pt x="101345" y="110108"/>
                </a:lnTo>
                <a:lnTo>
                  <a:pt x="137075" y="110108"/>
                </a:lnTo>
                <a:lnTo>
                  <a:pt x="184276" y="81787"/>
                </a:lnTo>
                <a:lnTo>
                  <a:pt x="202691" y="81787"/>
                </a:lnTo>
                <a:lnTo>
                  <a:pt x="202691" y="63626"/>
                </a:lnTo>
                <a:lnTo>
                  <a:pt x="202437" y="62992"/>
                </a:lnTo>
                <a:lnTo>
                  <a:pt x="202437" y="62737"/>
                </a:lnTo>
                <a:lnTo>
                  <a:pt x="202056" y="62356"/>
                </a:lnTo>
                <a:lnTo>
                  <a:pt x="202056" y="62102"/>
                </a:lnTo>
                <a:lnTo>
                  <a:pt x="201802" y="61594"/>
                </a:lnTo>
                <a:lnTo>
                  <a:pt x="201802" y="61213"/>
                </a:lnTo>
                <a:lnTo>
                  <a:pt x="201549" y="60706"/>
                </a:lnTo>
                <a:lnTo>
                  <a:pt x="200913" y="60070"/>
                </a:lnTo>
                <a:lnTo>
                  <a:pt x="200913" y="59817"/>
                </a:lnTo>
                <a:lnTo>
                  <a:pt x="200659" y="59562"/>
                </a:lnTo>
                <a:lnTo>
                  <a:pt x="200405" y="59181"/>
                </a:lnTo>
                <a:lnTo>
                  <a:pt x="200151" y="58927"/>
                </a:lnTo>
                <a:lnTo>
                  <a:pt x="199770" y="58674"/>
                </a:lnTo>
                <a:lnTo>
                  <a:pt x="199516" y="58419"/>
                </a:lnTo>
                <a:lnTo>
                  <a:pt x="199262" y="58038"/>
                </a:lnTo>
                <a:lnTo>
                  <a:pt x="199008" y="57785"/>
                </a:lnTo>
                <a:lnTo>
                  <a:pt x="198627" y="57531"/>
                </a:lnTo>
                <a:lnTo>
                  <a:pt x="198374" y="57531"/>
                </a:lnTo>
                <a:lnTo>
                  <a:pt x="182993" y="48260"/>
                </a:lnTo>
                <a:close/>
              </a:path>
              <a:path w="203200" h="222885">
                <a:moveTo>
                  <a:pt x="137060" y="20574"/>
                </a:moveTo>
                <a:lnTo>
                  <a:pt x="101345" y="20574"/>
                </a:lnTo>
                <a:lnTo>
                  <a:pt x="129539" y="37592"/>
                </a:lnTo>
                <a:lnTo>
                  <a:pt x="55244" y="82295"/>
                </a:lnTo>
                <a:lnTo>
                  <a:pt x="91041" y="82295"/>
                </a:lnTo>
                <a:lnTo>
                  <a:pt x="147447" y="48260"/>
                </a:lnTo>
                <a:lnTo>
                  <a:pt x="182993" y="48260"/>
                </a:lnTo>
                <a:lnTo>
                  <a:pt x="137060" y="2057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4"/>
          <p:cNvSpPr/>
          <p:nvPr/>
        </p:nvSpPr>
        <p:spPr>
          <a:xfrm>
            <a:off x="7243571" y="4501896"/>
            <a:ext cx="70485" cy="111760"/>
          </a:xfrm>
          <a:custGeom>
            <a:avLst/>
            <a:gdLst/>
            <a:ahLst/>
            <a:cxnLst/>
            <a:rect l="l" t="t" r="r" b="b"/>
            <a:pathLst>
              <a:path w="70484" h="111760">
                <a:moveTo>
                  <a:pt x="44196" y="37718"/>
                </a:moveTo>
                <a:lnTo>
                  <a:pt x="25907" y="37718"/>
                </a:lnTo>
                <a:lnTo>
                  <a:pt x="25907" y="111251"/>
                </a:lnTo>
                <a:lnTo>
                  <a:pt x="44196" y="111251"/>
                </a:lnTo>
                <a:lnTo>
                  <a:pt x="44196" y="37718"/>
                </a:lnTo>
                <a:close/>
              </a:path>
              <a:path w="70484" h="111760">
                <a:moveTo>
                  <a:pt x="33020" y="0"/>
                </a:moveTo>
                <a:lnTo>
                  <a:pt x="28955" y="3174"/>
                </a:lnTo>
                <a:lnTo>
                  <a:pt x="28448" y="3682"/>
                </a:lnTo>
                <a:lnTo>
                  <a:pt x="28194" y="4063"/>
                </a:lnTo>
                <a:lnTo>
                  <a:pt x="27558" y="4571"/>
                </a:lnTo>
                <a:lnTo>
                  <a:pt x="0" y="41401"/>
                </a:lnTo>
                <a:lnTo>
                  <a:pt x="14985" y="52323"/>
                </a:lnTo>
                <a:lnTo>
                  <a:pt x="25907" y="37718"/>
                </a:lnTo>
                <a:lnTo>
                  <a:pt x="67348" y="37718"/>
                </a:lnTo>
                <a:lnTo>
                  <a:pt x="42545" y="4571"/>
                </a:lnTo>
                <a:lnTo>
                  <a:pt x="39116" y="634"/>
                </a:lnTo>
                <a:lnTo>
                  <a:pt x="33020" y="0"/>
                </a:lnTo>
                <a:close/>
              </a:path>
              <a:path w="70484" h="111760">
                <a:moveTo>
                  <a:pt x="67348" y="37718"/>
                </a:moveTo>
                <a:lnTo>
                  <a:pt x="44196" y="37718"/>
                </a:lnTo>
                <a:lnTo>
                  <a:pt x="55118" y="52323"/>
                </a:lnTo>
                <a:lnTo>
                  <a:pt x="70103" y="41401"/>
                </a:lnTo>
                <a:lnTo>
                  <a:pt x="67348" y="3771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5"/>
          <p:cNvSpPr/>
          <p:nvPr/>
        </p:nvSpPr>
        <p:spPr>
          <a:xfrm>
            <a:off x="7243571" y="4945379"/>
            <a:ext cx="70103" cy="109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6"/>
          <p:cNvSpPr/>
          <p:nvPr/>
        </p:nvSpPr>
        <p:spPr>
          <a:xfrm>
            <a:off x="7269480" y="4631435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19812"/>
                </a:moveTo>
                <a:lnTo>
                  <a:pt x="19811" y="19812"/>
                </a:lnTo>
                <a:lnTo>
                  <a:pt x="19811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47"/>
          <p:cNvSpPr/>
          <p:nvPr/>
        </p:nvSpPr>
        <p:spPr>
          <a:xfrm>
            <a:off x="7269480" y="4907279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0" y="18288"/>
                </a:moveTo>
                <a:lnTo>
                  <a:pt x="19811" y="18288"/>
                </a:lnTo>
                <a:lnTo>
                  <a:pt x="19811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48"/>
          <p:cNvSpPr/>
          <p:nvPr/>
        </p:nvSpPr>
        <p:spPr>
          <a:xfrm>
            <a:off x="7001256" y="4744211"/>
            <a:ext cx="111760" cy="70485"/>
          </a:xfrm>
          <a:custGeom>
            <a:avLst/>
            <a:gdLst/>
            <a:ahLst/>
            <a:cxnLst/>
            <a:rect l="l" t="t" r="r" b="b"/>
            <a:pathLst>
              <a:path w="111759" h="70485">
                <a:moveTo>
                  <a:pt x="41528" y="0"/>
                </a:moveTo>
                <a:lnTo>
                  <a:pt x="4825" y="27558"/>
                </a:lnTo>
                <a:lnTo>
                  <a:pt x="889" y="30733"/>
                </a:lnTo>
                <a:lnTo>
                  <a:pt x="0" y="36449"/>
                </a:lnTo>
                <a:lnTo>
                  <a:pt x="2921" y="40512"/>
                </a:lnTo>
                <a:lnTo>
                  <a:pt x="3428" y="41401"/>
                </a:lnTo>
                <a:lnTo>
                  <a:pt x="4825" y="42544"/>
                </a:lnTo>
                <a:lnTo>
                  <a:pt x="41528" y="70104"/>
                </a:lnTo>
                <a:lnTo>
                  <a:pt x="52450" y="55118"/>
                </a:lnTo>
                <a:lnTo>
                  <a:pt x="37846" y="44195"/>
                </a:lnTo>
                <a:lnTo>
                  <a:pt x="111251" y="44195"/>
                </a:lnTo>
                <a:lnTo>
                  <a:pt x="111251" y="25907"/>
                </a:lnTo>
                <a:lnTo>
                  <a:pt x="37846" y="25907"/>
                </a:lnTo>
                <a:lnTo>
                  <a:pt x="52450" y="14986"/>
                </a:lnTo>
                <a:lnTo>
                  <a:pt x="4152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49"/>
          <p:cNvSpPr/>
          <p:nvPr/>
        </p:nvSpPr>
        <p:spPr>
          <a:xfrm>
            <a:off x="7444740" y="4744211"/>
            <a:ext cx="113030" cy="70485"/>
          </a:xfrm>
          <a:custGeom>
            <a:avLst/>
            <a:gdLst/>
            <a:ahLst/>
            <a:cxnLst/>
            <a:rect l="l" t="t" r="r" b="b"/>
            <a:pathLst>
              <a:path w="113029" h="70485">
                <a:moveTo>
                  <a:pt x="70611" y="0"/>
                </a:moveTo>
                <a:lnTo>
                  <a:pt x="59562" y="14986"/>
                </a:lnTo>
                <a:lnTo>
                  <a:pt x="74421" y="25907"/>
                </a:lnTo>
                <a:lnTo>
                  <a:pt x="0" y="25907"/>
                </a:lnTo>
                <a:lnTo>
                  <a:pt x="0" y="44195"/>
                </a:lnTo>
                <a:lnTo>
                  <a:pt x="74421" y="44195"/>
                </a:lnTo>
                <a:lnTo>
                  <a:pt x="59562" y="55118"/>
                </a:lnTo>
                <a:lnTo>
                  <a:pt x="70611" y="70104"/>
                </a:lnTo>
                <a:lnTo>
                  <a:pt x="107823" y="42544"/>
                </a:lnTo>
                <a:lnTo>
                  <a:pt x="111886" y="39369"/>
                </a:lnTo>
                <a:lnTo>
                  <a:pt x="112775" y="33655"/>
                </a:lnTo>
                <a:lnTo>
                  <a:pt x="109854" y="29590"/>
                </a:lnTo>
                <a:lnTo>
                  <a:pt x="109346" y="28701"/>
                </a:lnTo>
                <a:lnTo>
                  <a:pt x="108711" y="28193"/>
                </a:lnTo>
                <a:lnTo>
                  <a:pt x="107823" y="27558"/>
                </a:lnTo>
                <a:lnTo>
                  <a:pt x="7061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0"/>
          <p:cNvSpPr/>
          <p:nvPr/>
        </p:nvSpPr>
        <p:spPr>
          <a:xfrm>
            <a:off x="7129271" y="4768596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19811"/>
                </a:moveTo>
                <a:lnTo>
                  <a:pt x="19811" y="19811"/>
                </a:lnTo>
                <a:lnTo>
                  <a:pt x="19811" y="0"/>
                </a:lnTo>
                <a:lnTo>
                  <a:pt x="0" y="0"/>
                </a:lnTo>
                <a:lnTo>
                  <a:pt x="0" y="198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1"/>
          <p:cNvSpPr/>
          <p:nvPr/>
        </p:nvSpPr>
        <p:spPr>
          <a:xfrm>
            <a:off x="7406640" y="4768596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19811"/>
                </a:moveTo>
                <a:lnTo>
                  <a:pt x="19811" y="19811"/>
                </a:lnTo>
                <a:lnTo>
                  <a:pt x="19811" y="0"/>
                </a:lnTo>
                <a:lnTo>
                  <a:pt x="0" y="0"/>
                </a:lnTo>
                <a:lnTo>
                  <a:pt x="0" y="198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2"/>
          <p:cNvSpPr/>
          <p:nvPr/>
        </p:nvSpPr>
        <p:spPr>
          <a:xfrm>
            <a:off x="7078980" y="4578096"/>
            <a:ext cx="88900" cy="90170"/>
          </a:xfrm>
          <a:custGeom>
            <a:avLst/>
            <a:gdLst/>
            <a:ahLst/>
            <a:cxnLst/>
            <a:rect l="l" t="t" r="r" b="b"/>
            <a:pathLst>
              <a:path w="88900" h="90170">
                <a:moveTo>
                  <a:pt x="48673" y="36702"/>
                </a:moveTo>
                <a:lnTo>
                  <a:pt x="22478" y="36702"/>
                </a:lnTo>
                <a:lnTo>
                  <a:pt x="75311" y="89915"/>
                </a:lnTo>
                <a:lnTo>
                  <a:pt x="88392" y="76707"/>
                </a:lnTo>
                <a:lnTo>
                  <a:pt x="48673" y="36702"/>
                </a:lnTo>
                <a:close/>
              </a:path>
              <a:path w="88900" h="90170">
                <a:moveTo>
                  <a:pt x="5588" y="0"/>
                </a:moveTo>
                <a:lnTo>
                  <a:pt x="889" y="3555"/>
                </a:lnTo>
                <a:lnTo>
                  <a:pt x="0" y="8762"/>
                </a:lnTo>
                <a:lnTo>
                  <a:pt x="0" y="11429"/>
                </a:lnTo>
                <a:lnTo>
                  <a:pt x="6730" y="58165"/>
                </a:lnTo>
                <a:lnTo>
                  <a:pt x="25146" y="55498"/>
                </a:lnTo>
                <a:lnTo>
                  <a:pt x="22478" y="36702"/>
                </a:lnTo>
                <a:lnTo>
                  <a:pt x="48673" y="36702"/>
                </a:lnTo>
                <a:lnTo>
                  <a:pt x="35560" y="23494"/>
                </a:lnTo>
                <a:lnTo>
                  <a:pt x="54612" y="23494"/>
                </a:lnTo>
                <a:lnTo>
                  <a:pt x="56896" y="7619"/>
                </a:lnTo>
                <a:lnTo>
                  <a:pt x="10541" y="888"/>
                </a:lnTo>
                <a:lnTo>
                  <a:pt x="5588" y="0"/>
                </a:lnTo>
                <a:close/>
              </a:path>
              <a:path w="88900" h="90170">
                <a:moveTo>
                  <a:pt x="54612" y="23494"/>
                </a:moveTo>
                <a:lnTo>
                  <a:pt x="35560" y="23494"/>
                </a:lnTo>
                <a:lnTo>
                  <a:pt x="54228" y="26161"/>
                </a:lnTo>
                <a:lnTo>
                  <a:pt x="54612" y="2349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3"/>
          <p:cNvSpPr/>
          <p:nvPr/>
        </p:nvSpPr>
        <p:spPr>
          <a:xfrm>
            <a:off x="7389876" y="4890515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33527" y="62229"/>
                </a:moveTo>
                <a:lnTo>
                  <a:pt x="30988" y="80263"/>
                </a:lnTo>
                <a:lnTo>
                  <a:pt x="76580" y="86867"/>
                </a:lnTo>
                <a:lnTo>
                  <a:pt x="82803" y="86867"/>
                </a:lnTo>
                <a:lnTo>
                  <a:pt x="86868" y="82803"/>
                </a:lnTo>
                <a:lnTo>
                  <a:pt x="86868" y="76580"/>
                </a:lnTo>
                <a:lnTo>
                  <a:pt x="85157" y="64769"/>
                </a:lnTo>
                <a:lnTo>
                  <a:pt x="51943" y="64769"/>
                </a:lnTo>
                <a:lnTo>
                  <a:pt x="33527" y="62229"/>
                </a:lnTo>
                <a:close/>
              </a:path>
              <a:path w="86995" h="86995">
                <a:moveTo>
                  <a:pt x="12953" y="0"/>
                </a:moveTo>
                <a:lnTo>
                  <a:pt x="0" y="12953"/>
                </a:lnTo>
                <a:lnTo>
                  <a:pt x="51943" y="64769"/>
                </a:lnTo>
                <a:lnTo>
                  <a:pt x="85157" y="64769"/>
                </a:lnTo>
                <a:lnTo>
                  <a:pt x="83299" y="51942"/>
                </a:lnTo>
                <a:lnTo>
                  <a:pt x="64770" y="51942"/>
                </a:lnTo>
                <a:lnTo>
                  <a:pt x="12953" y="0"/>
                </a:lnTo>
                <a:close/>
              </a:path>
              <a:path w="86995" h="86995">
                <a:moveTo>
                  <a:pt x="80264" y="30987"/>
                </a:moveTo>
                <a:lnTo>
                  <a:pt x="62229" y="33527"/>
                </a:lnTo>
                <a:lnTo>
                  <a:pt x="64770" y="51942"/>
                </a:lnTo>
                <a:lnTo>
                  <a:pt x="83299" y="51942"/>
                </a:lnTo>
                <a:lnTo>
                  <a:pt x="80264" y="3098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4"/>
          <p:cNvSpPr/>
          <p:nvPr/>
        </p:nvSpPr>
        <p:spPr>
          <a:xfrm>
            <a:off x="7167371" y="4668011"/>
            <a:ext cx="26034" cy="24765"/>
          </a:xfrm>
          <a:custGeom>
            <a:avLst/>
            <a:gdLst/>
            <a:ahLst/>
            <a:cxnLst/>
            <a:rect l="l" t="t" r="r" b="b"/>
            <a:pathLst>
              <a:path w="26034" h="24764">
                <a:moveTo>
                  <a:pt x="12953" y="0"/>
                </a:moveTo>
                <a:lnTo>
                  <a:pt x="0" y="12192"/>
                </a:lnTo>
                <a:lnTo>
                  <a:pt x="12953" y="24383"/>
                </a:lnTo>
                <a:lnTo>
                  <a:pt x="25907" y="12192"/>
                </a:lnTo>
                <a:lnTo>
                  <a:pt x="1295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5"/>
          <p:cNvSpPr/>
          <p:nvPr/>
        </p:nvSpPr>
        <p:spPr>
          <a:xfrm>
            <a:off x="7362443" y="4863084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12700" y="0"/>
                </a:moveTo>
                <a:lnTo>
                  <a:pt x="0" y="14732"/>
                </a:lnTo>
                <a:lnTo>
                  <a:pt x="12700" y="27432"/>
                </a:lnTo>
                <a:lnTo>
                  <a:pt x="27431" y="14732"/>
                </a:lnTo>
                <a:lnTo>
                  <a:pt x="1270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6"/>
          <p:cNvSpPr/>
          <p:nvPr/>
        </p:nvSpPr>
        <p:spPr>
          <a:xfrm>
            <a:off x="7078980" y="4890515"/>
            <a:ext cx="88900" cy="86995"/>
          </a:xfrm>
          <a:custGeom>
            <a:avLst/>
            <a:gdLst/>
            <a:ahLst/>
            <a:cxnLst/>
            <a:rect l="l" t="t" r="r" b="b"/>
            <a:pathLst>
              <a:path w="88900" h="86995">
                <a:moveTo>
                  <a:pt x="7493" y="30987"/>
                </a:moveTo>
                <a:lnTo>
                  <a:pt x="889" y="76580"/>
                </a:lnTo>
                <a:lnTo>
                  <a:pt x="0" y="81406"/>
                </a:lnTo>
                <a:lnTo>
                  <a:pt x="3810" y="85978"/>
                </a:lnTo>
                <a:lnTo>
                  <a:pt x="8636" y="86867"/>
                </a:lnTo>
                <a:lnTo>
                  <a:pt x="11302" y="86867"/>
                </a:lnTo>
                <a:lnTo>
                  <a:pt x="57150" y="80263"/>
                </a:lnTo>
                <a:lnTo>
                  <a:pt x="54967" y="64769"/>
                </a:lnTo>
                <a:lnTo>
                  <a:pt x="36068" y="64769"/>
                </a:lnTo>
                <a:lnTo>
                  <a:pt x="49020" y="51942"/>
                </a:lnTo>
                <a:lnTo>
                  <a:pt x="23114" y="51942"/>
                </a:lnTo>
                <a:lnTo>
                  <a:pt x="25653" y="33527"/>
                </a:lnTo>
                <a:lnTo>
                  <a:pt x="7493" y="30987"/>
                </a:lnTo>
                <a:close/>
              </a:path>
              <a:path w="88900" h="86995">
                <a:moveTo>
                  <a:pt x="54610" y="62229"/>
                </a:moveTo>
                <a:lnTo>
                  <a:pt x="36068" y="64769"/>
                </a:lnTo>
                <a:lnTo>
                  <a:pt x="54967" y="64769"/>
                </a:lnTo>
                <a:lnTo>
                  <a:pt x="54610" y="62229"/>
                </a:lnTo>
                <a:close/>
              </a:path>
              <a:path w="88900" h="86995">
                <a:moveTo>
                  <a:pt x="75438" y="0"/>
                </a:moveTo>
                <a:lnTo>
                  <a:pt x="23114" y="51942"/>
                </a:lnTo>
                <a:lnTo>
                  <a:pt x="49020" y="51942"/>
                </a:lnTo>
                <a:lnTo>
                  <a:pt x="88392" y="12953"/>
                </a:lnTo>
                <a:lnTo>
                  <a:pt x="7543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57"/>
          <p:cNvSpPr/>
          <p:nvPr/>
        </p:nvSpPr>
        <p:spPr>
          <a:xfrm>
            <a:off x="7389876" y="458114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84916" y="22224"/>
                </a:moveTo>
                <a:lnTo>
                  <a:pt x="51689" y="22224"/>
                </a:lnTo>
                <a:lnTo>
                  <a:pt x="0" y="74040"/>
                </a:lnTo>
                <a:lnTo>
                  <a:pt x="12826" y="86867"/>
                </a:lnTo>
                <a:lnTo>
                  <a:pt x="64516" y="35178"/>
                </a:lnTo>
                <a:lnTo>
                  <a:pt x="83035" y="35178"/>
                </a:lnTo>
                <a:lnTo>
                  <a:pt x="84916" y="22224"/>
                </a:lnTo>
                <a:close/>
              </a:path>
              <a:path w="86995" h="86995">
                <a:moveTo>
                  <a:pt x="83035" y="35178"/>
                </a:moveTo>
                <a:lnTo>
                  <a:pt x="64516" y="35178"/>
                </a:lnTo>
                <a:lnTo>
                  <a:pt x="61975" y="53466"/>
                </a:lnTo>
                <a:lnTo>
                  <a:pt x="80009" y="56006"/>
                </a:lnTo>
                <a:lnTo>
                  <a:pt x="83035" y="35178"/>
                </a:lnTo>
                <a:close/>
              </a:path>
              <a:path w="86995" h="86995">
                <a:moveTo>
                  <a:pt x="79121" y="0"/>
                </a:moveTo>
                <a:lnTo>
                  <a:pt x="76326" y="253"/>
                </a:lnTo>
                <a:lnTo>
                  <a:pt x="30860" y="6857"/>
                </a:lnTo>
                <a:lnTo>
                  <a:pt x="33400" y="24891"/>
                </a:lnTo>
                <a:lnTo>
                  <a:pt x="51689" y="22224"/>
                </a:lnTo>
                <a:lnTo>
                  <a:pt x="84916" y="22224"/>
                </a:lnTo>
                <a:lnTo>
                  <a:pt x="86614" y="10540"/>
                </a:lnTo>
                <a:lnTo>
                  <a:pt x="86868" y="7746"/>
                </a:lnTo>
                <a:lnTo>
                  <a:pt x="85978" y="4825"/>
                </a:lnTo>
                <a:lnTo>
                  <a:pt x="82042" y="888"/>
                </a:lnTo>
                <a:lnTo>
                  <a:pt x="7912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58"/>
          <p:cNvSpPr/>
          <p:nvPr/>
        </p:nvSpPr>
        <p:spPr>
          <a:xfrm>
            <a:off x="7167371" y="4863084"/>
            <a:ext cx="26034" cy="27940"/>
          </a:xfrm>
          <a:custGeom>
            <a:avLst/>
            <a:gdLst/>
            <a:ahLst/>
            <a:cxnLst/>
            <a:rect l="l" t="t" r="r" b="b"/>
            <a:pathLst>
              <a:path w="26034" h="27939">
                <a:moveTo>
                  <a:pt x="12953" y="0"/>
                </a:moveTo>
                <a:lnTo>
                  <a:pt x="0" y="14732"/>
                </a:lnTo>
                <a:lnTo>
                  <a:pt x="12953" y="27432"/>
                </a:lnTo>
                <a:lnTo>
                  <a:pt x="25907" y="14732"/>
                </a:lnTo>
                <a:lnTo>
                  <a:pt x="1295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59"/>
          <p:cNvSpPr/>
          <p:nvPr/>
        </p:nvSpPr>
        <p:spPr>
          <a:xfrm>
            <a:off x="7362443" y="4668011"/>
            <a:ext cx="27940" cy="24765"/>
          </a:xfrm>
          <a:custGeom>
            <a:avLst/>
            <a:gdLst/>
            <a:ahLst/>
            <a:cxnLst/>
            <a:rect l="l" t="t" r="r" b="b"/>
            <a:pathLst>
              <a:path w="27940" h="24764">
                <a:moveTo>
                  <a:pt x="12700" y="0"/>
                </a:moveTo>
                <a:lnTo>
                  <a:pt x="0" y="12192"/>
                </a:lnTo>
                <a:lnTo>
                  <a:pt x="12700" y="24383"/>
                </a:lnTo>
                <a:lnTo>
                  <a:pt x="27431" y="12192"/>
                </a:lnTo>
                <a:lnTo>
                  <a:pt x="1270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0"/>
          <p:cNvSpPr/>
          <p:nvPr/>
        </p:nvSpPr>
        <p:spPr>
          <a:xfrm>
            <a:off x="4265929" y="4599813"/>
            <a:ext cx="368935" cy="231775"/>
          </a:xfrm>
          <a:custGeom>
            <a:avLst/>
            <a:gdLst/>
            <a:ahLst/>
            <a:cxnLst/>
            <a:rect l="l" t="t" r="r" b="b"/>
            <a:pathLst>
              <a:path w="368935" h="231775">
                <a:moveTo>
                  <a:pt x="217734" y="16421"/>
                </a:moveTo>
                <a:lnTo>
                  <a:pt x="174099" y="17114"/>
                </a:lnTo>
                <a:lnTo>
                  <a:pt x="131467" y="27348"/>
                </a:lnTo>
                <a:lnTo>
                  <a:pt x="91538" y="47095"/>
                </a:lnTo>
                <a:lnTo>
                  <a:pt x="56007" y="76326"/>
                </a:lnTo>
                <a:lnTo>
                  <a:pt x="32004" y="106600"/>
                </a:lnTo>
                <a:lnTo>
                  <a:pt x="14382" y="140589"/>
                </a:lnTo>
                <a:lnTo>
                  <a:pt x="3571" y="177339"/>
                </a:lnTo>
                <a:lnTo>
                  <a:pt x="0" y="215900"/>
                </a:lnTo>
                <a:lnTo>
                  <a:pt x="0" y="224536"/>
                </a:lnTo>
                <a:lnTo>
                  <a:pt x="6731" y="231267"/>
                </a:lnTo>
                <a:lnTo>
                  <a:pt x="23875" y="231267"/>
                </a:lnTo>
                <a:lnTo>
                  <a:pt x="30607" y="224536"/>
                </a:lnTo>
                <a:lnTo>
                  <a:pt x="30607" y="215900"/>
                </a:lnTo>
                <a:lnTo>
                  <a:pt x="36636" y="170797"/>
                </a:lnTo>
                <a:lnTo>
                  <a:pt x="53655" y="130287"/>
                </a:lnTo>
                <a:lnTo>
                  <a:pt x="80057" y="95980"/>
                </a:lnTo>
                <a:lnTo>
                  <a:pt x="114238" y="69483"/>
                </a:lnTo>
                <a:lnTo>
                  <a:pt x="154593" y="52405"/>
                </a:lnTo>
                <a:lnTo>
                  <a:pt x="199517" y="46355"/>
                </a:lnTo>
                <a:lnTo>
                  <a:pt x="304574" y="46355"/>
                </a:lnTo>
                <a:lnTo>
                  <a:pt x="301228" y="43776"/>
                </a:lnTo>
                <a:lnTo>
                  <a:pt x="260676" y="25299"/>
                </a:lnTo>
                <a:lnTo>
                  <a:pt x="217734" y="16421"/>
                </a:lnTo>
                <a:close/>
              </a:path>
              <a:path w="368935" h="231775">
                <a:moveTo>
                  <a:pt x="304574" y="46355"/>
                </a:moveTo>
                <a:lnTo>
                  <a:pt x="199517" y="46355"/>
                </a:lnTo>
                <a:lnTo>
                  <a:pt x="234541" y="50037"/>
                </a:lnTo>
                <a:lnTo>
                  <a:pt x="267684" y="60769"/>
                </a:lnTo>
                <a:lnTo>
                  <a:pt x="297922" y="78073"/>
                </a:lnTo>
                <a:lnTo>
                  <a:pt x="324231" y="101473"/>
                </a:lnTo>
                <a:lnTo>
                  <a:pt x="248158" y="126873"/>
                </a:lnTo>
                <a:lnTo>
                  <a:pt x="243712" y="135762"/>
                </a:lnTo>
                <a:lnTo>
                  <a:pt x="246380" y="143637"/>
                </a:lnTo>
                <a:lnTo>
                  <a:pt x="249047" y="151764"/>
                </a:lnTo>
                <a:lnTo>
                  <a:pt x="257810" y="156337"/>
                </a:lnTo>
                <a:lnTo>
                  <a:pt x="364236" y="120650"/>
                </a:lnTo>
                <a:lnTo>
                  <a:pt x="368554" y="114681"/>
                </a:lnTo>
                <a:lnTo>
                  <a:pt x="368554" y="71881"/>
                </a:lnTo>
                <a:lnTo>
                  <a:pt x="337693" y="71881"/>
                </a:lnTo>
                <a:lnTo>
                  <a:pt x="304574" y="46355"/>
                </a:lnTo>
                <a:close/>
              </a:path>
              <a:path w="368935" h="231775">
                <a:moveTo>
                  <a:pt x="361569" y="0"/>
                </a:moveTo>
                <a:lnTo>
                  <a:pt x="344678" y="0"/>
                </a:lnTo>
                <a:lnTo>
                  <a:pt x="337693" y="6985"/>
                </a:lnTo>
                <a:lnTo>
                  <a:pt x="337693" y="71881"/>
                </a:lnTo>
                <a:lnTo>
                  <a:pt x="368554" y="71881"/>
                </a:lnTo>
                <a:lnTo>
                  <a:pt x="368554" y="6985"/>
                </a:lnTo>
                <a:lnTo>
                  <a:pt x="36156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1"/>
          <p:cNvSpPr/>
          <p:nvPr/>
        </p:nvSpPr>
        <p:spPr>
          <a:xfrm>
            <a:off x="4296155" y="4800600"/>
            <a:ext cx="368935" cy="231775"/>
          </a:xfrm>
          <a:custGeom>
            <a:avLst/>
            <a:gdLst/>
            <a:ahLst/>
            <a:cxnLst/>
            <a:rect l="l" t="t" r="r" b="b"/>
            <a:pathLst>
              <a:path w="368935" h="231775">
                <a:moveTo>
                  <a:pt x="110744" y="74930"/>
                </a:moveTo>
                <a:lnTo>
                  <a:pt x="4318" y="110617"/>
                </a:lnTo>
                <a:lnTo>
                  <a:pt x="0" y="116586"/>
                </a:lnTo>
                <a:lnTo>
                  <a:pt x="0" y="224281"/>
                </a:lnTo>
                <a:lnTo>
                  <a:pt x="6985" y="231267"/>
                </a:lnTo>
                <a:lnTo>
                  <a:pt x="23876" y="231267"/>
                </a:lnTo>
                <a:lnTo>
                  <a:pt x="30861" y="224281"/>
                </a:lnTo>
                <a:lnTo>
                  <a:pt x="30861" y="159385"/>
                </a:lnTo>
                <a:lnTo>
                  <a:pt x="81450" y="159385"/>
                </a:lnTo>
                <a:lnTo>
                  <a:pt x="70631" y="153193"/>
                </a:lnTo>
                <a:lnTo>
                  <a:pt x="44323" y="129793"/>
                </a:lnTo>
                <a:lnTo>
                  <a:pt x="120396" y="104393"/>
                </a:lnTo>
                <a:lnTo>
                  <a:pt x="124841" y="95504"/>
                </a:lnTo>
                <a:lnTo>
                  <a:pt x="122174" y="87630"/>
                </a:lnTo>
                <a:lnTo>
                  <a:pt x="119507" y="79501"/>
                </a:lnTo>
                <a:lnTo>
                  <a:pt x="110744" y="74930"/>
                </a:lnTo>
                <a:close/>
              </a:path>
              <a:path w="368935" h="231775">
                <a:moveTo>
                  <a:pt x="81450" y="159385"/>
                </a:moveTo>
                <a:lnTo>
                  <a:pt x="30861" y="159385"/>
                </a:lnTo>
                <a:lnTo>
                  <a:pt x="67325" y="187490"/>
                </a:lnTo>
                <a:lnTo>
                  <a:pt x="107877" y="205967"/>
                </a:lnTo>
                <a:lnTo>
                  <a:pt x="150819" y="214845"/>
                </a:lnTo>
                <a:lnTo>
                  <a:pt x="194454" y="214152"/>
                </a:lnTo>
                <a:lnTo>
                  <a:pt x="237086" y="203918"/>
                </a:lnTo>
                <a:lnTo>
                  <a:pt x="275517" y="184912"/>
                </a:lnTo>
                <a:lnTo>
                  <a:pt x="169037" y="184912"/>
                </a:lnTo>
                <a:lnTo>
                  <a:pt x="134012" y="181229"/>
                </a:lnTo>
                <a:lnTo>
                  <a:pt x="100869" y="170497"/>
                </a:lnTo>
                <a:lnTo>
                  <a:pt x="81450" y="159385"/>
                </a:lnTo>
                <a:close/>
              </a:path>
              <a:path w="368935" h="231775">
                <a:moveTo>
                  <a:pt x="361823" y="0"/>
                </a:moveTo>
                <a:lnTo>
                  <a:pt x="344678" y="0"/>
                </a:lnTo>
                <a:lnTo>
                  <a:pt x="337947" y="6731"/>
                </a:lnTo>
                <a:lnTo>
                  <a:pt x="337947" y="15367"/>
                </a:lnTo>
                <a:lnTo>
                  <a:pt x="331917" y="60469"/>
                </a:lnTo>
                <a:lnTo>
                  <a:pt x="314898" y="100979"/>
                </a:lnTo>
                <a:lnTo>
                  <a:pt x="288496" y="135286"/>
                </a:lnTo>
                <a:lnTo>
                  <a:pt x="254315" y="161783"/>
                </a:lnTo>
                <a:lnTo>
                  <a:pt x="213960" y="178861"/>
                </a:lnTo>
                <a:lnTo>
                  <a:pt x="169037" y="184912"/>
                </a:lnTo>
                <a:lnTo>
                  <a:pt x="275517" y="184912"/>
                </a:lnTo>
                <a:lnTo>
                  <a:pt x="312547" y="154939"/>
                </a:lnTo>
                <a:lnTo>
                  <a:pt x="336550" y="124666"/>
                </a:lnTo>
                <a:lnTo>
                  <a:pt x="354171" y="90677"/>
                </a:lnTo>
                <a:lnTo>
                  <a:pt x="364982" y="53927"/>
                </a:lnTo>
                <a:lnTo>
                  <a:pt x="368554" y="15367"/>
                </a:lnTo>
                <a:lnTo>
                  <a:pt x="368554" y="6731"/>
                </a:lnTo>
                <a:lnTo>
                  <a:pt x="36182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2"/>
          <p:cNvSpPr/>
          <p:nvPr/>
        </p:nvSpPr>
        <p:spPr>
          <a:xfrm>
            <a:off x="4268723" y="1739138"/>
            <a:ext cx="414655" cy="412750"/>
          </a:xfrm>
          <a:custGeom>
            <a:avLst/>
            <a:gdLst/>
            <a:ahLst/>
            <a:cxnLst/>
            <a:rect l="l" t="t" r="r" b="b"/>
            <a:pathLst>
              <a:path w="414654" h="412750">
                <a:moveTo>
                  <a:pt x="311658" y="377189"/>
                </a:moveTo>
                <a:lnTo>
                  <a:pt x="102870" y="377189"/>
                </a:lnTo>
                <a:lnTo>
                  <a:pt x="95726" y="378460"/>
                </a:lnTo>
                <a:lnTo>
                  <a:pt x="89915" y="382270"/>
                </a:lnTo>
                <a:lnTo>
                  <a:pt x="86010" y="388620"/>
                </a:lnTo>
                <a:lnTo>
                  <a:pt x="84581" y="394970"/>
                </a:lnTo>
                <a:lnTo>
                  <a:pt x="86010" y="402589"/>
                </a:lnTo>
                <a:lnTo>
                  <a:pt x="89915" y="407670"/>
                </a:lnTo>
                <a:lnTo>
                  <a:pt x="95726" y="411479"/>
                </a:lnTo>
                <a:lnTo>
                  <a:pt x="102870" y="412750"/>
                </a:lnTo>
                <a:lnTo>
                  <a:pt x="311658" y="412750"/>
                </a:lnTo>
                <a:lnTo>
                  <a:pt x="318801" y="411479"/>
                </a:lnTo>
                <a:lnTo>
                  <a:pt x="324612" y="407670"/>
                </a:lnTo>
                <a:lnTo>
                  <a:pt x="328517" y="402589"/>
                </a:lnTo>
                <a:lnTo>
                  <a:pt x="328755" y="401320"/>
                </a:lnTo>
                <a:lnTo>
                  <a:pt x="99440" y="401320"/>
                </a:lnTo>
                <a:lnTo>
                  <a:pt x="96774" y="398779"/>
                </a:lnTo>
                <a:lnTo>
                  <a:pt x="96774" y="392429"/>
                </a:lnTo>
                <a:lnTo>
                  <a:pt x="99440" y="388620"/>
                </a:lnTo>
                <a:lnTo>
                  <a:pt x="328517" y="388620"/>
                </a:lnTo>
                <a:lnTo>
                  <a:pt x="324612" y="382270"/>
                </a:lnTo>
                <a:lnTo>
                  <a:pt x="318801" y="378460"/>
                </a:lnTo>
                <a:lnTo>
                  <a:pt x="311658" y="377189"/>
                </a:lnTo>
                <a:close/>
              </a:path>
              <a:path w="414654" h="412750">
                <a:moveTo>
                  <a:pt x="328517" y="388620"/>
                </a:moveTo>
                <a:lnTo>
                  <a:pt x="315087" y="388620"/>
                </a:lnTo>
                <a:lnTo>
                  <a:pt x="317753" y="392429"/>
                </a:lnTo>
                <a:lnTo>
                  <a:pt x="317753" y="398779"/>
                </a:lnTo>
                <a:lnTo>
                  <a:pt x="315087" y="401320"/>
                </a:lnTo>
                <a:lnTo>
                  <a:pt x="328755" y="401320"/>
                </a:lnTo>
                <a:lnTo>
                  <a:pt x="329946" y="394970"/>
                </a:lnTo>
                <a:lnTo>
                  <a:pt x="328517" y="388620"/>
                </a:lnTo>
                <a:close/>
              </a:path>
              <a:path w="414654" h="412750">
                <a:moveTo>
                  <a:pt x="162560" y="337820"/>
                </a:moveTo>
                <a:lnTo>
                  <a:pt x="150367" y="337820"/>
                </a:lnTo>
                <a:lnTo>
                  <a:pt x="146597" y="353060"/>
                </a:lnTo>
                <a:lnTo>
                  <a:pt x="140303" y="364489"/>
                </a:lnTo>
                <a:lnTo>
                  <a:pt x="133580" y="372110"/>
                </a:lnTo>
                <a:lnTo>
                  <a:pt x="128524" y="377189"/>
                </a:lnTo>
                <a:lnTo>
                  <a:pt x="145923" y="377189"/>
                </a:lnTo>
                <a:lnTo>
                  <a:pt x="151380" y="369570"/>
                </a:lnTo>
                <a:lnTo>
                  <a:pt x="156432" y="360679"/>
                </a:lnTo>
                <a:lnTo>
                  <a:pt x="160389" y="350520"/>
                </a:lnTo>
                <a:lnTo>
                  <a:pt x="162560" y="337820"/>
                </a:lnTo>
                <a:close/>
              </a:path>
              <a:path w="414654" h="412750">
                <a:moveTo>
                  <a:pt x="264160" y="337820"/>
                </a:moveTo>
                <a:lnTo>
                  <a:pt x="251967" y="337820"/>
                </a:lnTo>
                <a:lnTo>
                  <a:pt x="254138" y="350520"/>
                </a:lnTo>
                <a:lnTo>
                  <a:pt x="258095" y="360679"/>
                </a:lnTo>
                <a:lnTo>
                  <a:pt x="263147" y="369570"/>
                </a:lnTo>
                <a:lnTo>
                  <a:pt x="268604" y="377189"/>
                </a:lnTo>
                <a:lnTo>
                  <a:pt x="286003" y="377189"/>
                </a:lnTo>
                <a:lnTo>
                  <a:pt x="280947" y="372110"/>
                </a:lnTo>
                <a:lnTo>
                  <a:pt x="274224" y="364489"/>
                </a:lnTo>
                <a:lnTo>
                  <a:pt x="267930" y="353060"/>
                </a:lnTo>
                <a:lnTo>
                  <a:pt x="264160" y="337820"/>
                </a:lnTo>
                <a:close/>
              </a:path>
              <a:path w="414654" h="412750">
                <a:moveTo>
                  <a:pt x="288416" y="68579"/>
                </a:moveTo>
                <a:lnTo>
                  <a:pt x="18668" y="68579"/>
                </a:lnTo>
                <a:lnTo>
                  <a:pt x="11358" y="69850"/>
                </a:lnTo>
                <a:lnTo>
                  <a:pt x="5429" y="73660"/>
                </a:lnTo>
                <a:lnTo>
                  <a:pt x="1452" y="80010"/>
                </a:lnTo>
                <a:lnTo>
                  <a:pt x="0" y="86360"/>
                </a:lnTo>
                <a:lnTo>
                  <a:pt x="0" y="320039"/>
                </a:lnTo>
                <a:lnTo>
                  <a:pt x="1452" y="326389"/>
                </a:lnTo>
                <a:lnTo>
                  <a:pt x="5429" y="332739"/>
                </a:lnTo>
                <a:lnTo>
                  <a:pt x="11358" y="336550"/>
                </a:lnTo>
                <a:lnTo>
                  <a:pt x="18668" y="337820"/>
                </a:lnTo>
                <a:lnTo>
                  <a:pt x="395859" y="337820"/>
                </a:lnTo>
                <a:lnTo>
                  <a:pt x="403169" y="336550"/>
                </a:lnTo>
                <a:lnTo>
                  <a:pt x="409098" y="332739"/>
                </a:lnTo>
                <a:lnTo>
                  <a:pt x="413075" y="326389"/>
                </a:lnTo>
                <a:lnTo>
                  <a:pt x="15239" y="326389"/>
                </a:lnTo>
                <a:lnTo>
                  <a:pt x="12191" y="322579"/>
                </a:lnTo>
                <a:lnTo>
                  <a:pt x="12191" y="83820"/>
                </a:lnTo>
                <a:lnTo>
                  <a:pt x="15239" y="80010"/>
                </a:lnTo>
                <a:lnTo>
                  <a:pt x="288416" y="80010"/>
                </a:lnTo>
                <a:lnTo>
                  <a:pt x="291084" y="77470"/>
                </a:lnTo>
                <a:lnTo>
                  <a:pt x="291084" y="71120"/>
                </a:lnTo>
                <a:lnTo>
                  <a:pt x="288416" y="68579"/>
                </a:lnTo>
                <a:close/>
              </a:path>
              <a:path w="414654" h="412750">
                <a:moveTo>
                  <a:pt x="395859" y="68579"/>
                </a:moveTo>
                <a:lnTo>
                  <a:pt x="307466" y="68579"/>
                </a:lnTo>
                <a:lnTo>
                  <a:pt x="304800" y="71120"/>
                </a:lnTo>
                <a:lnTo>
                  <a:pt x="304800" y="77470"/>
                </a:lnTo>
                <a:lnTo>
                  <a:pt x="307466" y="80010"/>
                </a:lnTo>
                <a:lnTo>
                  <a:pt x="399288" y="80010"/>
                </a:lnTo>
                <a:lnTo>
                  <a:pt x="402336" y="83820"/>
                </a:lnTo>
                <a:lnTo>
                  <a:pt x="402336" y="322579"/>
                </a:lnTo>
                <a:lnTo>
                  <a:pt x="399288" y="326389"/>
                </a:lnTo>
                <a:lnTo>
                  <a:pt x="413075" y="326389"/>
                </a:lnTo>
                <a:lnTo>
                  <a:pt x="414527" y="320039"/>
                </a:lnTo>
                <a:lnTo>
                  <a:pt x="414527" y="86360"/>
                </a:lnTo>
                <a:lnTo>
                  <a:pt x="413075" y="80010"/>
                </a:lnTo>
                <a:lnTo>
                  <a:pt x="409098" y="73660"/>
                </a:lnTo>
                <a:lnTo>
                  <a:pt x="403169" y="69850"/>
                </a:lnTo>
                <a:lnTo>
                  <a:pt x="395859" y="68579"/>
                </a:lnTo>
                <a:close/>
              </a:path>
              <a:path w="414654" h="412750">
                <a:moveTo>
                  <a:pt x="33781" y="278129"/>
                </a:moveTo>
                <a:lnTo>
                  <a:pt x="26924" y="278129"/>
                </a:lnTo>
                <a:lnTo>
                  <a:pt x="24256" y="280670"/>
                </a:lnTo>
                <a:lnTo>
                  <a:pt x="24256" y="311150"/>
                </a:lnTo>
                <a:lnTo>
                  <a:pt x="26924" y="313689"/>
                </a:lnTo>
                <a:lnTo>
                  <a:pt x="387603" y="313689"/>
                </a:lnTo>
                <a:lnTo>
                  <a:pt x="390271" y="311150"/>
                </a:lnTo>
                <a:lnTo>
                  <a:pt x="390271" y="302260"/>
                </a:lnTo>
                <a:lnTo>
                  <a:pt x="36449" y="302260"/>
                </a:lnTo>
                <a:lnTo>
                  <a:pt x="36449" y="280670"/>
                </a:lnTo>
                <a:lnTo>
                  <a:pt x="33781" y="278129"/>
                </a:lnTo>
                <a:close/>
              </a:path>
              <a:path w="414654" h="412750">
                <a:moveTo>
                  <a:pt x="390271" y="104139"/>
                </a:moveTo>
                <a:lnTo>
                  <a:pt x="378078" y="104139"/>
                </a:lnTo>
                <a:lnTo>
                  <a:pt x="378078" y="302260"/>
                </a:lnTo>
                <a:lnTo>
                  <a:pt x="390271" y="302260"/>
                </a:lnTo>
                <a:lnTo>
                  <a:pt x="390271" y="104139"/>
                </a:lnTo>
                <a:close/>
              </a:path>
              <a:path w="414654" h="412750">
                <a:moveTo>
                  <a:pt x="164337" y="104139"/>
                </a:moveTo>
                <a:lnTo>
                  <a:pt x="152146" y="104139"/>
                </a:lnTo>
                <a:lnTo>
                  <a:pt x="152146" y="137160"/>
                </a:lnTo>
                <a:lnTo>
                  <a:pt x="126111" y="148589"/>
                </a:lnTo>
                <a:lnTo>
                  <a:pt x="124078" y="149860"/>
                </a:lnTo>
                <a:lnTo>
                  <a:pt x="122681" y="152400"/>
                </a:lnTo>
                <a:lnTo>
                  <a:pt x="122681" y="255270"/>
                </a:lnTo>
                <a:lnTo>
                  <a:pt x="124078" y="257810"/>
                </a:lnTo>
                <a:lnTo>
                  <a:pt x="126111" y="259079"/>
                </a:lnTo>
                <a:lnTo>
                  <a:pt x="204597" y="295910"/>
                </a:lnTo>
                <a:lnTo>
                  <a:pt x="206248" y="297179"/>
                </a:lnTo>
                <a:lnTo>
                  <a:pt x="208279" y="297179"/>
                </a:lnTo>
                <a:lnTo>
                  <a:pt x="209930" y="295910"/>
                </a:lnTo>
                <a:lnTo>
                  <a:pt x="242982" y="280670"/>
                </a:lnTo>
                <a:lnTo>
                  <a:pt x="201167" y="280670"/>
                </a:lnTo>
                <a:lnTo>
                  <a:pt x="134747" y="250189"/>
                </a:lnTo>
                <a:lnTo>
                  <a:pt x="134747" y="163829"/>
                </a:lnTo>
                <a:lnTo>
                  <a:pt x="161655" y="163829"/>
                </a:lnTo>
                <a:lnTo>
                  <a:pt x="142875" y="154939"/>
                </a:lnTo>
                <a:lnTo>
                  <a:pt x="193849" y="130810"/>
                </a:lnTo>
                <a:lnTo>
                  <a:pt x="164337" y="130810"/>
                </a:lnTo>
                <a:lnTo>
                  <a:pt x="164337" y="104139"/>
                </a:lnTo>
                <a:close/>
              </a:path>
              <a:path w="414654" h="412750">
                <a:moveTo>
                  <a:pt x="161655" y="163829"/>
                </a:moveTo>
                <a:lnTo>
                  <a:pt x="134747" y="163829"/>
                </a:lnTo>
                <a:lnTo>
                  <a:pt x="201167" y="195579"/>
                </a:lnTo>
                <a:lnTo>
                  <a:pt x="201167" y="280670"/>
                </a:lnTo>
                <a:lnTo>
                  <a:pt x="213360" y="280670"/>
                </a:lnTo>
                <a:lnTo>
                  <a:pt x="213360" y="195579"/>
                </a:lnTo>
                <a:lnTo>
                  <a:pt x="234614" y="185420"/>
                </a:lnTo>
                <a:lnTo>
                  <a:pt x="207263" y="185420"/>
                </a:lnTo>
                <a:lnTo>
                  <a:pt x="161655" y="163829"/>
                </a:lnTo>
                <a:close/>
              </a:path>
              <a:path w="414654" h="412750">
                <a:moveTo>
                  <a:pt x="251840" y="262889"/>
                </a:moveTo>
                <a:lnTo>
                  <a:pt x="248792" y="264160"/>
                </a:lnTo>
                <a:lnTo>
                  <a:pt x="213360" y="280670"/>
                </a:lnTo>
                <a:lnTo>
                  <a:pt x="242982" y="280670"/>
                </a:lnTo>
                <a:lnTo>
                  <a:pt x="254000" y="275589"/>
                </a:lnTo>
                <a:lnTo>
                  <a:pt x="257048" y="274320"/>
                </a:lnTo>
                <a:lnTo>
                  <a:pt x="258317" y="270510"/>
                </a:lnTo>
                <a:lnTo>
                  <a:pt x="256793" y="266700"/>
                </a:lnTo>
                <a:lnTo>
                  <a:pt x="255397" y="264160"/>
                </a:lnTo>
                <a:lnTo>
                  <a:pt x="251840" y="262889"/>
                </a:lnTo>
                <a:close/>
              </a:path>
              <a:path w="414654" h="412750">
                <a:moveTo>
                  <a:pt x="291846" y="163829"/>
                </a:moveTo>
                <a:lnTo>
                  <a:pt x="279780" y="163829"/>
                </a:lnTo>
                <a:lnTo>
                  <a:pt x="279780" y="250189"/>
                </a:lnTo>
                <a:lnTo>
                  <a:pt x="267588" y="255270"/>
                </a:lnTo>
                <a:lnTo>
                  <a:pt x="266318" y="259079"/>
                </a:lnTo>
                <a:lnTo>
                  <a:pt x="267842" y="261620"/>
                </a:lnTo>
                <a:lnTo>
                  <a:pt x="269239" y="265429"/>
                </a:lnTo>
                <a:lnTo>
                  <a:pt x="272796" y="266700"/>
                </a:lnTo>
                <a:lnTo>
                  <a:pt x="275843" y="265429"/>
                </a:lnTo>
                <a:lnTo>
                  <a:pt x="288416" y="259079"/>
                </a:lnTo>
                <a:lnTo>
                  <a:pt x="290449" y="257810"/>
                </a:lnTo>
                <a:lnTo>
                  <a:pt x="291846" y="255270"/>
                </a:lnTo>
                <a:lnTo>
                  <a:pt x="291846" y="163829"/>
                </a:lnTo>
                <a:close/>
              </a:path>
              <a:path w="414654" h="412750">
                <a:moveTo>
                  <a:pt x="387603" y="92710"/>
                </a:moveTo>
                <a:lnTo>
                  <a:pt x="26924" y="92710"/>
                </a:lnTo>
                <a:lnTo>
                  <a:pt x="24256" y="95250"/>
                </a:lnTo>
                <a:lnTo>
                  <a:pt x="24256" y="261620"/>
                </a:lnTo>
                <a:lnTo>
                  <a:pt x="26924" y="264160"/>
                </a:lnTo>
                <a:lnTo>
                  <a:pt x="33781" y="264160"/>
                </a:lnTo>
                <a:lnTo>
                  <a:pt x="36449" y="261620"/>
                </a:lnTo>
                <a:lnTo>
                  <a:pt x="36449" y="104139"/>
                </a:lnTo>
                <a:lnTo>
                  <a:pt x="390271" y="104139"/>
                </a:lnTo>
                <a:lnTo>
                  <a:pt x="390271" y="95250"/>
                </a:lnTo>
                <a:lnTo>
                  <a:pt x="387603" y="92710"/>
                </a:lnTo>
                <a:close/>
              </a:path>
              <a:path w="414654" h="412750">
                <a:moveTo>
                  <a:pt x="237036" y="124460"/>
                </a:moveTo>
                <a:lnTo>
                  <a:pt x="207263" y="124460"/>
                </a:lnTo>
                <a:lnTo>
                  <a:pt x="271652" y="154939"/>
                </a:lnTo>
                <a:lnTo>
                  <a:pt x="207263" y="185420"/>
                </a:lnTo>
                <a:lnTo>
                  <a:pt x="234614" y="185420"/>
                </a:lnTo>
                <a:lnTo>
                  <a:pt x="279780" y="163829"/>
                </a:lnTo>
                <a:lnTo>
                  <a:pt x="291846" y="163829"/>
                </a:lnTo>
                <a:lnTo>
                  <a:pt x="291846" y="152400"/>
                </a:lnTo>
                <a:lnTo>
                  <a:pt x="290449" y="149860"/>
                </a:lnTo>
                <a:lnTo>
                  <a:pt x="288416" y="148589"/>
                </a:lnTo>
                <a:lnTo>
                  <a:pt x="262254" y="137160"/>
                </a:lnTo>
                <a:lnTo>
                  <a:pt x="262254" y="130810"/>
                </a:lnTo>
                <a:lnTo>
                  <a:pt x="250189" y="130810"/>
                </a:lnTo>
                <a:lnTo>
                  <a:pt x="237036" y="124460"/>
                </a:lnTo>
                <a:close/>
              </a:path>
              <a:path w="414654" h="412750">
                <a:moveTo>
                  <a:pt x="213360" y="104139"/>
                </a:moveTo>
                <a:lnTo>
                  <a:pt x="201167" y="104139"/>
                </a:lnTo>
                <a:lnTo>
                  <a:pt x="201167" y="113029"/>
                </a:lnTo>
                <a:lnTo>
                  <a:pt x="164337" y="130810"/>
                </a:lnTo>
                <a:lnTo>
                  <a:pt x="193849" y="130810"/>
                </a:lnTo>
                <a:lnTo>
                  <a:pt x="207263" y="124460"/>
                </a:lnTo>
                <a:lnTo>
                  <a:pt x="237036" y="124460"/>
                </a:lnTo>
                <a:lnTo>
                  <a:pt x="213360" y="113029"/>
                </a:lnTo>
                <a:lnTo>
                  <a:pt x="213360" y="104139"/>
                </a:lnTo>
                <a:close/>
              </a:path>
              <a:path w="414654" h="412750">
                <a:moveTo>
                  <a:pt x="262254" y="104139"/>
                </a:moveTo>
                <a:lnTo>
                  <a:pt x="250189" y="104139"/>
                </a:lnTo>
                <a:lnTo>
                  <a:pt x="250189" y="130810"/>
                </a:lnTo>
                <a:lnTo>
                  <a:pt x="262254" y="130810"/>
                </a:lnTo>
                <a:lnTo>
                  <a:pt x="262254" y="104139"/>
                </a:lnTo>
                <a:close/>
              </a:path>
              <a:path w="414654" h="412750">
                <a:moveTo>
                  <a:pt x="164337" y="80010"/>
                </a:moveTo>
                <a:lnTo>
                  <a:pt x="152146" y="80010"/>
                </a:lnTo>
                <a:lnTo>
                  <a:pt x="152146" y="92710"/>
                </a:lnTo>
                <a:lnTo>
                  <a:pt x="164337" y="92710"/>
                </a:lnTo>
                <a:lnTo>
                  <a:pt x="164337" y="80010"/>
                </a:lnTo>
                <a:close/>
              </a:path>
              <a:path w="414654" h="412750">
                <a:moveTo>
                  <a:pt x="213360" y="80010"/>
                </a:moveTo>
                <a:lnTo>
                  <a:pt x="201167" y="80010"/>
                </a:lnTo>
                <a:lnTo>
                  <a:pt x="201167" y="92710"/>
                </a:lnTo>
                <a:lnTo>
                  <a:pt x="213360" y="92710"/>
                </a:lnTo>
                <a:lnTo>
                  <a:pt x="213360" y="80010"/>
                </a:lnTo>
                <a:close/>
              </a:path>
              <a:path w="414654" h="412750">
                <a:moveTo>
                  <a:pt x="262254" y="80010"/>
                </a:moveTo>
                <a:lnTo>
                  <a:pt x="250189" y="80010"/>
                </a:lnTo>
                <a:lnTo>
                  <a:pt x="250189" y="92710"/>
                </a:lnTo>
                <a:lnTo>
                  <a:pt x="262254" y="92710"/>
                </a:lnTo>
                <a:lnTo>
                  <a:pt x="262254" y="80010"/>
                </a:lnTo>
                <a:close/>
              </a:path>
              <a:path w="414654" h="412750">
                <a:moveTo>
                  <a:pt x="97536" y="0"/>
                </a:moveTo>
                <a:lnTo>
                  <a:pt x="90519" y="1270"/>
                </a:lnTo>
                <a:lnTo>
                  <a:pt x="84740" y="5079"/>
                </a:lnTo>
                <a:lnTo>
                  <a:pt x="80819" y="11429"/>
                </a:lnTo>
                <a:lnTo>
                  <a:pt x="79375" y="19050"/>
                </a:lnTo>
                <a:lnTo>
                  <a:pt x="79375" y="26670"/>
                </a:lnTo>
                <a:lnTo>
                  <a:pt x="84581" y="33020"/>
                </a:lnTo>
                <a:lnTo>
                  <a:pt x="91439" y="35560"/>
                </a:lnTo>
                <a:lnTo>
                  <a:pt x="91439" y="53339"/>
                </a:lnTo>
                <a:lnTo>
                  <a:pt x="94361" y="55879"/>
                </a:lnTo>
                <a:lnTo>
                  <a:pt x="152146" y="55879"/>
                </a:lnTo>
                <a:lnTo>
                  <a:pt x="152146" y="68579"/>
                </a:lnTo>
                <a:lnTo>
                  <a:pt x="164337" y="68579"/>
                </a:lnTo>
                <a:lnTo>
                  <a:pt x="164337" y="46989"/>
                </a:lnTo>
                <a:lnTo>
                  <a:pt x="161543" y="44450"/>
                </a:lnTo>
                <a:lnTo>
                  <a:pt x="103631" y="44450"/>
                </a:lnTo>
                <a:lnTo>
                  <a:pt x="103631" y="35560"/>
                </a:lnTo>
                <a:lnTo>
                  <a:pt x="110743" y="33020"/>
                </a:lnTo>
                <a:lnTo>
                  <a:pt x="115824" y="26670"/>
                </a:lnTo>
                <a:lnTo>
                  <a:pt x="115824" y="24129"/>
                </a:lnTo>
                <a:lnTo>
                  <a:pt x="94361" y="24129"/>
                </a:lnTo>
                <a:lnTo>
                  <a:pt x="91439" y="21589"/>
                </a:lnTo>
                <a:lnTo>
                  <a:pt x="91439" y="15239"/>
                </a:lnTo>
                <a:lnTo>
                  <a:pt x="94361" y="12700"/>
                </a:lnTo>
                <a:lnTo>
                  <a:pt x="114633" y="12700"/>
                </a:lnTo>
                <a:lnTo>
                  <a:pt x="114395" y="11429"/>
                </a:lnTo>
                <a:lnTo>
                  <a:pt x="110489" y="5079"/>
                </a:lnTo>
                <a:lnTo>
                  <a:pt x="104679" y="1270"/>
                </a:lnTo>
                <a:lnTo>
                  <a:pt x="97536" y="0"/>
                </a:lnTo>
                <a:close/>
              </a:path>
              <a:path w="414654" h="412750">
                <a:moveTo>
                  <a:pt x="207263" y="0"/>
                </a:moveTo>
                <a:lnTo>
                  <a:pt x="200140" y="1270"/>
                </a:lnTo>
                <a:lnTo>
                  <a:pt x="194373" y="5079"/>
                </a:lnTo>
                <a:lnTo>
                  <a:pt x="190511" y="11429"/>
                </a:lnTo>
                <a:lnTo>
                  <a:pt x="189102" y="19050"/>
                </a:lnTo>
                <a:lnTo>
                  <a:pt x="189102" y="26670"/>
                </a:lnTo>
                <a:lnTo>
                  <a:pt x="194055" y="33020"/>
                </a:lnTo>
                <a:lnTo>
                  <a:pt x="201167" y="35560"/>
                </a:lnTo>
                <a:lnTo>
                  <a:pt x="201167" y="68579"/>
                </a:lnTo>
                <a:lnTo>
                  <a:pt x="213360" y="68579"/>
                </a:lnTo>
                <a:lnTo>
                  <a:pt x="213360" y="35560"/>
                </a:lnTo>
                <a:lnTo>
                  <a:pt x="220472" y="33020"/>
                </a:lnTo>
                <a:lnTo>
                  <a:pt x="225425" y="26670"/>
                </a:lnTo>
                <a:lnTo>
                  <a:pt x="225425" y="24129"/>
                </a:lnTo>
                <a:lnTo>
                  <a:pt x="203835" y="24129"/>
                </a:lnTo>
                <a:lnTo>
                  <a:pt x="201167" y="21589"/>
                </a:lnTo>
                <a:lnTo>
                  <a:pt x="201167" y="15239"/>
                </a:lnTo>
                <a:lnTo>
                  <a:pt x="203835" y="12700"/>
                </a:lnTo>
                <a:lnTo>
                  <a:pt x="224250" y="12700"/>
                </a:lnTo>
                <a:lnTo>
                  <a:pt x="224016" y="11429"/>
                </a:lnTo>
                <a:lnTo>
                  <a:pt x="220154" y="5079"/>
                </a:lnTo>
                <a:lnTo>
                  <a:pt x="214387" y="1270"/>
                </a:lnTo>
                <a:lnTo>
                  <a:pt x="207263" y="0"/>
                </a:lnTo>
                <a:close/>
              </a:path>
              <a:path w="414654" h="412750">
                <a:moveTo>
                  <a:pt x="316991" y="0"/>
                </a:moveTo>
                <a:lnTo>
                  <a:pt x="309848" y="1270"/>
                </a:lnTo>
                <a:lnTo>
                  <a:pt x="304038" y="5079"/>
                </a:lnTo>
                <a:lnTo>
                  <a:pt x="300132" y="11429"/>
                </a:lnTo>
                <a:lnTo>
                  <a:pt x="298703" y="19050"/>
                </a:lnTo>
                <a:lnTo>
                  <a:pt x="298703" y="26670"/>
                </a:lnTo>
                <a:lnTo>
                  <a:pt x="303784" y="33020"/>
                </a:lnTo>
                <a:lnTo>
                  <a:pt x="310896" y="35560"/>
                </a:lnTo>
                <a:lnTo>
                  <a:pt x="310896" y="44450"/>
                </a:lnTo>
                <a:lnTo>
                  <a:pt x="252984" y="44450"/>
                </a:lnTo>
                <a:lnTo>
                  <a:pt x="250189" y="46989"/>
                </a:lnTo>
                <a:lnTo>
                  <a:pt x="250189" y="68579"/>
                </a:lnTo>
                <a:lnTo>
                  <a:pt x="262254" y="68579"/>
                </a:lnTo>
                <a:lnTo>
                  <a:pt x="262254" y="55879"/>
                </a:lnTo>
                <a:lnTo>
                  <a:pt x="320166" y="55879"/>
                </a:lnTo>
                <a:lnTo>
                  <a:pt x="323088" y="53339"/>
                </a:lnTo>
                <a:lnTo>
                  <a:pt x="323088" y="35560"/>
                </a:lnTo>
                <a:lnTo>
                  <a:pt x="329946" y="33020"/>
                </a:lnTo>
                <a:lnTo>
                  <a:pt x="335152" y="26670"/>
                </a:lnTo>
                <a:lnTo>
                  <a:pt x="335152" y="24129"/>
                </a:lnTo>
                <a:lnTo>
                  <a:pt x="313563" y="24129"/>
                </a:lnTo>
                <a:lnTo>
                  <a:pt x="310896" y="21589"/>
                </a:lnTo>
                <a:lnTo>
                  <a:pt x="310896" y="15239"/>
                </a:lnTo>
                <a:lnTo>
                  <a:pt x="313563" y="12700"/>
                </a:lnTo>
                <a:lnTo>
                  <a:pt x="333949" y="12700"/>
                </a:lnTo>
                <a:lnTo>
                  <a:pt x="333708" y="11429"/>
                </a:lnTo>
                <a:lnTo>
                  <a:pt x="329787" y="5079"/>
                </a:lnTo>
                <a:lnTo>
                  <a:pt x="324008" y="1270"/>
                </a:lnTo>
                <a:lnTo>
                  <a:pt x="316991" y="0"/>
                </a:lnTo>
                <a:close/>
              </a:path>
              <a:path w="414654" h="412750">
                <a:moveTo>
                  <a:pt x="114633" y="12700"/>
                </a:moveTo>
                <a:lnTo>
                  <a:pt x="100964" y="12700"/>
                </a:lnTo>
                <a:lnTo>
                  <a:pt x="103631" y="15239"/>
                </a:lnTo>
                <a:lnTo>
                  <a:pt x="103631" y="21589"/>
                </a:lnTo>
                <a:lnTo>
                  <a:pt x="100964" y="24129"/>
                </a:lnTo>
                <a:lnTo>
                  <a:pt x="115824" y="24129"/>
                </a:lnTo>
                <a:lnTo>
                  <a:pt x="115824" y="19050"/>
                </a:lnTo>
                <a:lnTo>
                  <a:pt x="114633" y="12700"/>
                </a:lnTo>
                <a:close/>
              </a:path>
              <a:path w="414654" h="412750">
                <a:moveTo>
                  <a:pt x="224250" y="12700"/>
                </a:moveTo>
                <a:lnTo>
                  <a:pt x="210692" y="12700"/>
                </a:lnTo>
                <a:lnTo>
                  <a:pt x="213360" y="15239"/>
                </a:lnTo>
                <a:lnTo>
                  <a:pt x="213360" y="21589"/>
                </a:lnTo>
                <a:lnTo>
                  <a:pt x="210692" y="24129"/>
                </a:lnTo>
                <a:lnTo>
                  <a:pt x="225425" y="24129"/>
                </a:lnTo>
                <a:lnTo>
                  <a:pt x="225425" y="19050"/>
                </a:lnTo>
                <a:lnTo>
                  <a:pt x="224250" y="12700"/>
                </a:lnTo>
                <a:close/>
              </a:path>
              <a:path w="414654" h="412750">
                <a:moveTo>
                  <a:pt x="333949" y="12700"/>
                </a:moveTo>
                <a:lnTo>
                  <a:pt x="320166" y="12700"/>
                </a:lnTo>
                <a:lnTo>
                  <a:pt x="323088" y="15239"/>
                </a:lnTo>
                <a:lnTo>
                  <a:pt x="323088" y="21589"/>
                </a:lnTo>
                <a:lnTo>
                  <a:pt x="320166" y="24129"/>
                </a:lnTo>
                <a:lnTo>
                  <a:pt x="335152" y="24129"/>
                </a:lnTo>
                <a:lnTo>
                  <a:pt x="335152" y="19050"/>
                </a:lnTo>
                <a:lnTo>
                  <a:pt x="333949" y="127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3"/>
          <p:cNvSpPr txBox="1"/>
          <p:nvPr/>
        </p:nvSpPr>
        <p:spPr>
          <a:xfrm>
            <a:off x="3922267" y="2194306"/>
            <a:ext cx="11106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30" dirty="0">
                <a:solidFill>
                  <a:srgbClr val="C3D5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技术驱动</a:t>
            </a:r>
            <a:endParaRPr sz="21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object 64"/>
          <p:cNvSpPr txBox="1"/>
          <p:nvPr/>
        </p:nvSpPr>
        <p:spPr>
          <a:xfrm>
            <a:off x="3938142" y="5057394"/>
            <a:ext cx="11106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30" dirty="0">
                <a:solidFill>
                  <a:srgbClr val="C3D5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加速换新</a:t>
            </a:r>
            <a:endParaRPr sz="21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8" name="object 65"/>
          <p:cNvSpPr txBox="1"/>
          <p:nvPr/>
        </p:nvSpPr>
        <p:spPr>
          <a:xfrm>
            <a:off x="6839839" y="2198369"/>
            <a:ext cx="89789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30" dirty="0">
                <a:solidFill>
                  <a:srgbClr val="C3D5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</a:t>
            </a:r>
            <a:r>
              <a:rPr sz="2100" spc="25" dirty="0">
                <a:solidFill>
                  <a:srgbClr val="C3D5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量</a:t>
            </a:r>
            <a:r>
              <a:rPr sz="2100" b="1" spc="-25" dirty="0">
                <a:solidFill>
                  <a:srgbClr val="C3D500"/>
                </a:solidFill>
                <a:latin typeface="Arial Narrow"/>
                <a:cs typeface="Arial Narrow"/>
              </a:rPr>
              <a:t>/</a:t>
            </a:r>
            <a:r>
              <a:rPr sz="2100" spc="30" dirty="0">
                <a:solidFill>
                  <a:srgbClr val="C3D5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技</a:t>
            </a:r>
            <a:endParaRPr sz="21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object 66"/>
          <p:cNvSpPr txBox="1"/>
          <p:nvPr/>
        </p:nvSpPr>
        <p:spPr>
          <a:xfrm>
            <a:off x="6868794" y="2440686"/>
            <a:ext cx="84074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30" dirty="0">
                <a:solidFill>
                  <a:srgbClr val="C3D5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术支持</a:t>
            </a:r>
            <a:endParaRPr sz="21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object 67"/>
          <p:cNvSpPr txBox="1"/>
          <p:nvPr/>
        </p:nvSpPr>
        <p:spPr>
          <a:xfrm>
            <a:off x="6851142" y="5030546"/>
            <a:ext cx="839469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25" dirty="0">
                <a:solidFill>
                  <a:srgbClr val="C3D50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供应链</a:t>
            </a:r>
            <a:endParaRPr sz="21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object 68"/>
          <p:cNvSpPr txBox="1"/>
          <p:nvPr/>
        </p:nvSpPr>
        <p:spPr>
          <a:xfrm>
            <a:off x="1213205" y="4584954"/>
            <a:ext cx="18548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新的使用场景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180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新的产品形态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产品特性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180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清晰的目标客户</a:t>
            </a:r>
            <a:endParaRPr sz="18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zh-CN" altLang="en-US" spc="300" dirty="0"/>
              <a:t>白牌笔记本电脑定位</a:t>
            </a:r>
            <a:endParaRPr lang="zh-CN" altLang="en-US" spc="300" dirty="0"/>
          </a:p>
        </p:txBody>
      </p:sp>
      <p:sp>
        <p:nvSpPr>
          <p:cNvPr id="5" name="object 3"/>
          <p:cNvSpPr/>
          <p:nvPr/>
        </p:nvSpPr>
        <p:spPr>
          <a:xfrm>
            <a:off x="598931" y="3042696"/>
            <a:ext cx="3070860" cy="9022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598931" y="3042696"/>
            <a:ext cx="3070860" cy="902335"/>
          </a:xfrm>
          <a:custGeom>
            <a:avLst/>
            <a:gdLst/>
            <a:ahLst/>
            <a:cxnLst/>
            <a:rect l="l" t="t" r="r" b="b"/>
            <a:pathLst>
              <a:path w="3070860" h="902335">
                <a:moveTo>
                  <a:pt x="150368" y="0"/>
                </a:moveTo>
                <a:lnTo>
                  <a:pt x="2920492" y="0"/>
                </a:lnTo>
                <a:lnTo>
                  <a:pt x="2968024" y="7664"/>
                </a:lnTo>
                <a:lnTo>
                  <a:pt x="3009302" y="29008"/>
                </a:lnTo>
                <a:lnTo>
                  <a:pt x="3041851" y="61557"/>
                </a:lnTo>
                <a:lnTo>
                  <a:pt x="3063195" y="102835"/>
                </a:lnTo>
                <a:lnTo>
                  <a:pt x="3070860" y="150368"/>
                </a:lnTo>
                <a:lnTo>
                  <a:pt x="3070860" y="902208"/>
                </a:lnTo>
                <a:lnTo>
                  <a:pt x="0" y="902208"/>
                </a:lnTo>
                <a:lnTo>
                  <a:pt x="0" y="150368"/>
                </a:lnTo>
                <a:lnTo>
                  <a:pt x="7665" y="102835"/>
                </a:lnTo>
                <a:lnTo>
                  <a:pt x="29012" y="61557"/>
                </a:lnTo>
                <a:lnTo>
                  <a:pt x="61562" y="29008"/>
                </a:lnTo>
                <a:lnTo>
                  <a:pt x="102840" y="7664"/>
                </a:lnTo>
                <a:lnTo>
                  <a:pt x="15036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598931" y="3943380"/>
            <a:ext cx="3070860" cy="2072639"/>
          </a:xfrm>
          <a:custGeom>
            <a:avLst/>
            <a:gdLst/>
            <a:ahLst/>
            <a:cxnLst/>
            <a:rect l="l" t="t" r="r" b="b"/>
            <a:pathLst>
              <a:path w="3070860" h="2072639">
                <a:moveTo>
                  <a:pt x="3070860" y="0"/>
                </a:moveTo>
                <a:lnTo>
                  <a:pt x="0" y="0"/>
                </a:lnTo>
                <a:lnTo>
                  <a:pt x="0" y="1906371"/>
                </a:lnTo>
                <a:lnTo>
                  <a:pt x="5938" y="1950574"/>
                </a:lnTo>
                <a:lnTo>
                  <a:pt x="22699" y="1990293"/>
                </a:lnTo>
                <a:lnTo>
                  <a:pt x="48696" y="2023943"/>
                </a:lnTo>
                <a:lnTo>
                  <a:pt x="82346" y="2049940"/>
                </a:lnTo>
                <a:lnTo>
                  <a:pt x="122065" y="2066701"/>
                </a:lnTo>
                <a:lnTo>
                  <a:pt x="166268" y="2072639"/>
                </a:lnTo>
                <a:lnTo>
                  <a:pt x="2904617" y="2072639"/>
                </a:lnTo>
                <a:lnTo>
                  <a:pt x="2948813" y="2066701"/>
                </a:lnTo>
                <a:lnTo>
                  <a:pt x="2988526" y="2049940"/>
                </a:lnTo>
                <a:lnTo>
                  <a:pt x="3022171" y="2023943"/>
                </a:lnTo>
                <a:lnTo>
                  <a:pt x="3048164" y="1990293"/>
                </a:lnTo>
                <a:lnTo>
                  <a:pt x="3064922" y="1950574"/>
                </a:lnTo>
                <a:lnTo>
                  <a:pt x="3070860" y="1906371"/>
                </a:lnTo>
                <a:lnTo>
                  <a:pt x="3070860" y="0"/>
                </a:lnTo>
                <a:close/>
              </a:path>
            </a:pathLst>
          </a:custGeom>
          <a:solidFill>
            <a:srgbClr val="003B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608076" y="1268760"/>
            <a:ext cx="2482850" cy="1554480"/>
          </a:xfrm>
          <a:custGeom>
            <a:avLst/>
            <a:gdLst/>
            <a:ahLst/>
            <a:cxnLst/>
            <a:rect l="l" t="t" r="r" b="b"/>
            <a:pathLst>
              <a:path w="2482850" h="1554480">
                <a:moveTo>
                  <a:pt x="0" y="1554480"/>
                </a:moveTo>
                <a:lnTo>
                  <a:pt x="2482596" y="1554480"/>
                </a:lnTo>
                <a:lnTo>
                  <a:pt x="2482596" y="0"/>
                </a:lnTo>
                <a:lnTo>
                  <a:pt x="0" y="0"/>
                </a:lnTo>
                <a:lnTo>
                  <a:pt x="0" y="155448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032760" y="1351055"/>
            <a:ext cx="5434965" cy="1414780"/>
          </a:xfrm>
          <a:custGeom>
            <a:avLst/>
            <a:gdLst/>
            <a:ahLst/>
            <a:cxnLst/>
            <a:rect l="l" t="t" r="r" b="b"/>
            <a:pathLst>
              <a:path w="5434965" h="1414780">
                <a:moveTo>
                  <a:pt x="5434584" y="235712"/>
                </a:moveTo>
                <a:lnTo>
                  <a:pt x="5434584" y="1178560"/>
                </a:lnTo>
                <a:lnTo>
                  <a:pt x="5429794" y="1226062"/>
                </a:lnTo>
                <a:lnTo>
                  <a:pt x="5416059" y="1270307"/>
                </a:lnTo>
                <a:lnTo>
                  <a:pt x="5394326" y="1310346"/>
                </a:lnTo>
                <a:lnTo>
                  <a:pt x="5365543" y="1345231"/>
                </a:lnTo>
                <a:lnTo>
                  <a:pt x="5330658" y="1374014"/>
                </a:lnTo>
                <a:lnTo>
                  <a:pt x="5290619" y="1395747"/>
                </a:lnTo>
                <a:lnTo>
                  <a:pt x="5246374" y="1409482"/>
                </a:lnTo>
                <a:lnTo>
                  <a:pt x="5198871" y="1414272"/>
                </a:lnTo>
                <a:lnTo>
                  <a:pt x="0" y="1414272"/>
                </a:lnTo>
                <a:lnTo>
                  <a:pt x="0" y="0"/>
                </a:lnTo>
                <a:lnTo>
                  <a:pt x="5198871" y="0"/>
                </a:lnTo>
                <a:lnTo>
                  <a:pt x="5246374" y="4789"/>
                </a:lnTo>
                <a:lnTo>
                  <a:pt x="5290619" y="18524"/>
                </a:lnTo>
                <a:lnTo>
                  <a:pt x="5330658" y="40257"/>
                </a:lnTo>
                <a:lnTo>
                  <a:pt x="5365543" y="69040"/>
                </a:lnTo>
                <a:lnTo>
                  <a:pt x="5394326" y="103925"/>
                </a:lnTo>
                <a:lnTo>
                  <a:pt x="5416059" y="143964"/>
                </a:lnTo>
                <a:lnTo>
                  <a:pt x="5429794" y="188209"/>
                </a:lnTo>
                <a:lnTo>
                  <a:pt x="5434584" y="235712"/>
                </a:lnTo>
                <a:close/>
              </a:path>
            </a:pathLst>
          </a:custGeom>
          <a:ln w="9144">
            <a:solidFill>
              <a:srgbClr val="009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608076" y="1268760"/>
            <a:ext cx="2482850" cy="151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0" algn="ctr">
              <a:lnSpc>
                <a:spcPts val="5880"/>
              </a:lnSpc>
            </a:pPr>
            <a:r>
              <a:rPr lang="zh-CN" altLang="en-US" sz="5300" b="1" dirty="0">
                <a:solidFill>
                  <a:srgbClr val="FFFFFF"/>
                </a:solidFill>
                <a:latin typeface="Arial Narrow"/>
                <a:cs typeface="Arial Narrow"/>
              </a:rPr>
              <a:t>高端</a:t>
            </a:r>
            <a:endParaRPr lang="en-US" altLang="zh-CN" sz="5300" b="1" dirty="0">
              <a:solidFill>
                <a:srgbClr val="FFFFFF"/>
              </a:solidFill>
              <a:latin typeface="Arial Narrow"/>
              <a:cs typeface="Arial Narrow"/>
            </a:endParaRPr>
          </a:p>
          <a:p>
            <a:pPr marR="25400" algn="ctr">
              <a:lnSpc>
                <a:spcPts val="5880"/>
              </a:lnSpc>
            </a:pPr>
            <a:r>
              <a:rPr lang="zh-CN" altLang="en-US" sz="5300" b="1" dirty="0">
                <a:solidFill>
                  <a:srgbClr val="FFFFFF"/>
                </a:solidFill>
                <a:latin typeface="Arial Narrow"/>
                <a:cs typeface="Arial Narrow"/>
              </a:rPr>
              <a:t>设计</a:t>
            </a:r>
            <a:endParaRPr sz="5300" dirty="0">
              <a:latin typeface="Arial Narrow"/>
              <a:cs typeface="Arial Narrow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441700" y="1442032"/>
            <a:ext cx="47117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凭借设计优良、超高品质的笔记本电脑特性，解决通路产品的缺口与痛点。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216908" y="3032028"/>
            <a:ext cx="3896867" cy="903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4216908" y="3032028"/>
            <a:ext cx="3896995" cy="904240"/>
          </a:xfrm>
          <a:custGeom>
            <a:avLst/>
            <a:gdLst/>
            <a:ahLst/>
            <a:cxnLst/>
            <a:rect l="l" t="t" r="r" b="b"/>
            <a:pathLst>
              <a:path w="3896995" h="904239">
                <a:moveTo>
                  <a:pt x="150621" y="0"/>
                </a:moveTo>
                <a:lnTo>
                  <a:pt x="3746245" y="0"/>
                </a:lnTo>
                <a:lnTo>
                  <a:pt x="3793853" y="7678"/>
                </a:lnTo>
                <a:lnTo>
                  <a:pt x="3835200" y="29061"/>
                </a:lnTo>
                <a:lnTo>
                  <a:pt x="3867806" y="61667"/>
                </a:lnTo>
                <a:lnTo>
                  <a:pt x="3889189" y="103014"/>
                </a:lnTo>
                <a:lnTo>
                  <a:pt x="3896867" y="150622"/>
                </a:lnTo>
                <a:lnTo>
                  <a:pt x="3896867" y="903732"/>
                </a:lnTo>
                <a:lnTo>
                  <a:pt x="0" y="903732"/>
                </a:lnTo>
                <a:lnTo>
                  <a:pt x="0" y="150622"/>
                </a:lnTo>
                <a:lnTo>
                  <a:pt x="7678" y="103014"/>
                </a:lnTo>
                <a:lnTo>
                  <a:pt x="29061" y="61667"/>
                </a:lnTo>
                <a:lnTo>
                  <a:pt x="61667" y="29061"/>
                </a:lnTo>
                <a:lnTo>
                  <a:pt x="103014" y="7678"/>
                </a:lnTo>
                <a:lnTo>
                  <a:pt x="150621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4216908" y="3943380"/>
            <a:ext cx="3896995" cy="2082164"/>
          </a:xfrm>
          <a:custGeom>
            <a:avLst/>
            <a:gdLst/>
            <a:ahLst/>
            <a:cxnLst/>
            <a:rect l="l" t="t" r="r" b="b"/>
            <a:pathLst>
              <a:path w="3896995" h="2082164">
                <a:moveTo>
                  <a:pt x="3896867" y="0"/>
                </a:moveTo>
                <a:lnTo>
                  <a:pt x="0" y="0"/>
                </a:lnTo>
                <a:lnTo>
                  <a:pt x="0" y="1914778"/>
                </a:lnTo>
                <a:lnTo>
                  <a:pt x="5967" y="1959177"/>
                </a:lnTo>
                <a:lnTo>
                  <a:pt x="22808" y="1999072"/>
                </a:lnTo>
                <a:lnTo>
                  <a:pt x="48926" y="2032871"/>
                </a:lnTo>
                <a:lnTo>
                  <a:pt x="82728" y="2058984"/>
                </a:lnTo>
                <a:lnTo>
                  <a:pt x="122619" y="2075818"/>
                </a:lnTo>
                <a:lnTo>
                  <a:pt x="167004" y="2081784"/>
                </a:lnTo>
                <a:lnTo>
                  <a:pt x="3729863" y="2081784"/>
                </a:lnTo>
                <a:lnTo>
                  <a:pt x="3774248" y="2075818"/>
                </a:lnTo>
                <a:lnTo>
                  <a:pt x="3814139" y="2058984"/>
                </a:lnTo>
                <a:lnTo>
                  <a:pt x="3847941" y="2032871"/>
                </a:lnTo>
                <a:lnTo>
                  <a:pt x="3874059" y="1999072"/>
                </a:lnTo>
                <a:lnTo>
                  <a:pt x="3890900" y="1959177"/>
                </a:lnTo>
                <a:lnTo>
                  <a:pt x="3896867" y="1914778"/>
                </a:lnTo>
                <a:lnTo>
                  <a:pt x="3896867" y="0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 txBox="1"/>
          <p:nvPr/>
        </p:nvSpPr>
        <p:spPr>
          <a:xfrm>
            <a:off x="4192652" y="3209447"/>
            <a:ext cx="3896995" cy="474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4125"/>
              </a:lnSpc>
            </a:pPr>
            <a:r>
              <a:rPr lang="zh-CN" altLang="en-US" sz="2400" b="1" dirty="0">
                <a:solidFill>
                  <a:srgbClr val="003B70"/>
                </a:solidFill>
                <a:latin typeface="Arial Narrow"/>
                <a:cs typeface="Arial Narrow"/>
              </a:rPr>
              <a:t>行业领先的品质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4419600" y="4098320"/>
            <a:ext cx="346900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优化了产品设计，保证高性能的同时又能提供全天候的电池续航</a:t>
            </a:r>
            <a:endParaRPr sz="16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8606028" y="3041172"/>
            <a:ext cx="3069336" cy="9022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8606028" y="3042696"/>
            <a:ext cx="3069590" cy="902335"/>
          </a:xfrm>
          <a:custGeom>
            <a:avLst/>
            <a:gdLst/>
            <a:ahLst/>
            <a:cxnLst/>
            <a:rect l="l" t="t" r="r" b="b"/>
            <a:pathLst>
              <a:path w="3069590" h="902335">
                <a:moveTo>
                  <a:pt x="150368" y="0"/>
                </a:moveTo>
                <a:lnTo>
                  <a:pt x="2918968" y="0"/>
                </a:lnTo>
                <a:lnTo>
                  <a:pt x="2966500" y="7664"/>
                </a:lnTo>
                <a:lnTo>
                  <a:pt x="3007778" y="29008"/>
                </a:lnTo>
                <a:lnTo>
                  <a:pt x="3040327" y="61557"/>
                </a:lnTo>
                <a:lnTo>
                  <a:pt x="3061671" y="102835"/>
                </a:lnTo>
                <a:lnTo>
                  <a:pt x="3069336" y="150368"/>
                </a:lnTo>
                <a:lnTo>
                  <a:pt x="3069336" y="902208"/>
                </a:lnTo>
                <a:lnTo>
                  <a:pt x="0" y="902208"/>
                </a:lnTo>
                <a:lnTo>
                  <a:pt x="0" y="150368"/>
                </a:lnTo>
                <a:lnTo>
                  <a:pt x="7664" y="102835"/>
                </a:lnTo>
                <a:lnTo>
                  <a:pt x="29008" y="61557"/>
                </a:lnTo>
                <a:lnTo>
                  <a:pt x="61557" y="29008"/>
                </a:lnTo>
                <a:lnTo>
                  <a:pt x="102835" y="7664"/>
                </a:lnTo>
                <a:lnTo>
                  <a:pt x="15036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9296400" y="3209447"/>
            <a:ext cx="1676400" cy="46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4125"/>
              </a:lnSpc>
            </a:pPr>
            <a:r>
              <a:rPr lang="zh-CN" altLang="en-US" sz="2400" b="1" dirty="0">
                <a:solidFill>
                  <a:srgbClr val="003B70"/>
                </a:solidFill>
                <a:latin typeface="Arial Narrow"/>
                <a:cs typeface="Arial Narrow"/>
              </a:rPr>
              <a:t>市场营销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8606028" y="3943380"/>
            <a:ext cx="3069590" cy="2054860"/>
          </a:xfrm>
          <a:custGeom>
            <a:avLst/>
            <a:gdLst/>
            <a:ahLst/>
            <a:cxnLst/>
            <a:rect l="l" t="t" r="r" b="b"/>
            <a:pathLst>
              <a:path w="3069590" h="2054860">
                <a:moveTo>
                  <a:pt x="3069336" y="0"/>
                </a:moveTo>
                <a:lnTo>
                  <a:pt x="0" y="0"/>
                </a:lnTo>
                <a:lnTo>
                  <a:pt x="0" y="1889556"/>
                </a:lnTo>
                <a:lnTo>
                  <a:pt x="5887" y="1933363"/>
                </a:lnTo>
                <a:lnTo>
                  <a:pt x="22502" y="1972729"/>
                </a:lnTo>
                <a:lnTo>
                  <a:pt x="48275" y="2006082"/>
                </a:lnTo>
                <a:lnTo>
                  <a:pt x="81637" y="2031851"/>
                </a:lnTo>
                <a:lnTo>
                  <a:pt x="121017" y="2048464"/>
                </a:lnTo>
                <a:lnTo>
                  <a:pt x="164846" y="2054352"/>
                </a:lnTo>
                <a:lnTo>
                  <a:pt x="2904490" y="2054352"/>
                </a:lnTo>
                <a:lnTo>
                  <a:pt x="2948318" y="2048464"/>
                </a:lnTo>
                <a:lnTo>
                  <a:pt x="2987698" y="2031851"/>
                </a:lnTo>
                <a:lnTo>
                  <a:pt x="3021060" y="2006082"/>
                </a:lnTo>
                <a:lnTo>
                  <a:pt x="3046833" y="1972729"/>
                </a:lnTo>
                <a:lnTo>
                  <a:pt x="3063448" y="1933363"/>
                </a:lnTo>
                <a:lnTo>
                  <a:pt x="3069336" y="1889556"/>
                </a:lnTo>
                <a:lnTo>
                  <a:pt x="3069336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8606028" y="3944903"/>
            <a:ext cx="3069590" cy="2054860"/>
          </a:xfrm>
          <a:custGeom>
            <a:avLst/>
            <a:gdLst/>
            <a:ahLst/>
            <a:cxnLst/>
            <a:rect l="l" t="t" r="r" b="b"/>
            <a:pathLst>
              <a:path w="3069590" h="2054860">
                <a:moveTo>
                  <a:pt x="2904490" y="2054352"/>
                </a:moveTo>
                <a:lnTo>
                  <a:pt x="164846" y="2054352"/>
                </a:lnTo>
                <a:lnTo>
                  <a:pt x="121017" y="2048464"/>
                </a:lnTo>
                <a:lnTo>
                  <a:pt x="81637" y="2031851"/>
                </a:lnTo>
                <a:lnTo>
                  <a:pt x="48275" y="2006082"/>
                </a:lnTo>
                <a:lnTo>
                  <a:pt x="22502" y="1972729"/>
                </a:lnTo>
                <a:lnTo>
                  <a:pt x="5887" y="1933363"/>
                </a:lnTo>
                <a:lnTo>
                  <a:pt x="0" y="1889556"/>
                </a:lnTo>
                <a:lnTo>
                  <a:pt x="0" y="0"/>
                </a:lnTo>
                <a:lnTo>
                  <a:pt x="3069336" y="0"/>
                </a:lnTo>
                <a:lnTo>
                  <a:pt x="3069336" y="1889556"/>
                </a:lnTo>
                <a:lnTo>
                  <a:pt x="3063448" y="1933363"/>
                </a:lnTo>
                <a:lnTo>
                  <a:pt x="3046833" y="1972729"/>
                </a:lnTo>
                <a:lnTo>
                  <a:pt x="3021060" y="2006082"/>
                </a:lnTo>
                <a:lnTo>
                  <a:pt x="2987698" y="2031851"/>
                </a:lnTo>
                <a:lnTo>
                  <a:pt x="2948318" y="2048464"/>
                </a:lnTo>
                <a:lnTo>
                  <a:pt x="2904490" y="2054352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 txBox="1"/>
          <p:nvPr/>
        </p:nvSpPr>
        <p:spPr>
          <a:xfrm>
            <a:off x="8723756" y="4181505"/>
            <a:ext cx="2951608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" panose="020B0604020202020204"/>
              <a:buChar char="•"/>
              <a:tabLst>
                <a:tab pos="299720" algn="l"/>
              </a:tabLst>
            </a:pPr>
            <a:r>
              <a:rPr lang="zh-CN" altLang="en-US"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市场开发费用支持</a:t>
            </a:r>
            <a:r>
              <a:rPr lang="en-US" altLang="zh-CN"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/</a:t>
            </a:r>
            <a:r>
              <a:rPr lang="zh-CN" altLang="en-US"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需求挖掘</a:t>
            </a:r>
            <a:endParaRPr lang="en-US" altLang="zh-CN" sz="1600" spc="25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" panose="020B0604020202020204"/>
              <a:buChar char="•"/>
              <a:tabLst>
                <a:tab pos="299720" algn="l"/>
              </a:tabLst>
            </a:pPr>
            <a:r>
              <a:rPr lang="en-US"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GTM</a:t>
            </a:r>
            <a:r>
              <a:rPr lang="zh-CN" altLang="en-US"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支持</a:t>
            </a:r>
            <a:r>
              <a:rPr lang="en-US" altLang="zh-CN"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/</a:t>
            </a:r>
            <a:r>
              <a:rPr lang="zh-CN" altLang="en-US"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产品销售资料</a:t>
            </a:r>
            <a:endParaRPr lang="en-US" altLang="zh-CN" sz="1600" spc="25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" panose="020B0604020202020204"/>
              <a:buChar char="•"/>
              <a:tabLst>
                <a:tab pos="299720" algn="l"/>
              </a:tabLst>
            </a:pPr>
            <a:r>
              <a:rPr lang="zh-CN" altLang="en-US"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样品</a:t>
            </a:r>
            <a:endParaRPr lang="en-US" altLang="zh-CN" sz="1600" spc="25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  <a:p>
            <a:pPr marL="299085" indent="-286385">
              <a:lnSpc>
                <a:spcPct val="100000"/>
              </a:lnSpc>
              <a:buFont typeface="Arial" panose="020B0604020202020204"/>
              <a:buChar char="•"/>
              <a:tabLst>
                <a:tab pos="299720" algn="l"/>
              </a:tabLst>
            </a:pPr>
            <a:r>
              <a:rPr lang="zh-CN" altLang="en-US" sz="16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“与英特尔”合作</a:t>
            </a:r>
            <a:endParaRPr lang="en-US" sz="16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2286000" y="6108983"/>
            <a:ext cx="7696200" cy="370840"/>
          </a:xfrm>
          <a:custGeom>
            <a:avLst/>
            <a:gdLst/>
            <a:ahLst/>
            <a:cxnLst/>
            <a:rect l="l" t="t" r="r" b="b"/>
            <a:pathLst>
              <a:path w="4554220" h="370840">
                <a:moveTo>
                  <a:pt x="4491989" y="0"/>
                </a:moveTo>
                <a:lnTo>
                  <a:pt x="61721" y="0"/>
                </a:lnTo>
                <a:lnTo>
                  <a:pt x="37718" y="4850"/>
                </a:lnTo>
                <a:lnTo>
                  <a:pt x="18097" y="18078"/>
                </a:lnTo>
                <a:lnTo>
                  <a:pt x="4857" y="37697"/>
                </a:lnTo>
                <a:lnTo>
                  <a:pt x="0" y="61722"/>
                </a:lnTo>
                <a:lnTo>
                  <a:pt x="0" y="370332"/>
                </a:lnTo>
                <a:lnTo>
                  <a:pt x="4553711" y="370332"/>
                </a:lnTo>
                <a:lnTo>
                  <a:pt x="4553711" y="61722"/>
                </a:lnTo>
                <a:lnTo>
                  <a:pt x="4548854" y="37697"/>
                </a:lnTo>
                <a:lnTo>
                  <a:pt x="4535614" y="18078"/>
                </a:lnTo>
                <a:lnTo>
                  <a:pt x="4515992" y="4850"/>
                </a:lnTo>
                <a:lnTo>
                  <a:pt x="4491989" y="0"/>
                </a:lnTo>
                <a:close/>
              </a:path>
            </a:pathLst>
          </a:custGeom>
          <a:solidFill>
            <a:srgbClr val="F3D4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 txBox="1"/>
          <p:nvPr/>
        </p:nvSpPr>
        <p:spPr>
          <a:xfrm>
            <a:off x="3194691" y="6171110"/>
            <a:ext cx="57520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800" spc="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LEOM(</a:t>
            </a:r>
            <a:r>
              <a:rPr lang="zh-CN" altLang="en-US" sz="1800" spc="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英特尔本地原始设备制造商</a:t>
            </a:r>
            <a:r>
              <a:rPr lang="en-US" altLang="zh-CN" sz="1800" spc="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)</a:t>
            </a:r>
            <a:r>
              <a:rPr lang="zh-CN" altLang="en-US" sz="1800" spc="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和渠道创新的工具</a:t>
            </a:r>
            <a:endParaRPr lang="en-US"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/>
          <p:nvPr/>
        </p:nvSpPr>
        <p:spPr>
          <a:xfrm>
            <a:off x="8255506" y="980728"/>
            <a:ext cx="3049944" cy="2625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文本框 25"/>
          <p:cNvSpPr txBox="1"/>
          <p:nvPr/>
        </p:nvSpPr>
        <p:spPr>
          <a:xfrm>
            <a:off x="914400" y="320944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3B70"/>
                </a:solidFill>
                <a:latin typeface="Arial Narrow"/>
              </a:rPr>
              <a:t>渠道痛点</a:t>
            </a:r>
            <a:endParaRPr lang="zh-CN" altLang="en-US" sz="2400" b="1" dirty="0">
              <a:solidFill>
                <a:srgbClr val="003B70"/>
              </a:solidFill>
              <a:latin typeface="Arial Narrow"/>
            </a:endParaRPr>
          </a:p>
        </p:txBody>
      </p:sp>
      <p:sp>
        <p:nvSpPr>
          <p:cNvPr id="27" name="object 15"/>
          <p:cNvSpPr txBox="1"/>
          <p:nvPr/>
        </p:nvSpPr>
        <p:spPr>
          <a:xfrm>
            <a:off x="808091" y="4109032"/>
            <a:ext cx="2849509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优质设计</a:t>
            </a:r>
            <a:endParaRPr lang="en-US" altLang="zh-CN" sz="1600" spc="30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  <a:p>
            <a:pPr marL="241300" marR="5080" indent="-228600" algn="just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物流、供应链和交货时间</a:t>
            </a:r>
            <a:endParaRPr lang="en-US" altLang="zh-CN" sz="1600" spc="30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  <a:p>
            <a:pPr marL="241300" marR="5080" indent="-228600" algn="just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保修</a:t>
            </a:r>
            <a:r>
              <a:rPr lang="en-US" altLang="zh-CN"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/</a:t>
            </a:r>
            <a:r>
              <a:rPr lang="zh-CN" altLang="en-US"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服务支持</a:t>
            </a:r>
            <a:endParaRPr lang="en-US" altLang="zh-CN" sz="1600" spc="30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  <a:p>
            <a:pPr marL="241300" marR="5080" indent="-228600" algn="just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最低采购量</a:t>
            </a:r>
            <a:endParaRPr lang="en-US" altLang="zh-CN" sz="1600" spc="30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  <a:p>
            <a:pPr marL="241300" marR="5080" indent="-228600" algn="just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上市时间</a:t>
            </a:r>
            <a:endParaRPr lang="en-US" altLang="zh-CN" sz="1600" spc="30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  <a:p>
            <a:pPr marL="241300" marR="5080" indent="-228600" algn="just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6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差异化</a:t>
            </a:r>
            <a:endParaRPr lang="en-US" altLang="zh-CN" sz="1600" spc="30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zh-CN" altLang="en-US" spc="300" dirty="0"/>
              <a:t>白牌笔记本电脑套件路线图</a:t>
            </a:r>
            <a:endParaRPr lang="zh-CN" altLang="en-US" spc="300" dirty="0"/>
          </a:p>
        </p:txBody>
      </p:sp>
      <p:sp>
        <p:nvSpPr>
          <p:cNvPr id="10" name="object 8"/>
          <p:cNvSpPr/>
          <p:nvPr/>
        </p:nvSpPr>
        <p:spPr>
          <a:xfrm>
            <a:off x="260350" y="1079500"/>
            <a:ext cx="2340610" cy="828675"/>
          </a:xfrm>
          <a:custGeom>
            <a:avLst/>
            <a:gdLst/>
            <a:ahLst/>
            <a:cxnLst/>
            <a:rect l="l" t="t" r="r" b="b"/>
            <a:pathLst>
              <a:path w="2340610" h="828675">
                <a:moveTo>
                  <a:pt x="0" y="828675"/>
                </a:moveTo>
                <a:lnTo>
                  <a:pt x="2340483" y="828675"/>
                </a:lnTo>
                <a:lnTo>
                  <a:pt x="2340483" y="0"/>
                </a:lnTo>
                <a:lnTo>
                  <a:pt x="0" y="0"/>
                </a:lnTo>
                <a:lnTo>
                  <a:pt x="0" y="828675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/>
          <p:nvPr/>
        </p:nvSpPr>
        <p:spPr>
          <a:xfrm>
            <a:off x="2600832" y="1079500"/>
            <a:ext cx="4681220" cy="828675"/>
          </a:xfrm>
          <a:custGeom>
            <a:avLst/>
            <a:gdLst/>
            <a:ahLst/>
            <a:cxnLst/>
            <a:rect l="l" t="t" r="r" b="b"/>
            <a:pathLst>
              <a:path w="4681220" h="828675">
                <a:moveTo>
                  <a:pt x="0" y="828675"/>
                </a:moveTo>
                <a:lnTo>
                  <a:pt x="4680966" y="828675"/>
                </a:lnTo>
                <a:lnTo>
                  <a:pt x="4680966" y="0"/>
                </a:lnTo>
                <a:lnTo>
                  <a:pt x="0" y="0"/>
                </a:lnTo>
                <a:lnTo>
                  <a:pt x="0" y="828675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/>
          <p:nvPr/>
        </p:nvSpPr>
        <p:spPr>
          <a:xfrm>
            <a:off x="7281926" y="1079500"/>
            <a:ext cx="2340610" cy="828675"/>
          </a:xfrm>
          <a:custGeom>
            <a:avLst/>
            <a:gdLst/>
            <a:ahLst/>
            <a:cxnLst/>
            <a:rect l="l" t="t" r="r" b="b"/>
            <a:pathLst>
              <a:path w="2340609" h="828675">
                <a:moveTo>
                  <a:pt x="0" y="828675"/>
                </a:moveTo>
                <a:lnTo>
                  <a:pt x="2340482" y="828675"/>
                </a:lnTo>
                <a:lnTo>
                  <a:pt x="2340482" y="0"/>
                </a:lnTo>
                <a:lnTo>
                  <a:pt x="0" y="0"/>
                </a:lnTo>
                <a:lnTo>
                  <a:pt x="0" y="828675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1430655" y="1889125"/>
            <a:ext cx="0" cy="4168775"/>
          </a:xfrm>
          <a:custGeom>
            <a:avLst/>
            <a:gdLst/>
            <a:ahLst/>
            <a:cxnLst/>
            <a:rect l="l" t="t" r="r" b="b"/>
            <a:pathLst>
              <a:path h="4168775">
                <a:moveTo>
                  <a:pt x="0" y="0"/>
                </a:moveTo>
                <a:lnTo>
                  <a:pt x="0" y="41687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2600832" y="1073150"/>
            <a:ext cx="0" cy="854075"/>
          </a:xfrm>
          <a:custGeom>
            <a:avLst/>
            <a:gdLst/>
            <a:ahLst/>
            <a:cxnLst/>
            <a:rect l="l" t="t" r="r" b="b"/>
            <a:pathLst>
              <a:path h="854075">
                <a:moveTo>
                  <a:pt x="0" y="0"/>
                </a:moveTo>
                <a:lnTo>
                  <a:pt x="0" y="8540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2600832" y="1927225"/>
            <a:ext cx="0" cy="4130675"/>
          </a:xfrm>
          <a:custGeom>
            <a:avLst/>
            <a:gdLst/>
            <a:ahLst/>
            <a:cxnLst/>
            <a:rect l="l" t="t" r="r" b="b"/>
            <a:pathLst>
              <a:path h="4130675">
                <a:moveTo>
                  <a:pt x="0" y="0"/>
                </a:moveTo>
                <a:lnTo>
                  <a:pt x="0" y="41306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3771138" y="1889125"/>
            <a:ext cx="0" cy="4168775"/>
          </a:xfrm>
          <a:custGeom>
            <a:avLst/>
            <a:gdLst/>
            <a:ahLst/>
            <a:cxnLst/>
            <a:rect l="l" t="t" r="r" b="b"/>
            <a:pathLst>
              <a:path h="4168775">
                <a:moveTo>
                  <a:pt x="0" y="0"/>
                </a:moveTo>
                <a:lnTo>
                  <a:pt x="0" y="41687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4941315" y="1889125"/>
            <a:ext cx="0" cy="4168775"/>
          </a:xfrm>
          <a:custGeom>
            <a:avLst/>
            <a:gdLst/>
            <a:ahLst/>
            <a:cxnLst/>
            <a:rect l="l" t="t" r="r" b="b"/>
            <a:pathLst>
              <a:path h="4168775">
                <a:moveTo>
                  <a:pt x="0" y="0"/>
                </a:moveTo>
                <a:lnTo>
                  <a:pt x="0" y="41687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6111621" y="1889125"/>
            <a:ext cx="0" cy="4168775"/>
          </a:xfrm>
          <a:custGeom>
            <a:avLst/>
            <a:gdLst/>
            <a:ahLst/>
            <a:cxnLst/>
            <a:rect l="l" t="t" r="r" b="b"/>
            <a:pathLst>
              <a:path h="4168775">
                <a:moveTo>
                  <a:pt x="0" y="0"/>
                </a:moveTo>
                <a:lnTo>
                  <a:pt x="0" y="41687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7281926" y="1073150"/>
            <a:ext cx="0" cy="854075"/>
          </a:xfrm>
          <a:custGeom>
            <a:avLst/>
            <a:gdLst/>
            <a:ahLst/>
            <a:cxnLst/>
            <a:rect l="l" t="t" r="r" b="b"/>
            <a:pathLst>
              <a:path h="854075">
                <a:moveTo>
                  <a:pt x="0" y="0"/>
                </a:moveTo>
                <a:lnTo>
                  <a:pt x="0" y="8540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7281926" y="1927225"/>
            <a:ext cx="0" cy="4130675"/>
          </a:xfrm>
          <a:custGeom>
            <a:avLst/>
            <a:gdLst/>
            <a:ahLst/>
            <a:cxnLst/>
            <a:rect l="l" t="t" r="r" b="b"/>
            <a:pathLst>
              <a:path h="4130675">
                <a:moveTo>
                  <a:pt x="0" y="0"/>
                </a:moveTo>
                <a:lnTo>
                  <a:pt x="0" y="41306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8452104" y="1889125"/>
            <a:ext cx="0" cy="4168775"/>
          </a:xfrm>
          <a:custGeom>
            <a:avLst/>
            <a:gdLst/>
            <a:ahLst/>
            <a:cxnLst/>
            <a:rect l="l" t="t" r="r" b="b"/>
            <a:pathLst>
              <a:path h="4168775">
                <a:moveTo>
                  <a:pt x="0" y="0"/>
                </a:moveTo>
                <a:lnTo>
                  <a:pt x="0" y="41687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254000" y="1908175"/>
            <a:ext cx="9375140" cy="0"/>
          </a:xfrm>
          <a:custGeom>
            <a:avLst/>
            <a:gdLst/>
            <a:ahLst/>
            <a:cxnLst/>
            <a:rect l="l" t="t" r="r" b="b"/>
            <a:pathLst>
              <a:path w="9375140">
                <a:moveTo>
                  <a:pt x="0" y="0"/>
                </a:moveTo>
                <a:lnTo>
                  <a:pt x="9374759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254000" y="2736850"/>
            <a:ext cx="9370060" cy="0"/>
          </a:xfrm>
          <a:custGeom>
            <a:avLst/>
            <a:gdLst/>
            <a:ahLst/>
            <a:cxnLst/>
            <a:rect l="l" t="t" r="r" b="b"/>
            <a:pathLst>
              <a:path w="9370060">
                <a:moveTo>
                  <a:pt x="0" y="0"/>
                </a:moveTo>
                <a:lnTo>
                  <a:pt x="936993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254000" y="3565525"/>
            <a:ext cx="9370060" cy="0"/>
          </a:xfrm>
          <a:custGeom>
            <a:avLst/>
            <a:gdLst/>
            <a:ahLst/>
            <a:cxnLst/>
            <a:rect l="l" t="t" r="r" b="b"/>
            <a:pathLst>
              <a:path w="9370060">
                <a:moveTo>
                  <a:pt x="0" y="0"/>
                </a:moveTo>
                <a:lnTo>
                  <a:pt x="936993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254000" y="4394200"/>
            <a:ext cx="9370060" cy="0"/>
          </a:xfrm>
          <a:custGeom>
            <a:avLst/>
            <a:gdLst/>
            <a:ahLst/>
            <a:cxnLst/>
            <a:rect l="l" t="t" r="r" b="b"/>
            <a:pathLst>
              <a:path w="9370060">
                <a:moveTo>
                  <a:pt x="0" y="0"/>
                </a:moveTo>
                <a:lnTo>
                  <a:pt x="936993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254000" y="5222875"/>
            <a:ext cx="9370060" cy="0"/>
          </a:xfrm>
          <a:custGeom>
            <a:avLst/>
            <a:gdLst/>
            <a:ahLst/>
            <a:cxnLst/>
            <a:rect l="l" t="t" r="r" b="b"/>
            <a:pathLst>
              <a:path w="9370060">
                <a:moveTo>
                  <a:pt x="0" y="0"/>
                </a:moveTo>
                <a:lnTo>
                  <a:pt x="936993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260350" y="1073150"/>
            <a:ext cx="0" cy="4984750"/>
          </a:xfrm>
          <a:custGeom>
            <a:avLst/>
            <a:gdLst/>
            <a:ahLst/>
            <a:cxnLst/>
            <a:rect l="l" t="t" r="r" b="b"/>
            <a:pathLst>
              <a:path h="4984750">
                <a:moveTo>
                  <a:pt x="0" y="0"/>
                </a:moveTo>
                <a:lnTo>
                  <a:pt x="0" y="49847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9622408" y="1073150"/>
            <a:ext cx="0" cy="854075"/>
          </a:xfrm>
          <a:custGeom>
            <a:avLst/>
            <a:gdLst/>
            <a:ahLst/>
            <a:cxnLst/>
            <a:rect l="l" t="t" r="r" b="b"/>
            <a:pathLst>
              <a:path h="854075">
                <a:moveTo>
                  <a:pt x="0" y="0"/>
                </a:moveTo>
                <a:lnTo>
                  <a:pt x="0" y="8540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9622408" y="1927225"/>
            <a:ext cx="0" cy="4130675"/>
          </a:xfrm>
          <a:custGeom>
            <a:avLst/>
            <a:gdLst/>
            <a:ahLst/>
            <a:cxnLst/>
            <a:rect l="l" t="t" r="r" b="b"/>
            <a:pathLst>
              <a:path h="4130675">
                <a:moveTo>
                  <a:pt x="0" y="0"/>
                </a:moveTo>
                <a:lnTo>
                  <a:pt x="0" y="41306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254000" y="1079500"/>
            <a:ext cx="9375140" cy="0"/>
          </a:xfrm>
          <a:custGeom>
            <a:avLst/>
            <a:gdLst/>
            <a:ahLst/>
            <a:cxnLst/>
            <a:rect l="l" t="t" r="r" b="b"/>
            <a:pathLst>
              <a:path w="9375140">
                <a:moveTo>
                  <a:pt x="0" y="0"/>
                </a:moveTo>
                <a:lnTo>
                  <a:pt x="9374759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254000" y="6051550"/>
            <a:ext cx="9370060" cy="0"/>
          </a:xfrm>
          <a:custGeom>
            <a:avLst/>
            <a:gdLst/>
            <a:ahLst/>
            <a:cxnLst/>
            <a:rect l="l" t="t" r="r" b="b"/>
            <a:pathLst>
              <a:path w="9370060">
                <a:moveTo>
                  <a:pt x="0" y="0"/>
                </a:moveTo>
                <a:lnTo>
                  <a:pt x="936993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 txBox="1"/>
          <p:nvPr/>
        </p:nvSpPr>
        <p:spPr>
          <a:xfrm>
            <a:off x="1086713" y="1332103"/>
            <a:ext cx="68707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2H’2</a:t>
            </a:r>
            <a:r>
              <a:rPr sz="1900" b="1" spc="1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1"/>
          <p:cNvSpPr txBox="1"/>
          <p:nvPr/>
        </p:nvSpPr>
        <p:spPr>
          <a:xfrm>
            <a:off x="4641596" y="1332103"/>
            <a:ext cx="5988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1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2021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2"/>
          <p:cNvSpPr txBox="1"/>
          <p:nvPr/>
        </p:nvSpPr>
        <p:spPr>
          <a:xfrm>
            <a:off x="8108950" y="1332103"/>
            <a:ext cx="687070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1H’2</a:t>
            </a:r>
            <a:r>
              <a:rPr sz="1900" b="1" spc="1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1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3"/>
          <p:cNvSpPr/>
          <p:nvPr/>
        </p:nvSpPr>
        <p:spPr>
          <a:xfrm>
            <a:off x="9622408" y="1079500"/>
            <a:ext cx="2468245" cy="829310"/>
          </a:xfrm>
          <a:custGeom>
            <a:avLst/>
            <a:gdLst/>
            <a:ahLst/>
            <a:cxnLst/>
            <a:rect l="l" t="t" r="r" b="b"/>
            <a:pathLst>
              <a:path w="2468245" h="829310">
                <a:moveTo>
                  <a:pt x="0" y="828801"/>
                </a:moveTo>
                <a:lnTo>
                  <a:pt x="2467991" y="828801"/>
                </a:lnTo>
                <a:lnTo>
                  <a:pt x="2467991" y="0"/>
                </a:lnTo>
                <a:lnTo>
                  <a:pt x="0" y="0"/>
                </a:lnTo>
                <a:lnTo>
                  <a:pt x="0" y="828801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9622408" y="1908301"/>
            <a:ext cx="2468245" cy="1657985"/>
          </a:xfrm>
          <a:custGeom>
            <a:avLst/>
            <a:gdLst/>
            <a:ahLst/>
            <a:cxnLst/>
            <a:rect l="l" t="t" r="r" b="b"/>
            <a:pathLst>
              <a:path w="2468245" h="1657985">
                <a:moveTo>
                  <a:pt x="0" y="1657603"/>
                </a:moveTo>
                <a:lnTo>
                  <a:pt x="2467991" y="1657603"/>
                </a:lnTo>
                <a:lnTo>
                  <a:pt x="2467991" y="0"/>
                </a:lnTo>
                <a:lnTo>
                  <a:pt x="0" y="0"/>
                </a:lnTo>
                <a:lnTo>
                  <a:pt x="0" y="1657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9622408" y="3565905"/>
            <a:ext cx="2468245" cy="853440"/>
          </a:xfrm>
          <a:custGeom>
            <a:avLst/>
            <a:gdLst/>
            <a:ahLst/>
            <a:cxnLst/>
            <a:rect l="l" t="t" r="r" b="b"/>
            <a:pathLst>
              <a:path w="2468245" h="853439">
                <a:moveTo>
                  <a:pt x="0" y="853440"/>
                </a:moveTo>
                <a:lnTo>
                  <a:pt x="2467991" y="853440"/>
                </a:lnTo>
                <a:lnTo>
                  <a:pt x="2467991" y="0"/>
                </a:lnTo>
                <a:lnTo>
                  <a:pt x="0" y="0"/>
                </a:lnTo>
                <a:lnTo>
                  <a:pt x="0" y="853440"/>
                </a:lnTo>
                <a:close/>
              </a:path>
            </a:pathLst>
          </a:custGeom>
          <a:solidFill>
            <a:srgbClr val="118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6"/>
          <p:cNvSpPr/>
          <p:nvPr/>
        </p:nvSpPr>
        <p:spPr>
          <a:xfrm>
            <a:off x="9622408" y="4419346"/>
            <a:ext cx="2468245" cy="1657985"/>
          </a:xfrm>
          <a:custGeom>
            <a:avLst/>
            <a:gdLst/>
            <a:ahLst/>
            <a:cxnLst/>
            <a:rect l="l" t="t" r="r" b="b"/>
            <a:pathLst>
              <a:path w="2468245" h="1657985">
                <a:moveTo>
                  <a:pt x="0" y="1657603"/>
                </a:moveTo>
                <a:lnTo>
                  <a:pt x="2467991" y="1657603"/>
                </a:lnTo>
                <a:lnTo>
                  <a:pt x="2467991" y="0"/>
                </a:lnTo>
                <a:lnTo>
                  <a:pt x="0" y="0"/>
                </a:lnTo>
                <a:lnTo>
                  <a:pt x="0" y="165760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9616058" y="1889251"/>
            <a:ext cx="2480945" cy="38100"/>
          </a:xfrm>
          <a:custGeom>
            <a:avLst/>
            <a:gdLst/>
            <a:ahLst/>
            <a:cxnLst/>
            <a:rect l="l" t="t" r="r" b="b"/>
            <a:pathLst>
              <a:path w="2480945" h="38100">
                <a:moveTo>
                  <a:pt x="0" y="38100"/>
                </a:moveTo>
                <a:lnTo>
                  <a:pt x="2480691" y="38100"/>
                </a:lnTo>
                <a:lnTo>
                  <a:pt x="2480691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9616058" y="3559555"/>
            <a:ext cx="2480945" cy="12700"/>
          </a:xfrm>
          <a:custGeom>
            <a:avLst/>
            <a:gdLst/>
            <a:ahLst/>
            <a:cxnLst/>
            <a:rect l="l" t="t" r="r" b="b"/>
            <a:pathLst>
              <a:path w="2480945" h="12700">
                <a:moveTo>
                  <a:pt x="0" y="12700"/>
                </a:moveTo>
                <a:lnTo>
                  <a:pt x="2480691" y="12700"/>
                </a:lnTo>
                <a:lnTo>
                  <a:pt x="2480691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9616058" y="4412996"/>
            <a:ext cx="2480945" cy="12700"/>
          </a:xfrm>
          <a:custGeom>
            <a:avLst/>
            <a:gdLst/>
            <a:ahLst/>
            <a:cxnLst/>
            <a:rect l="l" t="t" r="r" b="b"/>
            <a:pathLst>
              <a:path w="2480945" h="12700">
                <a:moveTo>
                  <a:pt x="0" y="12699"/>
                </a:moveTo>
                <a:lnTo>
                  <a:pt x="2480691" y="12699"/>
                </a:lnTo>
                <a:lnTo>
                  <a:pt x="2480691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0"/>
          <p:cNvSpPr/>
          <p:nvPr/>
        </p:nvSpPr>
        <p:spPr>
          <a:xfrm>
            <a:off x="9622408" y="1073150"/>
            <a:ext cx="0" cy="5010150"/>
          </a:xfrm>
          <a:custGeom>
            <a:avLst/>
            <a:gdLst/>
            <a:ahLst/>
            <a:cxnLst/>
            <a:rect l="l" t="t" r="r" b="b"/>
            <a:pathLst>
              <a:path h="5010150">
                <a:moveTo>
                  <a:pt x="0" y="0"/>
                </a:moveTo>
                <a:lnTo>
                  <a:pt x="0" y="50101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/>
          <p:nvPr/>
        </p:nvSpPr>
        <p:spPr>
          <a:xfrm>
            <a:off x="12090400" y="1073150"/>
            <a:ext cx="0" cy="5010150"/>
          </a:xfrm>
          <a:custGeom>
            <a:avLst/>
            <a:gdLst/>
            <a:ahLst/>
            <a:cxnLst/>
            <a:rect l="l" t="t" r="r" b="b"/>
            <a:pathLst>
              <a:path h="5010150">
                <a:moveTo>
                  <a:pt x="0" y="0"/>
                </a:moveTo>
                <a:lnTo>
                  <a:pt x="0" y="50101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9616058" y="1079500"/>
            <a:ext cx="2480945" cy="0"/>
          </a:xfrm>
          <a:custGeom>
            <a:avLst/>
            <a:gdLst/>
            <a:ahLst/>
            <a:cxnLst/>
            <a:rect l="l" t="t" r="r" b="b"/>
            <a:pathLst>
              <a:path w="2480945">
                <a:moveTo>
                  <a:pt x="0" y="0"/>
                </a:moveTo>
                <a:lnTo>
                  <a:pt x="248069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9616058" y="6076950"/>
            <a:ext cx="2480945" cy="0"/>
          </a:xfrm>
          <a:custGeom>
            <a:avLst/>
            <a:gdLst/>
            <a:ahLst/>
            <a:cxnLst/>
            <a:rect l="l" t="t" r="r" b="b"/>
            <a:pathLst>
              <a:path w="2480945">
                <a:moveTo>
                  <a:pt x="0" y="0"/>
                </a:moveTo>
                <a:lnTo>
                  <a:pt x="248069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4"/>
          <p:cNvSpPr txBox="1"/>
          <p:nvPr/>
        </p:nvSpPr>
        <p:spPr>
          <a:xfrm>
            <a:off x="10342626" y="1332357"/>
            <a:ext cx="1028700" cy="292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1900" b="1" spc="1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 系列</a:t>
            </a:r>
            <a:endParaRPr sz="1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5"/>
          <p:cNvSpPr txBox="1"/>
          <p:nvPr/>
        </p:nvSpPr>
        <p:spPr>
          <a:xfrm>
            <a:off x="10244668" y="2531998"/>
            <a:ext cx="116586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2400" spc="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发烧友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6"/>
          <p:cNvSpPr txBox="1"/>
          <p:nvPr/>
        </p:nvSpPr>
        <p:spPr>
          <a:xfrm>
            <a:off x="9955530" y="3788029"/>
            <a:ext cx="1803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altLang="en-US" sz="2400" spc="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消费类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47"/>
          <p:cNvSpPr/>
          <p:nvPr/>
        </p:nvSpPr>
        <p:spPr>
          <a:xfrm>
            <a:off x="278129" y="1998726"/>
            <a:ext cx="5567680" cy="678180"/>
          </a:xfrm>
          <a:custGeom>
            <a:avLst/>
            <a:gdLst/>
            <a:ahLst/>
            <a:cxnLst/>
            <a:rect l="l" t="t" r="r" b="b"/>
            <a:pathLst>
              <a:path w="5567680" h="678180">
                <a:moveTo>
                  <a:pt x="5228082" y="0"/>
                </a:moveTo>
                <a:lnTo>
                  <a:pt x="0" y="0"/>
                </a:lnTo>
                <a:lnTo>
                  <a:pt x="0" y="678179"/>
                </a:lnTo>
                <a:lnTo>
                  <a:pt x="5228082" y="678179"/>
                </a:lnTo>
                <a:lnTo>
                  <a:pt x="5567172" y="339089"/>
                </a:lnTo>
                <a:lnTo>
                  <a:pt x="52280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48"/>
          <p:cNvSpPr/>
          <p:nvPr/>
        </p:nvSpPr>
        <p:spPr>
          <a:xfrm>
            <a:off x="278129" y="1998726"/>
            <a:ext cx="5567680" cy="678180"/>
          </a:xfrm>
          <a:custGeom>
            <a:avLst/>
            <a:gdLst/>
            <a:ahLst/>
            <a:cxnLst/>
            <a:rect l="l" t="t" r="r" b="b"/>
            <a:pathLst>
              <a:path w="5567680" h="678180">
                <a:moveTo>
                  <a:pt x="0" y="0"/>
                </a:moveTo>
                <a:lnTo>
                  <a:pt x="5228082" y="0"/>
                </a:lnTo>
                <a:lnTo>
                  <a:pt x="5567172" y="339089"/>
                </a:lnTo>
                <a:lnTo>
                  <a:pt x="5228082" y="678179"/>
                </a:lnTo>
                <a:lnTo>
                  <a:pt x="0" y="678179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49"/>
          <p:cNvSpPr/>
          <p:nvPr/>
        </p:nvSpPr>
        <p:spPr>
          <a:xfrm>
            <a:off x="368719" y="2240533"/>
            <a:ext cx="1085215" cy="0"/>
          </a:xfrm>
          <a:custGeom>
            <a:avLst/>
            <a:gdLst/>
            <a:ahLst/>
            <a:cxnLst/>
            <a:rect l="l" t="t" r="r" b="b"/>
            <a:pathLst>
              <a:path w="1085215">
                <a:moveTo>
                  <a:pt x="0" y="0"/>
                </a:moveTo>
                <a:lnTo>
                  <a:pt x="1085088" y="0"/>
                </a:lnTo>
              </a:path>
            </a:pathLst>
          </a:custGeom>
          <a:ln w="10667">
            <a:solidFill>
              <a:srgbClr val="7D25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0"/>
          <p:cNvSpPr txBox="1"/>
          <p:nvPr/>
        </p:nvSpPr>
        <p:spPr>
          <a:xfrm>
            <a:off x="356107" y="2072640"/>
            <a:ext cx="1861437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75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Queens</a:t>
            </a:r>
            <a:r>
              <a:rPr sz="1200" b="1" spc="-85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Count</a:t>
            </a:r>
            <a:r>
              <a:rPr lang="en-US" altLang="zh-CN"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y(</a:t>
            </a:r>
            <a:r>
              <a:rPr lang="zh-CN" altLang="en-US"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皇后</a:t>
            </a:r>
            <a:r>
              <a:rPr lang="zh-CN" altLang="en-US" sz="1200" b="1" u="sng" spc="9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郡</a:t>
            </a:r>
            <a:r>
              <a:rPr lang="en-US" altLang="zh-CN" sz="1200" b="1" u="sng" spc="9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lang="en-US" altLang="zh-CN" sz="1200" b="1" u="sng" spc="90" dirty="0">
              <a:solidFill>
                <a:srgbClr val="7D25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050" spc="55" dirty="0">
                <a:latin typeface="Calibri" panose="020F0502020204030204"/>
                <a:cs typeface="Calibri" panose="020F0502020204030204"/>
              </a:rPr>
              <a:t>15” Extreme</a:t>
            </a:r>
            <a:r>
              <a:rPr sz="105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80" dirty="0">
                <a:latin typeface="Calibri" panose="020F0502020204030204"/>
                <a:cs typeface="Calibri" panose="020F0502020204030204"/>
              </a:rPr>
              <a:t>T&amp;L</a:t>
            </a:r>
            <a:endParaRPr sz="10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1"/>
          <p:cNvSpPr txBox="1"/>
          <p:nvPr/>
        </p:nvSpPr>
        <p:spPr>
          <a:xfrm>
            <a:off x="356108" y="2420873"/>
            <a:ext cx="485965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35" dirty="0">
                <a:latin typeface="Calibri" panose="020F0502020204030204"/>
                <a:cs typeface="Calibri" panose="020F0502020204030204"/>
              </a:rPr>
              <a:t>(9</a:t>
            </a:r>
            <a:r>
              <a:rPr sz="1050" spc="52" baseline="24000" dirty="0">
                <a:latin typeface="Calibri" panose="020F0502020204030204"/>
                <a:cs typeface="Calibri" panose="020F0502020204030204"/>
              </a:rPr>
              <a:t>th </a:t>
            </a:r>
            <a:r>
              <a:rPr sz="1050" spc="65" dirty="0">
                <a:latin typeface="Calibri" panose="020F0502020204030204"/>
                <a:cs typeface="Calibri" panose="020F0502020204030204"/>
              </a:rPr>
              <a:t>Gen </a:t>
            </a:r>
            <a:r>
              <a:rPr sz="1050" spc="60" dirty="0">
                <a:latin typeface="Calibri" panose="020F0502020204030204"/>
                <a:cs typeface="Calibri" panose="020F0502020204030204"/>
              </a:rPr>
              <a:t>i7 </a:t>
            </a:r>
            <a:r>
              <a:rPr sz="1050" spc="80" dirty="0">
                <a:latin typeface="Calibri" panose="020F0502020204030204"/>
                <a:cs typeface="Calibri" panose="020F0502020204030204"/>
              </a:rPr>
              <a:t>CFL-HR, </a:t>
            </a:r>
            <a:r>
              <a:rPr sz="1050" spc="95" dirty="0">
                <a:latin typeface="Calibri" panose="020F0502020204030204"/>
                <a:cs typeface="Calibri" panose="020F0502020204030204"/>
              </a:rPr>
              <a:t>GTX1660Ti/RTX2060/RTX2070 </a:t>
            </a:r>
            <a:r>
              <a:rPr sz="1050" spc="70" dirty="0">
                <a:latin typeface="Calibri" panose="020F0502020204030204"/>
                <a:cs typeface="Calibri" panose="020F0502020204030204"/>
              </a:rPr>
              <a:t>Max-Q/2070 </a:t>
            </a:r>
            <a:r>
              <a:rPr sz="1050" spc="75" dirty="0">
                <a:latin typeface="Calibri" panose="020F0502020204030204"/>
                <a:cs typeface="Calibri" panose="020F0502020204030204"/>
              </a:rPr>
              <a:t>Super</a:t>
            </a:r>
            <a:r>
              <a:rPr sz="105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45" dirty="0">
                <a:latin typeface="Calibri" panose="020F0502020204030204"/>
                <a:cs typeface="Calibri" panose="020F0502020204030204"/>
              </a:rPr>
              <a:t>Max-Q)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2"/>
          <p:cNvSpPr/>
          <p:nvPr/>
        </p:nvSpPr>
        <p:spPr>
          <a:xfrm>
            <a:off x="4940046" y="2803398"/>
            <a:ext cx="4605655" cy="722630"/>
          </a:xfrm>
          <a:custGeom>
            <a:avLst/>
            <a:gdLst/>
            <a:ahLst/>
            <a:cxnLst/>
            <a:rect l="l" t="t" r="r" b="b"/>
            <a:pathLst>
              <a:path w="4605655" h="722629">
                <a:moveTo>
                  <a:pt x="4244339" y="0"/>
                </a:moveTo>
                <a:lnTo>
                  <a:pt x="0" y="0"/>
                </a:lnTo>
                <a:lnTo>
                  <a:pt x="0" y="722376"/>
                </a:lnTo>
                <a:lnTo>
                  <a:pt x="4244339" y="722376"/>
                </a:lnTo>
                <a:lnTo>
                  <a:pt x="4605528" y="361188"/>
                </a:lnTo>
                <a:lnTo>
                  <a:pt x="42443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3"/>
          <p:cNvSpPr/>
          <p:nvPr/>
        </p:nvSpPr>
        <p:spPr>
          <a:xfrm>
            <a:off x="4940046" y="2803398"/>
            <a:ext cx="4605655" cy="722630"/>
          </a:xfrm>
          <a:custGeom>
            <a:avLst/>
            <a:gdLst/>
            <a:ahLst/>
            <a:cxnLst/>
            <a:rect l="l" t="t" r="r" b="b"/>
            <a:pathLst>
              <a:path w="4605655" h="722629">
                <a:moveTo>
                  <a:pt x="0" y="0"/>
                </a:moveTo>
                <a:lnTo>
                  <a:pt x="4244339" y="0"/>
                </a:lnTo>
                <a:lnTo>
                  <a:pt x="4605528" y="361188"/>
                </a:lnTo>
                <a:lnTo>
                  <a:pt x="4244339" y="722376"/>
                </a:lnTo>
                <a:lnTo>
                  <a:pt x="0" y="72237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4"/>
          <p:cNvSpPr txBox="1"/>
          <p:nvPr/>
        </p:nvSpPr>
        <p:spPr>
          <a:xfrm>
            <a:off x="5018023" y="2899283"/>
            <a:ext cx="2366010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sng" spc="9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King</a:t>
            </a:r>
            <a:r>
              <a:rPr sz="1200" b="1" u="sng" spc="-75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County</a:t>
            </a:r>
            <a:r>
              <a:rPr lang="zh-CN" altLang="en-US"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（国王郡）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50" spc="55" dirty="0">
                <a:latin typeface="Calibri" panose="020F0502020204030204"/>
                <a:cs typeface="Calibri" panose="020F0502020204030204"/>
              </a:rPr>
              <a:t>15” Extreme</a:t>
            </a:r>
            <a:r>
              <a:rPr sz="105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80" dirty="0">
                <a:latin typeface="Calibri" panose="020F0502020204030204"/>
                <a:cs typeface="Calibri" panose="020F0502020204030204"/>
              </a:rPr>
              <a:t>T&amp;L</a:t>
            </a:r>
            <a:endParaRPr sz="105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50" spc="45" dirty="0">
                <a:latin typeface="Calibri" panose="020F0502020204030204"/>
                <a:cs typeface="Calibri" panose="020F0502020204030204"/>
              </a:rPr>
              <a:t>(11</a:t>
            </a:r>
            <a:r>
              <a:rPr sz="1050" spc="67" baseline="24000" dirty="0">
                <a:latin typeface="Calibri" panose="020F0502020204030204"/>
                <a:cs typeface="Calibri" panose="020F0502020204030204"/>
              </a:rPr>
              <a:t>th</a:t>
            </a:r>
            <a:r>
              <a:rPr sz="1050" spc="157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65" dirty="0">
                <a:latin typeface="Calibri" panose="020F0502020204030204"/>
                <a:cs typeface="Calibri" panose="020F0502020204030204"/>
              </a:rPr>
              <a:t>Gen</a:t>
            </a:r>
            <a:r>
              <a:rPr sz="105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50" dirty="0">
                <a:latin typeface="Calibri" panose="020F0502020204030204"/>
                <a:cs typeface="Calibri" panose="020F0502020204030204"/>
              </a:rPr>
              <a:t>i5/i7</a:t>
            </a:r>
            <a:r>
              <a:rPr sz="105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80" dirty="0">
                <a:latin typeface="Calibri" panose="020F0502020204030204"/>
                <a:cs typeface="Calibri" panose="020F0502020204030204"/>
              </a:rPr>
              <a:t>TGL-H,</a:t>
            </a:r>
            <a:r>
              <a:rPr sz="105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114" dirty="0">
                <a:latin typeface="Calibri" panose="020F0502020204030204"/>
                <a:cs typeface="Calibri" panose="020F0502020204030204"/>
              </a:rPr>
              <a:t>RTX</a:t>
            </a:r>
            <a:r>
              <a:rPr sz="1050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55" dirty="0">
                <a:latin typeface="Calibri" panose="020F0502020204030204"/>
                <a:cs typeface="Calibri" panose="020F0502020204030204"/>
              </a:rPr>
              <a:t>xx60,</a:t>
            </a:r>
            <a:r>
              <a:rPr sz="105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60" dirty="0">
                <a:latin typeface="Calibri" panose="020F0502020204030204"/>
                <a:cs typeface="Calibri" panose="020F0502020204030204"/>
              </a:rPr>
              <a:t>xx70)</a:t>
            </a:r>
            <a:endParaRPr sz="10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5"/>
          <p:cNvSpPr/>
          <p:nvPr/>
        </p:nvSpPr>
        <p:spPr>
          <a:xfrm>
            <a:off x="2106929" y="3601973"/>
            <a:ext cx="7439025" cy="676910"/>
          </a:xfrm>
          <a:custGeom>
            <a:avLst/>
            <a:gdLst/>
            <a:ahLst/>
            <a:cxnLst/>
            <a:rect l="l" t="t" r="r" b="b"/>
            <a:pathLst>
              <a:path w="7439025" h="676910">
                <a:moveTo>
                  <a:pt x="7100316" y="0"/>
                </a:moveTo>
                <a:lnTo>
                  <a:pt x="0" y="0"/>
                </a:lnTo>
                <a:lnTo>
                  <a:pt x="0" y="676656"/>
                </a:lnTo>
                <a:lnTo>
                  <a:pt x="7100316" y="676656"/>
                </a:lnTo>
                <a:lnTo>
                  <a:pt x="7438644" y="338327"/>
                </a:lnTo>
                <a:lnTo>
                  <a:pt x="71003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6"/>
          <p:cNvSpPr/>
          <p:nvPr/>
        </p:nvSpPr>
        <p:spPr>
          <a:xfrm>
            <a:off x="2106929" y="3601973"/>
            <a:ext cx="7439025" cy="676910"/>
          </a:xfrm>
          <a:custGeom>
            <a:avLst/>
            <a:gdLst/>
            <a:ahLst/>
            <a:cxnLst/>
            <a:rect l="l" t="t" r="r" b="b"/>
            <a:pathLst>
              <a:path w="7439025" h="676910">
                <a:moveTo>
                  <a:pt x="0" y="0"/>
                </a:moveTo>
                <a:lnTo>
                  <a:pt x="7100316" y="0"/>
                </a:lnTo>
                <a:lnTo>
                  <a:pt x="7438644" y="338327"/>
                </a:lnTo>
                <a:lnTo>
                  <a:pt x="7100316" y="676656"/>
                </a:lnTo>
                <a:lnTo>
                  <a:pt x="0" y="676656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118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57"/>
          <p:cNvSpPr txBox="1"/>
          <p:nvPr/>
        </p:nvSpPr>
        <p:spPr>
          <a:xfrm>
            <a:off x="2185796" y="3675253"/>
            <a:ext cx="257517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b="1" spc="75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Bishop</a:t>
            </a:r>
            <a:r>
              <a:rPr lang="en-US" sz="1200" b="1" spc="-4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County</a:t>
            </a:r>
            <a:r>
              <a:rPr lang="zh-CN" altLang="en-US"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（主教郡）</a:t>
            </a:r>
            <a:endParaRPr lang="en-US" sz="1200" u="sng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58"/>
          <p:cNvSpPr/>
          <p:nvPr/>
        </p:nvSpPr>
        <p:spPr>
          <a:xfrm>
            <a:off x="2198116" y="3842765"/>
            <a:ext cx="1036319" cy="0"/>
          </a:xfrm>
          <a:custGeom>
            <a:avLst/>
            <a:gdLst/>
            <a:ahLst/>
            <a:cxnLst/>
            <a:rect l="l" t="t" r="r" b="b"/>
            <a:pathLst>
              <a:path w="1036319">
                <a:moveTo>
                  <a:pt x="0" y="0"/>
                </a:moveTo>
                <a:lnTo>
                  <a:pt x="1036319" y="0"/>
                </a:lnTo>
              </a:path>
            </a:pathLst>
          </a:custGeom>
          <a:ln w="10668">
            <a:solidFill>
              <a:srgbClr val="7D25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59"/>
          <p:cNvSpPr txBox="1"/>
          <p:nvPr/>
        </p:nvSpPr>
        <p:spPr>
          <a:xfrm>
            <a:off x="2185797" y="3860419"/>
            <a:ext cx="1536700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5" dirty="0">
                <a:latin typeface="Calibri" panose="020F0502020204030204"/>
                <a:cs typeface="Calibri" panose="020F0502020204030204"/>
              </a:rPr>
              <a:t>15” </a:t>
            </a:r>
            <a:r>
              <a:rPr sz="1050" spc="60" dirty="0">
                <a:latin typeface="Calibri" panose="020F0502020204030204"/>
                <a:cs typeface="Calibri" panose="020F0502020204030204"/>
              </a:rPr>
              <a:t>Performance</a:t>
            </a:r>
            <a:r>
              <a:rPr sz="105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80" dirty="0">
                <a:latin typeface="Calibri" panose="020F0502020204030204"/>
                <a:cs typeface="Calibri" panose="020F0502020204030204"/>
              </a:rPr>
              <a:t>T&amp;L</a:t>
            </a:r>
            <a:endParaRPr sz="10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50" spc="45" dirty="0">
                <a:latin typeface="Calibri" panose="020F0502020204030204"/>
                <a:cs typeface="Calibri" panose="020F0502020204030204"/>
              </a:rPr>
              <a:t>(11</a:t>
            </a:r>
            <a:r>
              <a:rPr sz="1050" spc="67" baseline="24000" dirty="0">
                <a:latin typeface="Calibri" panose="020F0502020204030204"/>
                <a:cs typeface="Calibri" panose="020F0502020204030204"/>
              </a:rPr>
              <a:t>th </a:t>
            </a:r>
            <a:r>
              <a:rPr sz="1050" spc="65" dirty="0">
                <a:latin typeface="Calibri" panose="020F0502020204030204"/>
                <a:cs typeface="Calibri" panose="020F0502020204030204"/>
              </a:rPr>
              <a:t>Gen </a:t>
            </a:r>
            <a:r>
              <a:rPr sz="1050" spc="50" dirty="0">
                <a:latin typeface="Calibri" panose="020F0502020204030204"/>
                <a:cs typeface="Calibri" panose="020F0502020204030204"/>
              </a:rPr>
              <a:t>i5/i7</a:t>
            </a:r>
            <a:r>
              <a:rPr sz="1050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85" dirty="0">
                <a:latin typeface="Calibri" panose="020F0502020204030204"/>
                <a:cs typeface="Calibri" panose="020F0502020204030204"/>
              </a:rPr>
              <a:t>TGL-UP3)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0"/>
          <p:cNvSpPr/>
          <p:nvPr/>
        </p:nvSpPr>
        <p:spPr>
          <a:xfrm>
            <a:off x="3853434" y="4449317"/>
            <a:ext cx="5692140" cy="722630"/>
          </a:xfrm>
          <a:custGeom>
            <a:avLst/>
            <a:gdLst/>
            <a:ahLst/>
            <a:cxnLst/>
            <a:rect l="l" t="t" r="r" b="b"/>
            <a:pathLst>
              <a:path w="5692140" h="722629">
                <a:moveTo>
                  <a:pt x="5330951" y="0"/>
                </a:moveTo>
                <a:lnTo>
                  <a:pt x="0" y="0"/>
                </a:lnTo>
                <a:lnTo>
                  <a:pt x="0" y="722375"/>
                </a:lnTo>
                <a:lnTo>
                  <a:pt x="5330951" y="722375"/>
                </a:lnTo>
                <a:lnTo>
                  <a:pt x="5692140" y="361187"/>
                </a:lnTo>
                <a:lnTo>
                  <a:pt x="5330951" y="0"/>
                </a:lnTo>
                <a:close/>
              </a:path>
            </a:pathLst>
          </a:custGeom>
          <a:solidFill>
            <a:srgbClr val="F9FF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1"/>
          <p:cNvSpPr/>
          <p:nvPr/>
        </p:nvSpPr>
        <p:spPr>
          <a:xfrm>
            <a:off x="3853434" y="4449317"/>
            <a:ext cx="5692140" cy="722630"/>
          </a:xfrm>
          <a:custGeom>
            <a:avLst/>
            <a:gdLst/>
            <a:ahLst/>
            <a:cxnLst/>
            <a:rect l="l" t="t" r="r" b="b"/>
            <a:pathLst>
              <a:path w="5692140" h="722629">
                <a:moveTo>
                  <a:pt x="0" y="0"/>
                </a:moveTo>
                <a:lnTo>
                  <a:pt x="5330951" y="0"/>
                </a:lnTo>
                <a:lnTo>
                  <a:pt x="5692140" y="361187"/>
                </a:lnTo>
                <a:lnTo>
                  <a:pt x="5330951" y="722375"/>
                </a:lnTo>
                <a:lnTo>
                  <a:pt x="0" y="722375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2"/>
          <p:cNvSpPr/>
          <p:nvPr/>
        </p:nvSpPr>
        <p:spPr>
          <a:xfrm>
            <a:off x="3943477" y="4713732"/>
            <a:ext cx="1129665" cy="0"/>
          </a:xfrm>
          <a:custGeom>
            <a:avLst/>
            <a:gdLst/>
            <a:ahLst/>
            <a:cxnLst/>
            <a:rect l="l" t="t" r="r" b="b"/>
            <a:pathLst>
              <a:path w="1129664">
                <a:moveTo>
                  <a:pt x="0" y="0"/>
                </a:moveTo>
                <a:lnTo>
                  <a:pt x="1129284" y="0"/>
                </a:lnTo>
              </a:path>
            </a:pathLst>
          </a:custGeom>
          <a:ln w="10668">
            <a:solidFill>
              <a:srgbClr val="7D25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3"/>
          <p:cNvSpPr txBox="1"/>
          <p:nvPr/>
        </p:nvSpPr>
        <p:spPr>
          <a:xfrm>
            <a:off x="3931411" y="4546727"/>
            <a:ext cx="7479116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85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Camden</a:t>
            </a:r>
            <a:r>
              <a:rPr sz="1200" b="1" spc="-8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County</a:t>
            </a:r>
            <a:r>
              <a:rPr lang="zh-CN" altLang="en-US"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（卡姆登郡）</a:t>
            </a:r>
            <a:endParaRPr sz="1200" u="sng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50" spc="55" dirty="0">
                <a:latin typeface="Calibri" panose="020F0502020204030204"/>
                <a:cs typeface="Calibri" panose="020F0502020204030204"/>
              </a:rPr>
              <a:t>14” </a:t>
            </a:r>
            <a:r>
              <a:rPr sz="1050" spc="65" dirty="0">
                <a:latin typeface="Calibri" panose="020F0502020204030204"/>
                <a:cs typeface="Calibri" panose="020F0502020204030204"/>
              </a:rPr>
              <a:t>Business </a:t>
            </a:r>
            <a:r>
              <a:rPr sz="1050" spc="70" dirty="0">
                <a:latin typeface="Calibri" panose="020F0502020204030204"/>
                <a:cs typeface="Calibri" panose="020F0502020204030204"/>
              </a:rPr>
              <a:t>Pro </a:t>
            </a:r>
            <a:r>
              <a:rPr sz="1050" spc="75" dirty="0">
                <a:latin typeface="Calibri" panose="020F0502020204030204"/>
                <a:cs typeface="Calibri" panose="020F0502020204030204"/>
              </a:rPr>
              <a:t>Laptop</a:t>
            </a:r>
            <a:r>
              <a:rPr sz="1050" spc="-14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55" dirty="0">
                <a:latin typeface="Calibri" panose="020F0502020204030204"/>
                <a:cs typeface="Calibri" panose="020F0502020204030204"/>
              </a:rPr>
              <a:t>Kit</a:t>
            </a:r>
            <a:endParaRPr sz="105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215"/>
              </a:lnSpc>
              <a:spcBef>
                <a:spcPts val="20"/>
              </a:spcBef>
            </a:pPr>
            <a:r>
              <a:rPr sz="1050" i="1" spc="50" dirty="0">
                <a:latin typeface="Calibri" panose="020F0502020204030204"/>
                <a:cs typeface="Calibri" panose="020F0502020204030204"/>
              </a:rPr>
              <a:t>(Elk</a:t>
            </a:r>
            <a:r>
              <a:rPr sz="1050" i="1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i="1" spc="85" dirty="0">
                <a:latin typeface="Calibri" panose="020F0502020204030204"/>
                <a:cs typeface="Calibri" panose="020F0502020204030204"/>
              </a:rPr>
              <a:t>Bay-TGL</a:t>
            </a:r>
            <a:r>
              <a:rPr sz="1050" i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i="1" spc="110" dirty="0">
                <a:latin typeface="Calibri" panose="020F0502020204030204"/>
                <a:cs typeface="Calibri" panose="020F0502020204030204"/>
              </a:rPr>
              <a:t>+</a:t>
            </a:r>
            <a:r>
              <a:rPr sz="1050" i="1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i="1" spc="35" dirty="0">
                <a:latin typeface="Calibri" panose="020F0502020204030204"/>
                <a:cs typeface="Calibri" panose="020F0502020204030204"/>
              </a:rPr>
              <a:t>future</a:t>
            </a:r>
            <a:r>
              <a:rPr sz="1050" i="1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i="1" spc="55" dirty="0">
                <a:latin typeface="Calibri" panose="020F0502020204030204"/>
                <a:cs typeface="Calibri" panose="020F0502020204030204"/>
              </a:rPr>
              <a:t>Elements)</a:t>
            </a:r>
            <a:endParaRPr sz="105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35"/>
              </a:lnSpc>
            </a:pPr>
            <a:r>
              <a:rPr lang="zh-CN" altLang="en-US" sz="2400" spc="145" dirty="0">
                <a:latin typeface="Calibri" panose="020F0502020204030204"/>
                <a:cs typeface="Calibri" panose="020F0502020204030204"/>
              </a:rPr>
              <a:t> 商用级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object 64"/>
          <p:cNvSpPr/>
          <p:nvPr/>
        </p:nvSpPr>
        <p:spPr>
          <a:xfrm>
            <a:off x="3853434" y="5269229"/>
            <a:ext cx="5692140" cy="723900"/>
          </a:xfrm>
          <a:custGeom>
            <a:avLst/>
            <a:gdLst/>
            <a:ahLst/>
            <a:cxnLst/>
            <a:rect l="l" t="t" r="r" b="b"/>
            <a:pathLst>
              <a:path w="5692140" h="723900">
                <a:moveTo>
                  <a:pt x="5330190" y="0"/>
                </a:moveTo>
                <a:lnTo>
                  <a:pt x="0" y="0"/>
                </a:lnTo>
                <a:lnTo>
                  <a:pt x="0" y="723900"/>
                </a:lnTo>
                <a:lnTo>
                  <a:pt x="5330190" y="723900"/>
                </a:lnTo>
                <a:lnTo>
                  <a:pt x="5692140" y="361950"/>
                </a:lnTo>
                <a:lnTo>
                  <a:pt x="5330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5"/>
          <p:cNvSpPr/>
          <p:nvPr/>
        </p:nvSpPr>
        <p:spPr>
          <a:xfrm>
            <a:off x="3853434" y="5269229"/>
            <a:ext cx="5692140" cy="723900"/>
          </a:xfrm>
          <a:custGeom>
            <a:avLst/>
            <a:gdLst/>
            <a:ahLst/>
            <a:cxnLst/>
            <a:rect l="l" t="t" r="r" b="b"/>
            <a:pathLst>
              <a:path w="5692140" h="723900">
                <a:moveTo>
                  <a:pt x="0" y="0"/>
                </a:moveTo>
                <a:lnTo>
                  <a:pt x="5330190" y="0"/>
                </a:lnTo>
                <a:lnTo>
                  <a:pt x="5692140" y="361950"/>
                </a:lnTo>
                <a:lnTo>
                  <a:pt x="533019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6"/>
          <p:cNvSpPr txBox="1"/>
          <p:nvPr/>
        </p:nvSpPr>
        <p:spPr>
          <a:xfrm>
            <a:off x="3931410" y="5366892"/>
            <a:ext cx="23931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75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Bishop </a:t>
            </a:r>
            <a:r>
              <a:rPr sz="1200" b="1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County</a:t>
            </a:r>
            <a:r>
              <a:rPr sz="1200" b="1" spc="-9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75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vPro</a:t>
            </a:r>
            <a:r>
              <a:rPr lang="zh-CN" altLang="en-US" sz="1200" b="1" u="sng" spc="70" dirty="0">
                <a:solidFill>
                  <a:srgbClr val="7D2500"/>
                </a:solidFill>
                <a:latin typeface="Calibri" panose="020F0502020204030204"/>
                <a:cs typeface="Calibri" panose="020F0502020204030204"/>
              </a:rPr>
              <a:t>（主教郡）</a:t>
            </a:r>
            <a:endParaRPr sz="1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67"/>
          <p:cNvSpPr/>
          <p:nvPr/>
        </p:nvSpPr>
        <p:spPr>
          <a:xfrm>
            <a:off x="3943477" y="5534025"/>
            <a:ext cx="1400810" cy="0"/>
          </a:xfrm>
          <a:custGeom>
            <a:avLst/>
            <a:gdLst/>
            <a:ahLst/>
            <a:cxnLst/>
            <a:rect l="l" t="t" r="r" b="b"/>
            <a:pathLst>
              <a:path w="1400810">
                <a:moveTo>
                  <a:pt x="0" y="0"/>
                </a:moveTo>
                <a:lnTo>
                  <a:pt x="1400556" y="0"/>
                </a:lnTo>
              </a:path>
            </a:pathLst>
          </a:custGeom>
          <a:ln w="10668">
            <a:solidFill>
              <a:srgbClr val="7D25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68"/>
          <p:cNvSpPr txBox="1"/>
          <p:nvPr/>
        </p:nvSpPr>
        <p:spPr>
          <a:xfrm>
            <a:off x="3931411" y="5552084"/>
            <a:ext cx="1850389" cy="34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5" dirty="0">
                <a:latin typeface="Calibri" panose="020F0502020204030204"/>
                <a:cs typeface="Calibri" panose="020F0502020204030204"/>
              </a:rPr>
              <a:t>15” </a:t>
            </a:r>
            <a:r>
              <a:rPr sz="1050" spc="60" dirty="0">
                <a:latin typeface="Calibri" panose="020F0502020204030204"/>
                <a:cs typeface="Calibri" panose="020F0502020204030204"/>
              </a:rPr>
              <a:t>Performance </a:t>
            </a:r>
            <a:r>
              <a:rPr sz="1050" spc="70" dirty="0">
                <a:latin typeface="Calibri" panose="020F0502020204030204"/>
                <a:cs typeface="Calibri" panose="020F0502020204030204"/>
              </a:rPr>
              <a:t>Pro</a:t>
            </a:r>
            <a:r>
              <a:rPr sz="105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80" dirty="0">
                <a:latin typeface="Calibri" panose="020F0502020204030204"/>
                <a:cs typeface="Calibri" panose="020F0502020204030204"/>
              </a:rPr>
              <a:t>T&amp;L</a:t>
            </a:r>
            <a:endParaRPr sz="105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50" spc="45" dirty="0">
                <a:latin typeface="Calibri" panose="020F0502020204030204"/>
                <a:cs typeface="Calibri" panose="020F0502020204030204"/>
              </a:rPr>
              <a:t>(11</a:t>
            </a:r>
            <a:r>
              <a:rPr sz="1050" spc="67" baseline="24000" dirty="0">
                <a:latin typeface="Calibri" panose="020F0502020204030204"/>
                <a:cs typeface="Calibri" panose="020F0502020204030204"/>
              </a:rPr>
              <a:t>th </a:t>
            </a:r>
            <a:r>
              <a:rPr sz="1050" spc="65" dirty="0">
                <a:latin typeface="Calibri" panose="020F0502020204030204"/>
                <a:cs typeface="Calibri" panose="020F0502020204030204"/>
              </a:rPr>
              <a:t>Gen </a:t>
            </a:r>
            <a:r>
              <a:rPr sz="1050" spc="50" dirty="0">
                <a:latin typeface="Calibri" panose="020F0502020204030204"/>
                <a:cs typeface="Calibri" panose="020F0502020204030204"/>
              </a:rPr>
              <a:t>i5/i7 </a:t>
            </a:r>
            <a:r>
              <a:rPr sz="1050" spc="100" dirty="0">
                <a:latin typeface="Calibri" panose="020F0502020204030204"/>
                <a:cs typeface="Calibri" panose="020F0502020204030204"/>
              </a:rPr>
              <a:t>TGL-UP3</a:t>
            </a:r>
            <a:r>
              <a:rPr sz="105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55" dirty="0">
                <a:latin typeface="Calibri" panose="020F0502020204030204"/>
                <a:cs typeface="Calibri" panose="020F0502020204030204"/>
              </a:rPr>
              <a:t>vPro)</a:t>
            </a:r>
            <a:endParaRPr sz="105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331535" y="175639"/>
            <a:ext cx="9577064" cy="620688"/>
          </a:xfrm>
        </p:spPr>
        <p:txBody>
          <a:bodyPr/>
          <a:lstStyle/>
          <a:p>
            <a:r>
              <a:rPr lang="zh-CN" altLang="en-US" spc="300" dirty="0"/>
              <a:t>笔记本套件 </a:t>
            </a:r>
            <a:r>
              <a:rPr lang="en-US" altLang="zh-CN" spc="300" dirty="0"/>
              <a:t>– </a:t>
            </a:r>
            <a:r>
              <a:rPr lang="zh-CN" altLang="en-US" spc="300" dirty="0"/>
              <a:t>至尊系列</a:t>
            </a:r>
            <a:endParaRPr lang="zh-CN" altLang="en-US" spc="300" dirty="0"/>
          </a:p>
        </p:txBody>
      </p:sp>
      <p:sp>
        <p:nvSpPr>
          <p:cNvPr id="10" name="object 8"/>
          <p:cNvSpPr txBox="1"/>
          <p:nvPr/>
        </p:nvSpPr>
        <p:spPr>
          <a:xfrm>
            <a:off x="3210197" y="1242894"/>
            <a:ext cx="7056784" cy="2474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15" dirty="0">
                <a:latin typeface="Calibri" panose="020F0502020204030204"/>
                <a:cs typeface="Calibri" panose="020F0502020204030204"/>
              </a:rPr>
              <a:t>英特尔</a:t>
            </a:r>
            <a:r>
              <a:rPr sz="2000" spc="15" dirty="0"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2000" spc="5" dirty="0">
                <a:latin typeface="Calibri" panose="020F0502020204030204"/>
                <a:cs typeface="Calibri" panose="020F0502020204030204"/>
              </a:rPr>
              <a:t>酷睿</a:t>
            </a:r>
            <a:r>
              <a:rPr sz="2000" spc="5" dirty="0">
                <a:latin typeface="Calibri" panose="020F0502020204030204"/>
                <a:cs typeface="Calibri" panose="020F0502020204030204"/>
              </a:rPr>
              <a:t>™ </a:t>
            </a:r>
            <a:r>
              <a:rPr sz="2000" spc="55" dirty="0">
                <a:latin typeface="Calibri" panose="020F0502020204030204"/>
                <a:cs typeface="Calibri" panose="020F0502020204030204"/>
              </a:rPr>
              <a:t>i7</a:t>
            </a: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和</a:t>
            </a:r>
            <a:r>
              <a:rPr sz="2000" spc="55" dirty="0">
                <a:latin typeface="Calibri" panose="020F0502020204030204"/>
                <a:cs typeface="Calibri" panose="020F0502020204030204"/>
              </a:rPr>
              <a:t>i5</a:t>
            </a: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处理器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可选第</a:t>
            </a:r>
            <a:r>
              <a:rPr sz="2000" spc="55" dirty="0">
                <a:latin typeface="Calibri" panose="020F0502020204030204"/>
                <a:cs typeface="Calibri" panose="020F0502020204030204"/>
              </a:rPr>
              <a:t>9</a:t>
            </a: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代</a:t>
            </a:r>
            <a:r>
              <a:rPr sz="2000" spc="82" baseline="26000" dirty="0" err="1">
                <a:latin typeface="Calibri" panose="020F0502020204030204"/>
                <a:cs typeface="Calibri" panose="020F0502020204030204"/>
              </a:rPr>
              <a:t>th</a:t>
            </a:r>
            <a:r>
              <a:rPr sz="2000" spc="82" baseline="260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2000" spc="75" dirty="0">
                <a:latin typeface="Calibri" panose="020F0502020204030204"/>
                <a:cs typeface="Calibri" panose="020F0502020204030204"/>
              </a:rPr>
              <a:t>和第</a:t>
            </a:r>
            <a:r>
              <a:rPr sz="2000" spc="65" dirty="0"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2000" spc="65" dirty="0">
                <a:latin typeface="Calibri" panose="020F0502020204030204"/>
                <a:cs typeface="Calibri" panose="020F0502020204030204"/>
              </a:rPr>
              <a:t>代</a:t>
            </a:r>
            <a:r>
              <a:rPr sz="2000" spc="97" baseline="26000" dirty="0" err="1">
                <a:latin typeface="Calibri" panose="020F0502020204030204"/>
                <a:cs typeface="Calibri" panose="020F0502020204030204"/>
              </a:rPr>
              <a:t>th</a:t>
            </a:r>
            <a:r>
              <a:rPr sz="2000" spc="97" baseline="26000" dirty="0">
                <a:latin typeface="Calibri" panose="020F0502020204030204"/>
                <a:cs typeface="Calibri" panose="020F0502020204030204"/>
              </a:rPr>
              <a:t>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可选最新</a:t>
            </a:r>
            <a:r>
              <a:rPr sz="2000" spc="25" dirty="0">
                <a:latin typeface="Calibri" panose="020F0502020204030204"/>
                <a:cs typeface="Calibri" panose="020F0502020204030204"/>
              </a:rPr>
              <a:t>Nvidia* </a:t>
            </a:r>
            <a:r>
              <a:rPr sz="2000" spc="30" dirty="0">
                <a:latin typeface="Calibri" panose="020F0502020204030204"/>
                <a:cs typeface="Calibri" panose="020F0502020204030204"/>
              </a:rPr>
              <a:t>GeForce*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2000" spc="-15" dirty="0">
                <a:latin typeface="Calibri" panose="020F0502020204030204"/>
                <a:cs typeface="Calibri" panose="020F0502020204030204"/>
              </a:rPr>
              <a:t>显卡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镁合金机身</a:t>
            </a:r>
            <a:r>
              <a:rPr sz="20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55" dirty="0">
                <a:latin typeface="Calibri" panose="020F0502020204030204"/>
                <a:cs typeface="Calibri" panose="020F0502020204030204"/>
              </a:rPr>
              <a:t>(&lt;21.65mm,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60" dirty="0">
                <a:latin typeface="Calibri" panose="020F0502020204030204"/>
                <a:cs typeface="Calibri" panose="020F0502020204030204"/>
              </a:rPr>
              <a:t>&lt;1.94kg)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可自定义</a:t>
            </a:r>
            <a:r>
              <a:rPr lang="en-US" sz="2000" spc="60" dirty="0">
                <a:latin typeface="Calibri" panose="020F0502020204030204"/>
                <a:cs typeface="Calibri" panose="020F0502020204030204"/>
              </a:rPr>
              <a:t>RGB</a:t>
            </a: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颜色的机械键盘，支持超静音和背光显示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40" dirty="0">
                <a:latin typeface="Calibri" panose="020F0502020204030204"/>
                <a:cs typeface="Calibri" panose="020F0502020204030204"/>
              </a:rPr>
              <a:t>大容量</a:t>
            </a:r>
            <a:r>
              <a:rPr sz="2000" spc="75" dirty="0">
                <a:latin typeface="Calibri" panose="020F0502020204030204"/>
                <a:cs typeface="Calibri" panose="020F0502020204030204"/>
              </a:rPr>
              <a:t>94Whr</a:t>
            </a:r>
            <a:r>
              <a:rPr lang="zh-CN" altLang="en-US" sz="2000" spc="75" dirty="0">
                <a:latin typeface="Calibri" panose="020F0502020204030204"/>
                <a:cs typeface="Calibri" panose="020F0502020204030204"/>
              </a:rPr>
              <a:t>电池，满足您随时随地使用的需求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40" dirty="0">
                <a:latin typeface="Calibri" panose="020F0502020204030204"/>
                <a:cs typeface="Calibri" panose="020F0502020204030204"/>
              </a:rPr>
              <a:t>雷电</a:t>
            </a:r>
            <a:r>
              <a:rPr sz="2000" spc="40" dirty="0">
                <a:latin typeface="Calibri" panose="020F0502020204030204"/>
                <a:cs typeface="Calibri" panose="020F0502020204030204"/>
              </a:rPr>
              <a:t>™</a:t>
            </a:r>
            <a:r>
              <a:rPr sz="20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2000" spc="25" dirty="0">
                <a:latin typeface="Calibri" panose="020F0502020204030204"/>
                <a:cs typeface="Calibri" panose="020F0502020204030204"/>
              </a:rPr>
              <a:t>技术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15" dirty="0">
                <a:latin typeface="Calibri" panose="020F0502020204030204"/>
                <a:cs typeface="Calibri" panose="020F0502020204030204"/>
              </a:rPr>
              <a:t>英特尔</a:t>
            </a:r>
            <a:r>
              <a:rPr sz="2000" spc="15" dirty="0"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2000" spc="105" dirty="0">
                <a:latin typeface="Calibri" panose="020F0502020204030204"/>
                <a:cs typeface="Calibri" panose="020F0502020204030204"/>
              </a:rPr>
              <a:t>一年保修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1710682" y="3880850"/>
            <a:ext cx="7698105" cy="0"/>
          </a:xfrm>
          <a:custGeom>
            <a:avLst/>
            <a:gdLst/>
            <a:ahLst/>
            <a:cxnLst/>
            <a:rect l="l" t="t" r="r" b="b"/>
            <a:pathLst>
              <a:path w="7698105">
                <a:moveTo>
                  <a:pt x="0" y="0"/>
                </a:moveTo>
                <a:lnTo>
                  <a:pt x="7697724" y="0"/>
                </a:lnTo>
              </a:path>
            </a:pathLst>
          </a:custGeom>
          <a:ln w="411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0"/>
          <p:cNvSpPr txBox="1"/>
          <p:nvPr/>
        </p:nvSpPr>
        <p:spPr>
          <a:xfrm>
            <a:off x="3108165" y="4384516"/>
            <a:ext cx="5543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55" dirty="0">
                <a:latin typeface="Calibri" panose="020F0502020204030204"/>
                <a:cs typeface="Calibri" panose="020F0502020204030204"/>
              </a:rPr>
              <a:t>游戏</a:t>
            </a:r>
            <a:endParaRPr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7844701" y="4384516"/>
            <a:ext cx="169486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50" dirty="0">
                <a:latin typeface="Calibri" panose="020F0502020204030204"/>
                <a:cs typeface="Calibri" panose="020F0502020204030204"/>
              </a:rPr>
              <a:t>生产力工具</a:t>
            </a:r>
            <a:endParaRPr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3"/>
          <p:cNvSpPr txBox="1"/>
          <p:nvPr/>
        </p:nvSpPr>
        <p:spPr>
          <a:xfrm>
            <a:off x="431867" y="6309320"/>
            <a:ext cx="112649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i="1" spc="-10" dirty="0">
                <a:latin typeface="Arial" panose="020B0604020202020204"/>
                <a:cs typeface="Arial" panose="020B0604020202020204"/>
              </a:rPr>
              <a:t>*</a:t>
            </a:r>
            <a:r>
              <a:rPr lang="en-US" sz="1050" i="1" spc="-10" dirty="0">
                <a:latin typeface="Arial" panose="020B0604020202020204"/>
                <a:cs typeface="Arial" panose="020B0604020202020204"/>
              </a:rPr>
              <a:t> </a:t>
            </a:r>
            <a:r>
              <a:rPr lang="zh-CN" altLang="en-US" sz="1050" i="1" spc="-10" dirty="0">
                <a:latin typeface="Arial" panose="020B0604020202020204"/>
                <a:cs typeface="Arial" panose="020B0604020202020204"/>
              </a:rPr>
              <a:t>因产品而异</a:t>
            </a:r>
            <a:endParaRPr sz="10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2386233" y="4729669"/>
            <a:ext cx="2075612" cy="13332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15"/>
          <p:cNvSpPr/>
          <p:nvPr/>
        </p:nvSpPr>
        <p:spPr>
          <a:xfrm>
            <a:off x="4852060" y="4694258"/>
            <a:ext cx="2083256" cy="1336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6"/>
          <p:cNvSpPr/>
          <p:nvPr/>
        </p:nvSpPr>
        <p:spPr>
          <a:xfrm>
            <a:off x="7325531" y="4729669"/>
            <a:ext cx="2083256" cy="13388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文本框 29"/>
          <p:cNvSpPr txBox="1"/>
          <p:nvPr/>
        </p:nvSpPr>
        <p:spPr>
          <a:xfrm>
            <a:off x="4350385" y="4355812"/>
            <a:ext cx="241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080">
              <a:lnSpc>
                <a:spcPct val="100000"/>
              </a:lnSpc>
              <a:spcBef>
                <a:spcPts val="505"/>
              </a:spcBef>
            </a:pPr>
            <a:r>
              <a:rPr lang="zh-CN" altLang="en-US" spc="55" dirty="0">
                <a:latin typeface="Calibri" panose="020F0502020204030204"/>
                <a:cs typeface="Calibri" panose="020F0502020204030204"/>
              </a:rPr>
              <a:t>内容创作者</a:t>
            </a:r>
            <a:endParaRPr lang="en-US" altLang="zh-CN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208" y="620688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渠道级高品质至尊轻薄笔记本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20643" y="3922851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推荐的使用场景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en-US" altLang="zh-CN" spc="300" dirty="0"/>
              <a:t>KiNG County “</a:t>
            </a:r>
            <a:r>
              <a:rPr lang="zh-CN" altLang="en-US" spc="300" dirty="0"/>
              <a:t>国王郡”白牌笔记本规格详述</a:t>
            </a:r>
            <a:endParaRPr lang="zh-CN" altLang="en-US" spc="300" dirty="0"/>
          </a:p>
        </p:txBody>
      </p:sp>
      <p:sp>
        <p:nvSpPr>
          <p:cNvPr id="82" name="object 9"/>
          <p:cNvSpPr txBox="1"/>
          <p:nvPr/>
        </p:nvSpPr>
        <p:spPr>
          <a:xfrm>
            <a:off x="5639534" y="1301999"/>
            <a:ext cx="607309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en-US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15.6</a:t>
            </a:r>
            <a:r>
              <a:rPr lang="zh-CN" altLang="en-US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英寸镁合金</a:t>
            </a:r>
            <a:r>
              <a:rPr lang="zh-CN" altLang="en-US" sz="900" b="1" spc="40" dirty="0">
                <a:solidFill>
                  <a:srgbClr val="003B70"/>
                </a:solidFill>
                <a:cs typeface="Calibri" panose="020F0502020204030204"/>
              </a:rPr>
              <a:t>机身</a:t>
            </a:r>
            <a:r>
              <a:rPr lang="zh-CN" altLang="en-US" sz="900" b="1" spc="40" dirty="0">
                <a:cs typeface="Calibri" panose="020F0502020204030204"/>
              </a:rPr>
              <a:t>（可选黑色或灰色）</a:t>
            </a:r>
            <a:endParaRPr lang="en-US"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窄边框 </a:t>
            </a:r>
            <a:r>
              <a:rPr lang="en-US" sz="900" spc="65" dirty="0">
                <a:latin typeface="Calibri" panose="020F0502020204030204"/>
                <a:cs typeface="Calibri" panose="020F0502020204030204"/>
              </a:rPr>
              <a:t>IPS</a:t>
            </a:r>
            <a:r>
              <a:rPr lang="en-US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spc="40" dirty="0">
                <a:latin typeface="Calibri" panose="020F0502020204030204"/>
                <a:cs typeface="Calibri" panose="020F0502020204030204"/>
              </a:rPr>
              <a:t>16:9</a:t>
            </a:r>
            <a:r>
              <a:rPr lang="en-US" sz="9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10" dirty="0">
                <a:latin typeface="Calibri" panose="020F0502020204030204"/>
                <a:cs typeface="Calibri" panose="020F0502020204030204"/>
              </a:rPr>
              <a:t>比例</a:t>
            </a:r>
            <a:r>
              <a:rPr lang="en-US" sz="900" spc="10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sz="9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FHD</a:t>
            </a:r>
            <a:r>
              <a:rPr lang="en-US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144Hz</a:t>
            </a:r>
            <a:r>
              <a:rPr lang="en-US" sz="900" b="1" spc="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HDR</a:t>
            </a:r>
            <a:r>
              <a:rPr lang="en-US" sz="900" b="1" spc="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和</a:t>
            </a:r>
            <a:r>
              <a:rPr lang="en-US" sz="900" b="1" spc="3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QHD </a:t>
            </a:r>
            <a:r>
              <a:rPr lang="en-US" altLang="zh-CN"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2560×1440</a:t>
            </a:r>
            <a:r>
              <a:rPr lang="en-US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165Hz</a:t>
            </a:r>
            <a:r>
              <a:rPr lang="en-US" sz="900" b="1" spc="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100%</a:t>
            </a:r>
            <a:r>
              <a:rPr lang="en-US" sz="900" b="1" spc="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sRGB</a:t>
            </a:r>
            <a:endParaRPr lang="en-US"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双通道</a:t>
            </a:r>
            <a:r>
              <a:rPr lang="en-US"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DDR4-3200 </a:t>
            </a:r>
            <a:r>
              <a:rPr lang="en-US" sz="900" b="1" spc="3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SODIMMs</a:t>
            </a:r>
            <a:r>
              <a:rPr lang="en-US" sz="900" spc="35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altLang="en-US" sz="900" spc="35" dirty="0">
                <a:latin typeface="Calibri" panose="020F0502020204030204"/>
                <a:cs typeface="Calibri" panose="020F0502020204030204"/>
              </a:rPr>
              <a:t>最大</a:t>
            </a:r>
            <a:r>
              <a:rPr lang="en-US" sz="900" b="1" spc="6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64GB</a:t>
            </a:r>
            <a:endParaRPr lang="en-US"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en-US" sz="900" spc="7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900" spc="7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M.2</a:t>
            </a:r>
            <a:r>
              <a:rPr lang="en-US" sz="900" b="1" spc="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22x80</a:t>
            </a:r>
            <a:r>
              <a:rPr lang="en-US" sz="90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35" dirty="0">
                <a:latin typeface="Calibri" panose="020F0502020204030204"/>
                <a:cs typeface="Calibri" panose="020F0502020204030204"/>
              </a:rPr>
              <a:t>插槽</a:t>
            </a:r>
            <a:r>
              <a:rPr lang="zh-CN" altLang="en-US" sz="900" spc="25" dirty="0">
                <a:latin typeface="Calibri" panose="020F0502020204030204"/>
                <a:cs typeface="Calibri" panose="020F0502020204030204"/>
              </a:rPr>
              <a:t>支持</a:t>
            </a:r>
            <a:r>
              <a:rPr lang="en-US" sz="900" spc="50" dirty="0">
                <a:latin typeface="Calibri" panose="020F0502020204030204"/>
                <a:cs typeface="Calibri" panose="020F0502020204030204"/>
              </a:rPr>
              <a:t>PCIe</a:t>
            </a:r>
            <a:r>
              <a:rPr lang="en-US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spc="50" dirty="0">
                <a:latin typeface="Calibri" panose="020F0502020204030204"/>
                <a:cs typeface="Calibri" panose="020F0502020204030204"/>
              </a:rPr>
              <a:t>x4</a:t>
            </a:r>
            <a:r>
              <a:rPr lang="en-US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spc="50" dirty="0">
                <a:latin typeface="Calibri" panose="020F0502020204030204"/>
                <a:cs typeface="Calibri" panose="020F0502020204030204"/>
              </a:rPr>
              <a:t>Gen4</a:t>
            </a:r>
            <a:r>
              <a:rPr lang="en-US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spc="30" dirty="0" err="1">
                <a:latin typeface="Calibri" panose="020F0502020204030204"/>
                <a:cs typeface="Calibri" panose="020F0502020204030204"/>
              </a:rPr>
              <a:t>NVMe</a:t>
            </a:r>
            <a:r>
              <a:rPr lang="zh-CN" altLang="en-US" sz="900" spc="25" dirty="0">
                <a:latin typeface="Calibri" panose="020F0502020204030204"/>
                <a:cs typeface="Calibri" panose="020F0502020204030204"/>
              </a:rPr>
              <a:t>，另</a:t>
            </a:r>
            <a:r>
              <a:rPr lang="en-US" sz="900" spc="7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900" spc="75" dirty="0">
                <a:latin typeface="Calibri" panose="020F0502020204030204"/>
                <a:cs typeface="Calibri" panose="020F0502020204030204"/>
              </a:rPr>
              <a:t>个</a:t>
            </a:r>
            <a:r>
              <a:rPr lang="en-US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b="1" spc="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M.2 </a:t>
            </a:r>
            <a:r>
              <a:rPr lang="en-US" sz="9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22x80</a:t>
            </a:r>
            <a:r>
              <a:rPr lang="en-US" sz="90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35" dirty="0">
                <a:latin typeface="Calibri" panose="020F0502020204030204"/>
                <a:cs typeface="Calibri" panose="020F0502020204030204"/>
              </a:rPr>
              <a:t>插槽</a:t>
            </a:r>
            <a:r>
              <a:rPr lang="zh-CN" altLang="en-US" sz="900" spc="25" dirty="0">
                <a:latin typeface="Calibri" panose="020F0502020204030204"/>
                <a:cs typeface="Calibri" panose="020F0502020204030204"/>
              </a:rPr>
              <a:t>支持</a:t>
            </a:r>
            <a:r>
              <a:rPr lang="en-US" sz="900" spc="50" dirty="0">
                <a:latin typeface="Calibri" panose="020F0502020204030204"/>
                <a:cs typeface="Calibri" panose="020F0502020204030204"/>
              </a:rPr>
              <a:t>PCIe</a:t>
            </a:r>
            <a:r>
              <a:rPr lang="en-US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spc="50" dirty="0">
                <a:latin typeface="Calibri" panose="020F0502020204030204"/>
                <a:cs typeface="Calibri" panose="020F0502020204030204"/>
              </a:rPr>
              <a:t>x4</a:t>
            </a:r>
            <a:r>
              <a:rPr lang="en-US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spc="50" dirty="0">
                <a:latin typeface="Calibri" panose="020F0502020204030204"/>
                <a:cs typeface="Calibri" panose="020F0502020204030204"/>
              </a:rPr>
              <a:t>Gen3</a:t>
            </a:r>
            <a:r>
              <a:rPr lang="en-US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900" spc="30" dirty="0" err="1">
                <a:latin typeface="Calibri" panose="020F0502020204030204"/>
                <a:cs typeface="Calibri" panose="020F0502020204030204"/>
              </a:rPr>
              <a:t>NVMe</a:t>
            </a:r>
            <a:r>
              <a:rPr lang="zh-CN" altLang="en-US" sz="900" spc="30" dirty="0">
                <a:latin typeface="Calibri" panose="020F0502020204030204"/>
                <a:cs typeface="Calibri" panose="020F0502020204030204"/>
              </a:rPr>
              <a:t>或</a:t>
            </a:r>
            <a:r>
              <a:rPr sz="900" spc="80" dirty="0">
                <a:latin typeface="Calibri" panose="020F0502020204030204"/>
                <a:cs typeface="Calibri" panose="020F0502020204030204"/>
              </a:rPr>
              <a:t>SATA</a:t>
            </a:r>
            <a:r>
              <a:rPr sz="9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100" dirty="0">
                <a:latin typeface="Calibri" panose="020F0502020204030204"/>
                <a:cs typeface="Calibri" panose="020F0502020204030204"/>
              </a:rPr>
              <a:t>SSD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支持</a:t>
            </a:r>
            <a:r>
              <a:rPr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lang="zh-CN" altLang="en-US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傲腾</a:t>
            </a:r>
            <a:r>
              <a:rPr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™</a:t>
            </a:r>
            <a:r>
              <a:rPr sz="900" b="1" spc="-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技术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marR="10731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spc="25" dirty="0">
                <a:latin typeface="Calibri" panose="020F0502020204030204"/>
                <a:cs typeface="Calibri" panose="020F0502020204030204"/>
              </a:rPr>
              <a:t>通过 </a:t>
            </a:r>
            <a:r>
              <a:rPr lang="zh-CN" altLang="en-US" sz="9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雷电</a:t>
            </a:r>
            <a:r>
              <a:rPr sz="9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™ </a:t>
            </a:r>
            <a:r>
              <a:rPr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9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/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b="1" spc="6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USB4.0</a:t>
            </a:r>
            <a:r>
              <a:rPr sz="90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60" dirty="0">
                <a:latin typeface="Calibri" panose="020F0502020204030204"/>
                <a:cs typeface="Calibri" panose="020F0502020204030204"/>
              </a:rPr>
              <a:t>Type-C</a:t>
            </a:r>
            <a:r>
              <a:rPr lang="zh-CN" altLang="en-US" sz="900" spc="60" dirty="0">
                <a:latin typeface="Calibri" panose="020F0502020204030204"/>
                <a:cs typeface="Calibri" panose="020F0502020204030204"/>
              </a:rPr>
              <a:t>接口实现</a:t>
            </a:r>
            <a:r>
              <a:rPr lang="zh-CN" altLang="en-US" sz="900" b="1" spc="60" dirty="0">
                <a:solidFill>
                  <a:srgbClr val="003B70"/>
                </a:solidFill>
                <a:cs typeface="Calibri" panose="020F0502020204030204"/>
              </a:rPr>
              <a:t>全尺寸</a:t>
            </a:r>
            <a:r>
              <a:rPr lang="en-US" altLang="zh-CN" sz="900" b="1" spc="35" dirty="0">
                <a:solidFill>
                  <a:srgbClr val="003B70"/>
                </a:solidFill>
                <a:cs typeface="Calibri" panose="020F0502020204030204"/>
              </a:rPr>
              <a:t>HDMI</a:t>
            </a:r>
            <a:r>
              <a:rPr lang="en-US" altLang="zh-CN" sz="900" b="1" spc="15" dirty="0">
                <a:solidFill>
                  <a:srgbClr val="003B70"/>
                </a:solidFill>
                <a:cs typeface="Calibri" panose="020F0502020204030204"/>
              </a:rPr>
              <a:t> </a:t>
            </a:r>
            <a:r>
              <a:rPr lang="en-US" altLang="zh-CN" sz="900" b="1" spc="50" dirty="0">
                <a:solidFill>
                  <a:srgbClr val="003B70"/>
                </a:solidFill>
                <a:cs typeface="Calibri" panose="020F0502020204030204"/>
              </a:rPr>
              <a:t>2.0b</a:t>
            </a:r>
            <a:r>
              <a:rPr lang="en-US" altLang="zh-CN" sz="900" spc="25" dirty="0">
                <a:cs typeface="Calibri" panose="020F0502020204030204"/>
              </a:rPr>
              <a:t> </a:t>
            </a:r>
            <a:r>
              <a:rPr lang="zh-CN" altLang="en-US" sz="900" spc="50" dirty="0">
                <a:cs typeface="Calibri" panose="020F0502020204030204"/>
              </a:rPr>
              <a:t>和</a:t>
            </a:r>
            <a:r>
              <a:rPr lang="zh-CN" altLang="en-US" sz="900" dirty="0">
                <a:cs typeface="Calibri" panose="020F0502020204030204"/>
              </a:rPr>
              <a:t> </a:t>
            </a:r>
            <a:r>
              <a:rPr lang="en-US" altLang="zh-CN" sz="900" b="1" spc="50" dirty="0">
                <a:solidFill>
                  <a:srgbClr val="003B70"/>
                </a:solidFill>
                <a:cs typeface="Calibri" panose="020F0502020204030204"/>
              </a:rPr>
              <a:t>DisplayPort</a:t>
            </a:r>
            <a:r>
              <a:rPr lang="en-US" altLang="zh-CN" sz="900" b="1" spc="15" dirty="0">
                <a:solidFill>
                  <a:srgbClr val="003B70"/>
                </a:solidFill>
                <a:cs typeface="Calibri" panose="020F0502020204030204"/>
              </a:rPr>
              <a:t> </a:t>
            </a:r>
            <a:r>
              <a:rPr lang="en-US" altLang="zh-CN" sz="900" b="1" spc="50" dirty="0">
                <a:solidFill>
                  <a:srgbClr val="003B70"/>
                </a:solidFill>
                <a:cs typeface="Calibri" panose="020F0502020204030204"/>
              </a:rPr>
              <a:t>1.4b</a:t>
            </a:r>
            <a:r>
              <a:rPr lang="zh-CN" altLang="en-US" sz="900" b="1" spc="50" dirty="0">
                <a:solidFill>
                  <a:srgbClr val="003B70"/>
                </a:solidFill>
                <a:cs typeface="Calibri" panose="020F0502020204030204"/>
              </a:rPr>
              <a:t>显示</a:t>
            </a:r>
            <a:r>
              <a:rPr lang="en-US" altLang="zh-CN" sz="900" b="1" spc="25" dirty="0">
                <a:solidFill>
                  <a:srgbClr val="003B70"/>
                </a:solidFill>
                <a:cs typeface="Calibri" panose="020F0502020204030204"/>
              </a:rPr>
              <a:t> 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sz="900" b="1" spc="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Wi-Fi</a:t>
            </a:r>
            <a:r>
              <a:rPr sz="900" b="1" spc="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6</a:t>
            </a:r>
            <a:r>
              <a:rPr sz="90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AX201</a:t>
            </a:r>
            <a:r>
              <a:rPr sz="900" b="1" spc="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80" dirty="0">
                <a:latin typeface="Calibri" panose="020F0502020204030204"/>
                <a:cs typeface="Calibri" panose="020F0502020204030204"/>
              </a:rPr>
              <a:t>+</a:t>
            </a:r>
            <a:r>
              <a:rPr sz="9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蓝牙</a:t>
            </a:r>
            <a:r>
              <a:rPr sz="90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v5.1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900" b="1" spc="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RJ-45 </a:t>
            </a:r>
            <a:r>
              <a:rPr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2.5 Gigabit</a:t>
            </a:r>
            <a:r>
              <a:rPr lang="en-US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以太网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900" spc="90" dirty="0">
                <a:latin typeface="Calibri" panose="020F0502020204030204"/>
                <a:cs typeface="Calibri" panose="020F0502020204030204"/>
              </a:rPr>
              <a:t>SDXC</a:t>
            </a:r>
            <a:r>
              <a:rPr sz="9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35" dirty="0">
                <a:latin typeface="Calibri" panose="020F0502020204030204"/>
                <a:cs typeface="Calibri" panose="020F0502020204030204"/>
              </a:rPr>
              <a:t>插槽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900" spc="75" dirty="0">
                <a:latin typeface="Calibri" panose="020F0502020204030204"/>
                <a:cs typeface="Calibri" panose="020F0502020204030204"/>
              </a:rPr>
              <a:t>3</a:t>
            </a:r>
            <a:r>
              <a:rPr lang="zh-CN" altLang="en-US" sz="900" spc="75" dirty="0">
                <a:latin typeface="Calibri" panose="020F0502020204030204"/>
                <a:cs typeface="Calibri" panose="020F0502020204030204"/>
              </a:rPr>
              <a:t>个</a:t>
            </a:r>
            <a:r>
              <a:rPr sz="9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USB </a:t>
            </a:r>
            <a:r>
              <a:rPr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3.2 </a:t>
            </a:r>
            <a:r>
              <a:rPr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Gen2 </a:t>
            </a:r>
            <a:r>
              <a:rPr sz="900" spc="55" dirty="0">
                <a:latin typeface="Calibri" panose="020F0502020204030204"/>
                <a:cs typeface="Calibri" panose="020F0502020204030204"/>
              </a:rPr>
              <a:t>Type-A</a:t>
            </a:r>
            <a:r>
              <a:rPr lang="zh-CN" altLang="en-US" sz="900" spc="55" dirty="0">
                <a:latin typeface="Calibri" panose="020F0502020204030204"/>
                <a:cs typeface="Calibri" panose="020F0502020204030204"/>
              </a:rPr>
              <a:t>接口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900" spc="50" dirty="0">
                <a:latin typeface="Calibri" panose="020F0502020204030204"/>
                <a:cs typeface="Calibri" panose="020F0502020204030204"/>
              </a:rPr>
              <a:t>3.5mm </a:t>
            </a:r>
            <a:r>
              <a:rPr lang="zh-CN" altLang="en-US" sz="900" spc="30" dirty="0">
                <a:latin typeface="Calibri" panose="020F0502020204030204"/>
                <a:cs typeface="Calibri" panose="020F0502020204030204"/>
              </a:rPr>
              <a:t>立体声耳机插孔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高清晰语音技术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spc="65" dirty="0">
                <a:latin typeface="Calibri" panose="020F0502020204030204"/>
                <a:cs typeface="Calibri" panose="020F0502020204030204"/>
              </a:rPr>
              <a:t>高清红外摄像头支持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Windows*</a:t>
            </a:r>
            <a:r>
              <a:rPr sz="9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40" dirty="0">
                <a:latin typeface="Calibri" panose="020F0502020204030204"/>
                <a:cs typeface="Calibri" panose="020F0502020204030204"/>
              </a:rPr>
              <a:t>Hello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spc="35" dirty="0">
                <a:latin typeface="Calibri" panose="020F0502020204030204"/>
                <a:cs typeface="Calibri" panose="020F0502020204030204"/>
              </a:rPr>
              <a:t>支持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Cortana </a:t>
            </a:r>
            <a:r>
              <a:rPr lang="zh-CN" altLang="en-US" sz="900" spc="50" dirty="0">
                <a:latin typeface="Calibri" panose="020F0502020204030204"/>
                <a:cs typeface="Calibri" panose="020F0502020204030204"/>
              </a:rPr>
              <a:t>和</a:t>
            </a:r>
            <a:r>
              <a:rPr sz="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Alexa</a:t>
            </a:r>
            <a:r>
              <a:rPr lang="zh-CN" altLang="en-US" sz="900" spc="35" dirty="0">
                <a:latin typeface="Calibri" panose="020F0502020204030204"/>
                <a:cs typeface="Calibri" panose="020F0502020204030204"/>
              </a:rPr>
              <a:t>语音助手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spc="40" dirty="0">
                <a:latin typeface="Calibri" panose="020F0502020204030204"/>
                <a:cs typeface="Calibri" panose="020F0502020204030204"/>
              </a:rPr>
              <a:t>肯辛顿安全锁孔</a:t>
            </a:r>
            <a:endParaRPr lang="en-US" altLang="zh-CN" sz="900" spc="4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静音机械键盘，</a:t>
            </a:r>
            <a:r>
              <a:rPr lang="zh-CN" altLang="en-US" sz="900" b="1" spc="50" dirty="0">
                <a:latin typeface="Calibri" panose="020F0502020204030204"/>
                <a:cs typeface="Calibri" panose="020F0502020204030204"/>
              </a:rPr>
              <a:t>支持</a:t>
            </a: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背光显示和自定义</a:t>
            </a:r>
            <a:r>
              <a:rPr lang="en-US" altLang="zh-CN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RGB</a:t>
            </a: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颜色</a:t>
            </a:r>
            <a:r>
              <a:rPr sz="900" spc="40" dirty="0">
                <a:latin typeface="Calibri" panose="020F0502020204030204"/>
                <a:cs typeface="Calibri" panose="020F0502020204030204"/>
              </a:rPr>
              <a:t>,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50" dirty="0">
                <a:latin typeface="Calibri" panose="020F0502020204030204"/>
                <a:cs typeface="Calibri" panose="020F0502020204030204"/>
              </a:rPr>
              <a:t>2.0mm</a:t>
            </a:r>
            <a:r>
              <a:rPr sz="9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25" dirty="0">
                <a:latin typeface="Calibri" panose="020F0502020204030204"/>
                <a:cs typeface="Calibri" panose="020F0502020204030204"/>
              </a:rPr>
              <a:t>键程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可自定义</a:t>
            </a:r>
            <a:r>
              <a:rPr sz="9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RGB</a:t>
            </a:r>
            <a:r>
              <a:rPr lang="zh-CN" altLang="en-US" sz="9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颜色的</a:t>
            </a: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海岸灯带</a:t>
            </a:r>
            <a:endParaRPr lang="en-US" altLang="zh-CN" sz="900" b="1" spc="50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spc="15" dirty="0">
                <a:cs typeface="Calibri" panose="020F0502020204030204"/>
              </a:rPr>
              <a:t>带</a:t>
            </a:r>
            <a:r>
              <a:rPr lang="en-US" altLang="zh-CN" sz="900" spc="10" dirty="0">
                <a:cs typeface="Calibri" panose="020F0502020204030204"/>
              </a:rPr>
              <a:t>Microsoft* </a:t>
            </a:r>
            <a:r>
              <a:rPr lang="zh-CN" altLang="en-US" sz="900" spc="10" dirty="0">
                <a:cs typeface="Calibri" panose="020F0502020204030204"/>
              </a:rPr>
              <a:t>精密驱动器的</a:t>
            </a: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玻璃触控板</a:t>
            </a:r>
            <a:r>
              <a:rPr sz="9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10" dirty="0">
                <a:latin typeface="Calibri" panose="020F0502020204030204"/>
                <a:cs typeface="Calibri" panose="020F0502020204030204"/>
              </a:rPr>
              <a:t>，面板上有禁用</a:t>
            </a:r>
            <a:r>
              <a:rPr lang="en-US" altLang="zh-CN" sz="900" spc="1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900" spc="10" dirty="0">
                <a:latin typeface="Calibri" panose="020F0502020204030204"/>
                <a:cs typeface="Calibri" panose="020F0502020204030204"/>
              </a:rPr>
              <a:t>启用 </a:t>
            </a:r>
            <a:r>
              <a:rPr lang="en-US" altLang="zh-CN" sz="900" spc="10" dirty="0">
                <a:latin typeface="Calibri" panose="020F0502020204030204"/>
                <a:cs typeface="Calibri" panose="020F0502020204030204"/>
              </a:rPr>
              <a:t>LED</a:t>
            </a:r>
            <a:r>
              <a:rPr lang="zh-CN" altLang="en-US" sz="900" spc="10" dirty="0">
                <a:latin typeface="Calibri" panose="020F0502020204030204"/>
                <a:cs typeface="Calibri" panose="020F0502020204030204"/>
              </a:rPr>
              <a:t>指示灯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性能模式切换按键</a:t>
            </a:r>
            <a:endParaRPr lang="en-US" altLang="zh-CN" sz="900" b="1" spc="40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94Whr </a:t>
            </a:r>
            <a:r>
              <a:rPr lang="zh-CN" altLang="en-US" sz="9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电池，</a:t>
            </a:r>
            <a:r>
              <a:rPr sz="9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15" dirty="0">
                <a:latin typeface="Calibri" panose="020F0502020204030204"/>
                <a:cs typeface="Calibri" panose="020F0502020204030204"/>
              </a:rPr>
              <a:t>支持快充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900" spc="75" dirty="0">
                <a:latin typeface="Calibri" panose="020F0502020204030204"/>
                <a:cs typeface="Calibri" panose="020F0502020204030204"/>
              </a:rPr>
              <a:t>357</a:t>
            </a:r>
            <a:r>
              <a:rPr sz="9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65" dirty="0">
                <a:latin typeface="Calibri" panose="020F0502020204030204"/>
                <a:cs typeface="Calibri" panose="020F0502020204030204"/>
              </a:rPr>
              <a:t>mm</a:t>
            </a:r>
            <a:r>
              <a:rPr sz="900" spc="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40" dirty="0">
                <a:latin typeface="Calibri" panose="020F0502020204030204"/>
                <a:cs typeface="Calibri" panose="020F0502020204030204"/>
              </a:rPr>
              <a:t>x</a:t>
            </a:r>
            <a:r>
              <a:rPr sz="9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75" dirty="0">
                <a:latin typeface="Calibri" panose="020F0502020204030204"/>
                <a:cs typeface="Calibri" panose="020F0502020204030204"/>
              </a:rPr>
              <a:t>235</a:t>
            </a:r>
            <a:r>
              <a:rPr sz="9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65" dirty="0">
                <a:latin typeface="Calibri" panose="020F0502020204030204"/>
                <a:cs typeface="Calibri" panose="020F0502020204030204"/>
              </a:rPr>
              <a:t>mm</a:t>
            </a:r>
            <a:r>
              <a:rPr sz="900" spc="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40" dirty="0">
                <a:latin typeface="Calibri" panose="020F0502020204030204"/>
                <a:cs typeface="Calibri" panose="020F0502020204030204"/>
              </a:rPr>
              <a:t>x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21.65</a:t>
            </a:r>
            <a:r>
              <a:rPr sz="9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mm,</a:t>
            </a:r>
            <a:r>
              <a:rPr sz="90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b="1" spc="6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&lt;1.94kg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900" b="1" spc="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L6 </a:t>
            </a:r>
            <a:r>
              <a:rPr sz="900" b="1" spc="8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SKUs </a:t>
            </a:r>
            <a:r>
              <a:rPr sz="9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lang="zh-CN" altLang="en-US" sz="900" spc="30" dirty="0">
                <a:latin typeface="Calibri" panose="020F0502020204030204"/>
                <a:cs typeface="Calibri" panose="020F0502020204030204"/>
              </a:rPr>
              <a:t>不含内存，硬盘和操作系统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9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230W </a:t>
            </a:r>
            <a:r>
              <a:rPr lang="zh-CN" altLang="en-US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电源适配器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一年保修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10"/>
          <p:cNvSpPr txBox="1"/>
          <p:nvPr/>
        </p:nvSpPr>
        <p:spPr>
          <a:xfrm>
            <a:off x="1673281" y="1462273"/>
            <a:ext cx="2979420" cy="1605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代</a:t>
            </a:r>
            <a:r>
              <a:rPr sz="900" b="1" spc="75" baseline="28000" dirty="0" err="1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th</a:t>
            </a:r>
            <a:r>
              <a:rPr lang="zh-CN" altLang="en-US" sz="900" b="1" spc="5" dirty="0">
                <a:solidFill>
                  <a:srgbClr val="003B70"/>
                </a:solidFill>
                <a:cs typeface="Calibri" panose="020F0502020204030204"/>
              </a:rPr>
              <a:t>英特尔</a:t>
            </a:r>
            <a:r>
              <a:rPr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90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酷睿</a:t>
            </a:r>
            <a:r>
              <a:rPr sz="90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™</a:t>
            </a:r>
            <a:r>
              <a:rPr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i7-xxxxH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</a:pPr>
            <a:r>
              <a:rPr sz="900" spc="35" dirty="0">
                <a:latin typeface="Calibri" panose="020F0502020204030204"/>
                <a:cs typeface="Calibri" panose="020F0502020204030204"/>
              </a:rPr>
              <a:t>xx </a:t>
            </a:r>
            <a:r>
              <a:rPr sz="900" spc="60" dirty="0">
                <a:latin typeface="Calibri" panose="020F0502020204030204"/>
                <a:cs typeface="Calibri" panose="020F0502020204030204"/>
              </a:rPr>
              <a:t>GHz </a:t>
            </a:r>
            <a:r>
              <a:rPr sz="900" dirty="0">
                <a:latin typeface="Calibri" panose="020F0502020204030204"/>
                <a:cs typeface="Calibri" panose="020F0502020204030204"/>
              </a:rPr>
              <a:t>– 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xx </a:t>
            </a:r>
            <a:r>
              <a:rPr sz="900" spc="60" dirty="0">
                <a:latin typeface="Calibri" panose="020F0502020204030204"/>
                <a:cs typeface="Calibri" panose="020F0502020204030204"/>
              </a:rPr>
              <a:t>GHz </a:t>
            </a:r>
            <a:r>
              <a:rPr lang="zh-CN" altLang="en-US" sz="900" spc="35" dirty="0">
                <a:latin typeface="Calibri" panose="020F0502020204030204"/>
                <a:cs typeface="Calibri" panose="020F0502020204030204"/>
              </a:rPr>
              <a:t>睿频加速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, </a:t>
            </a:r>
            <a:r>
              <a:rPr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x </a:t>
            </a:r>
            <a:r>
              <a:rPr lang="zh-CN" altLang="en-US" sz="90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核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, </a:t>
            </a:r>
            <a:r>
              <a:rPr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x </a:t>
            </a:r>
            <a:r>
              <a:rPr lang="zh-CN" altLang="en-US" sz="90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线程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, </a:t>
            </a:r>
            <a:r>
              <a:rPr sz="900" spc="25" dirty="0" err="1">
                <a:latin typeface="Calibri" panose="020F0502020204030204"/>
                <a:cs typeface="Calibri" panose="020F0502020204030204"/>
              </a:rPr>
              <a:t>xMB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30" dirty="0">
                <a:latin typeface="Calibri" panose="020F0502020204030204"/>
                <a:cs typeface="Calibri" panose="020F0502020204030204"/>
              </a:rPr>
              <a:t>缓存</a:t>
            </a:r>
            <a:r>
              <a:rPr sz="900" spc="30" dirty="0">
                <a:latin typeface="Calibri" panose="020F0502020204030204"/>
                <a:cs typeface="Calibri" panose="020F0502020204030204"/>
              </a:rPr>
              <a:t>,</a:t>
            </a:r>
            <a:r>
              <a:rPr sz="9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45W  </a:t>
            </a:r>
            <a:r>
              <a:rPr lang="zh-CN" altLang="en-US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sz="900" b="1" spc="6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Xe </a:t>
            </a:r>
            <a:r>
              <a:rPr lang="zh-CN" altLang="en-US" sz="900" b="1" spc="3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显卡</a:t>
            </a:r>
            <a:r>
              <a:rPr sz="900" b="1" spc="35" dirty="0">
                <a:latin typeface="Calibri" panose="020F0502020204030204"/>
                <a:cs typeface="Calibri" panose="020F0502020204030204"/>
              </a:rPr>
              <a:t>, 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xx </a:t>
            </a:r>
            <a:r>
              <a:rPr sz="900" spc="40" dirty="0">
                <a:latin typeface="Calibri" panose="020F0502020204030204"/>
                <a:cs typeface="Calibri" panose="020F0502020204030204"/>
              </a:rPr>
              <a:t>MHz </a:t>
            </a:r>
            <a:r>
              <a:rPr sz="900" dirty="0">
                <a:latin typeface="Calibri" panose="020F0502020204030204"/>
                <a:cs typeface="Calibri" panose="020F0502020204030204"/>
              </a:rPr>
              <a:t>– 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xx</a:t>
            </a:r>
            <a:r>
              <a:rPr sz="9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60" dirty="0">
                <a:latin typeface="Calibri" panose="020F0502020204030204"/>
                <a:cs typeface="Calibri" panose="020F0502020204030204"/>
              </a:rPr>
              <a:t>GHz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代</a:t>
            </a:r>
            <a:r>
              <a:rPr lang="en-US" altLang="zh-CN" sz="900" b="1" spc="75" baseline="28000" dirty="0" err="1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th</a:t>
            </a:r>
            <a:r>
              <a:rPr lang="zh-CN" altLang="en-US" sz="900" b="1" spc="5" dirty="0">
                <a:solidFill>
                  <a:srgbClr val="003B70"/>
                </a:solidFill>
                <a:cs typeface="Calibri" panose="020F0502020204030204"/>
              </a:rPr>
              <a:t>英特尔</a:t>
            </a:r>
            <a:r>
              <a:rPr lang="en-US" altLang="zh-CN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90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酷睿™</a:t>
            </a:r>
            <a:r>
              <a:rPr lang="zh-CN" altLang="en-US" sz="900" b="1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i5-xxxxH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900" spc="35" dirty="0">
                <a:latin typeface="Calibri" panose="020F0502020204030204"/>
                <a:cs typeface="Calibri" panose="020F0502020204030204"/>
              </a:rPr>
              <a:t>xx </a:t>
            </a:r>
            <a:r>
              <a:rPr lang="en-US" altLang="zh-CN" sz="900" spc="60" dirty="0">
                <a:latin typeface="Calibri" panose="020F0502020204030204"/>
                <a:cs typeface="Calibri" panose="020F0502020204030204"/>
              </a:rPr>
              <a:t>GHz </a:t>
            </a:r>
            <a:r>
              <a:rPr lang="en-US" altLang="zh-CN" sz="900" dirty="0">
                <a:latin typeface="Calibri" panose="020F0502020204030204"/>
                <a:cs typeface="Calibri" panose="020F0502020204030204"/>
              </a:rPr>
              <a:t>– </a:t>
            </a:r>
            <a:r>
              <a:rPr lang="en-US" altLang="zh-CN" sz="900" spc="35" dirty="0">
                <a:latin typeface="Calibri" panose="020F0502020204030204"/>
                <a:cs typeface="Calibri" panose="020F0502020204030204"/>
              </a:rPr>
              <a:t>xx </a:t>
            </a:r>
            <a:r>
              <a:rPr lang="en-US" altLang="zh-CN" sz="900" spc="60" dirty="0">
                <a:latin typeface="Calibri" panose="020F0502020204030204"/>
                <a:cs typeface="Calibri" panose="020F0502020204030204"/>
              </a:rPr>
              <a:t>GHz </a:t>
            </a:r>
            <a:r>
              <a:rPr lang="zh-CN" altLang="en-US" sz="900" spc="35" dirty="0">
                <a:latin typeface="Calibri" panose="020F0502020204030204"/>
                <a:cs typeface="Calibri" panose="020F0502020204030204"/>
              </a:rPr>
              <a:t>睿频加速</a:t>
            </a:r>
            <a:r>
              <a:rPr lang="en-US" altLang="zh-CN" sz="900" spc="35" dirty="0">
                <a:latin typeface="Calibri" panose="020F0502020204030204"/>
                <a:cs typeface="Calibri" panose="020F0502020204030204"/>
              </a:rPr>
              <a:t>, </a:t>
            </a:r>
            <a:r>
              <a:rPr lang="en-US" altLang="zh-CN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x </a:t>
            </a:r>
            <a:r>
              <a:rPr lang="zh-CN" altLang="en-US" sz="90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核</a:t>
            </a:r>
            <a:r>
              <a:rPr lang="en-US" altLang="zh-CN" sz="900" spc="25" dirty="0">
                <a:latin typeface="Calibri" panose="020F0502020204030204"/>
                <a:cs typeface="Calibri" panose="020F0502020204030204"/>
              </a:rPr>
              <a:t>, </a:t>
            </a:r>
            <a:r>
              <a:rPr lang="en-US" altLang="zh-CN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x </a:t>
            </a:r>
            <a:r>
              <a:rPr lang="zh-CN" altLang="en-US" sz="90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线程</a:t>
            </a:r>
            <a:r>
              <a:rPr lang="en-US" altLang="zh-CN" sz="900" spc="25" dirty="0">
                <a:latin typeface="Calibri" panose="020F0502020204030204"/>
                <a:cs typeface="Calibri" panose="020F0502020204030204"/>
              </a:rPr>
              <a:t>, </a:t>
            </a:r>
            <a:r>
              <a:rPr lang="en-US" altLang="zh-CN" sz="900" spc="25" dirty="0" err="1">
                <a:latin typeface="Calibri" panose="020F0502020204030204"/>
                <a:cs typeface="Calibri" panose="020F0502020204030204"/>
              </a:rPr>
              <a:t>xMB</a:t>
            </a:r>
            <a:r>
              <a:rPr lang="en-US" altLang="zh-CN"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30" dirty="0">
                <a:latin typeface="Calibri" panose="020F0502020204030204"/>
                <a:cs typeface="Calibri" panose="020F0502020204030204"/>
              </a:rPr>
              <a:t>缓存</a:t>
            </a:r>
            <a:r>
              <a:rPr lang="en-US" altLang="zh-CN" sz="900" spc="30" dirty="0">
                <a:latin typeface="Calibri" panose="020F0502020204030204"/>
                <a:cs typeface="Calibri" panose="020F0502020204030204"/>
              </a:rPr>
              <a:t>,</a:t>
            </a:r>
            <a:r>
              <a:rPr lang="zh-CN" altLang="en-US" sz="9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9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45W</a:t>
            </a:r>
            <a:endParaRPr lang="en-US" altLang="zh-CN" sz="900" b="1" spc="65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90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en-US" altLang="zh-CN" sz="900" b="1" spc="6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Xe </a:t>
            </a:r>
            <a:r>
              <a:rPr lang="zh-CN" altLang="en-US" sz="900" b="1" spc="3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显卡</a:t>
            </a:r>
            <a:r>
              <a:rPr lang="en-US" altLang="zh-CN" sz="900" b="1" spc="35" dirty="0">
                <a:latin typeface="Calibri" panose="020F0502020204030204"/>
                <a:cs typeface="Calibri" panose="020F0502020204030204"/>
              </a:rPr>
              <a:t>, </a:t>
            </a:r>
            <a:r>
              <a:rPr lang="en-US" altLang="zh-CN" sz="900" spc="35" dirty="0">
                <a:latin typeface="Calibri" panose="020F0502020204030204"/>
                <a:cs typeface="Calibri" panose="020F0502020204030204"/>
              </a:rPr>
              <a:t>xx </a:t>
            </a:r>
            <a:r>
              <a:rPr lang="en-US" altLang="zh-CN" sz="900" spc="40" dirty="0">
                <a:latin typeface="Calibri" panose="020F0502020204030204"/>
                <a:cs typeface="Calibri" panose="020F0502020204030204"/>
              </a:rPr>
              <a:t>MHz </a:t>
            </a:r>
            <a:r>
              <a:rPr lang="en-US" altLang="zh-CN" sz="900" dirty="0">
                <a:latin typeface="Calibri" panose="020F0502020204030204"/>
                <a:cs typeface="Calibri" panose="020F0502020204030204"/>
              </a:rPr>
              <a:t>– </a:t>
            </a:r>
            <a:r>
              <a:rPr lang="en-US" altLang="zh-CN" sz="900" spc="35" dirty="0">
                <a:latin typeface="Calibri" panose="020F0502020204030204"/>
                <a:cs typeface="Calibri" panose="020F0502020204030204"/>
              </a:rPr>
              <a:t>xx</a:t>
            </a:r>
            <a:r>
              <a:rPr lang="en-US" altLang="zh-CN" sz="9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900" spc="60" dirty="0">
                <a:latin typeface="Calibri" panose="020F0502020204030204"/>
                <a:cs typeface="Calibri" panose="020F0502020204030204"/>
              </a:rPr>
              <a:t>GHz</a:t>
            </a:r>
            <a:endParaRPr lang="en-US" altLang="zh-CN" sz="900" dirty="0">
              <a:latin typeface="Calibri" panose="020F0502020204030204"/>
              <a:cs typeface="Calibri" panose="020F0502020204030204"/>
            </a:endParaRPr>
          </a:p>
          <a:p>
            <a:pPr marL="12700" marR="1543685" algn="just">
              <a:lnSpc>
                <a:spcPct val="100000"/>
              </a:lnSpc>
              <a:spcBef>
                <a:spcPts val="900"/>
              </a:spcBef>
            </a:pPr>
            <a:endParaRPr lang="pt-BR" sz="900" spc="10" dirty="0">
              <a:latin typeface="Calibri" panose="020F0502020204030204"/>
              <a:cs typeface="Calibri" panose="020F0502020204030204"/>
            </a:endParaRPr>
          </a:p>
          <a:p>
            <a:pPr marL="12700" marR="1543685" algn="just">
              <a:lnSpc>
                <a:spcPct val="100000"/>
              </a:lnSpc>
              <a:spcBef>
                <a:spcPts val="900"/>
              </a:spcBef>
            </a:pPr>
            <a:r>
              <a:rPr lang="pt-BR" sz="900" spc="10" dirty="0">
                <a:latin typeface="Calibri" panose="020F0502020204030204"/>
                <a:cs typeface="Calibri" panose="020F0502020204030204"/>
              </a:rPr>
              <a:t>Nvidia* </a:t>
            </a:r>
            <a:r>
              <a:rPr lang="pt-BR" sz="900" spc="25" dirty="0">
                <a:latin typeface="Calibri" panose="020F0502020204030204"/>
                <a:cs typeface="Calibri" panose="020F0502020204030204"/>
              </a:rPr>
              <a:t>GeForce* </a:t>
            </a:r>
            <a:r>
              <a:rPr lang="pt-BR" sz="900" spc="80" dirty="0">
                <a:latin typeface="Calibri" panose="020F0502020204030204"/>
                <a:cs typeface="Calibri" panose="020F0502020204030204"/>
              </a:rPr>
              <a:t>RTX </a:t>
            </a:r>
            <a:r>
              <a:rPr lang="pt-BR" sz="900" spc="55" dirty="0">
                <a:latin typeface="Calibri" panose="020F0502020204030204"/>
                <a:cs typeface="Calibri" panose="020F0502020204030204"/>
              </a:rPr>
              <a:t>xx60 </a:t>
            </a:r>
            <a:r>
              <a:rPr lang="pt-BR" altLang="zh-CN" sz="900" spc="10" dirty="0">
                <a:latin typeface="Calibri" panose="020F0502020204030204"/>
                <a:cs typeface="Calibri" panose="020F0502020204030204"/>
              </a:rPr>
              <a:t>Nvidia*  GeForce*  RTX   xx70 </a:t>
            </a:r>
            <a:endParaRPr lang="pt-BR" sz="900" spc="1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12"/>
          <p:cNvSpPr/>
          <p:nvPr/>
        </p:nvSpPr>
        <p:spPr>
          <a:xfrm>
            <a:off x="6767301" y="5258175"/>
            <a:ext cx="193547" cy="1920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13"/>
          <p:cNvSpPr/>
          <p:nvPr/>
        </p:nvSpPr>
        <p:spPr>
          <a:xfrm>
            <a:off x="7591785" y="5262748"/>
            <a:ext cx="173736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14"/>
          <p:cNvSpPr txBox="1"/>
          <p:nvPr/>
        </p:nvSpPr>
        <p:spPr>
          <a:xfrm>
            <a:off x="7009744" y="4929398"/>
            <a:ext cx="1250315" cy="496931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71120" algn="ctr">
              <a:lnSpc>
                <a:spcPct val="100000"/>
              </a:lnSpc>
              <a:spcBef>
                <a:spcPts val="775"/>
              </a:spcBef>
            </a:pPr>
            <a:r>
              <a:rPr lang="zh-CN" altLang="en-US" sz="1000" b="1" spc="90" dirty="0">
                <a:solidFill>
                  <a:srgbClr val="006FAF"/>
                </a:solidFill>
                <a:latin typeface="Calibri" panose="020F0502020204030204"/>
                <a:cs typeface="Calibri" panose="020F0502020204030204"/>
              </a:rPr>
              <a:t>可选套件</a:t>
            </a:r>
            <a:endParaRPr lang="en-US" sz="1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809625" algn="l"/>
              </a:tabLst>
            </a:pPr>
            <a:r>
              <a:rPr lang="en-US" sz="1500" spc="52" baseline="3000" dirty="0">
                <a:latin typeface="Calibri" panose="020F0502020204030204"/>
                <a:cs typeface="Calibri" panose="020F0502020204030204"/>
              </a:rPr>
              <a:t>Kit	</a:t>
            </a:r>
            <a:r>
              <a:rPr lang="en-US" sz="1000" spc="50" dirty="0">
                <a:latin typeface="Calibri" panose="020F0502020204030204"/>
                <a:cs typeface="Calibri" panose="020F0502020204030204"/>
              </a:rPr>
              <a:t>Chassis</a:t>
            </a:r>
            <a:endParaRPr lang="en-US"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2" name="object 15"/>
          <p:cNvSpPr txBox="1"/>
          <p:nvPr/>
        </p:nvSpPr>
        <p:spPr>
          <a:xfrm>
            <a:off x="8598896" y="5246390"/>
            <a:ext cx="10617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1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50" dirty="0">
                <a:latin typeface="Calibri" panose="020F0502020204030204"/>
                <a:cs typeface="Calibri" panose="020F0502020204030204"/>
              </a:rPr>
              <a:t>Element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16"/>
          <p:cNvSpPr txBox="1"/>
          <p:nvPr/>
        </p:nvSpPr>
        <p:spPr>
          <a:xfrm>
            <a:off x="5876143" y="5256143"/>
            <a:ext cx="45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Calibri" panose="020F0502020204030204"/>
                <a:cs typeface="Calibri" panose="020F0502020204030204"/>
              </a:rPr>
              <a:t>Mini</a:t>
            </a:r>
            <a:r>
              <a:rPr sz="1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90" dirty="0">
                <a:latin typeface="Calibri" panose="020F0502020204030204"/>
                <a:cs typeface="Calibri" panose="020F0502020204030204"/>
              </a:rPr>
              <a:t>PC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17"/>
          <p:cNvSpPr/>
          <p:nvPr/>
        </p:nvSpPr>
        <p:spPr>
          <a:xfrm>
            <a:off x="5673069" y="5264272"/>
            <a:ext cx="173735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18"/>
          <p:cNvSpPr/>
          <p:nvPr/>
        </p:nvSpPr>
        <p:spPr>
          <a:xfrm>
            <a:off x="8397982" y="5265795"/>
            <a:ext cx="175259" cy="164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9"/>
          <p:cNvSpPr/>
          <p:nvPr/>
        </p:nvSpPr>
        <p:spPr>
          <a:xfrm>
            <a:off x="1090105" y="1482719"/>
            <a:ext cx="469391" cy="469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20"/>
          <p:cNvSpPr/>
          <p:nvPr/>
        </p:nvSpPr>
        <p:spPr>
          <a:xfrm>
            <a:off x="1090105" y="1981957"/>
            <a:ext cx="469391" cy="467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23"/>
          <p:cNvSpPr/>
          <p:nvPr/>
        </p:nvSpPr>
        <p:spPr>
          <a:xfrm>
            <a:off x="953241" y="3171800"/>
            <a:ext cx="2299716" cy="15836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24"/>
          <p:cNvSpPr/>
          <p:nvPr/>
        </p:nvSpPr>
        <p:spPr>
          <a:xfrm>
            <a:off x="3076173" y="3917036"/>
            <a:ext cx="2046732" cy="1312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文本框 116"/>
          <p:cNvSpPr txBox="1"/>
          <p:nvPr/>
        </p:nvSpPr>
        <p:spPr>
          <a:xfrm>
            <a:off x="1587848" y="2607432"/>
            <a:ext cx="20467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可选独立显卡</a:t>
            </a:r>
            <a:r>
              <a:rPr lang="en-US" altLang="zh-CN" sz="900" b="1" spc="3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:</a:t>
            </a:r>
            <a:endParaRPr lang="zh-CN" altLang="en-US" sz="900" dirty="0"/>
          </a:p>
        </p:txBody>
      </p:sp>
      <p:sp>
        <p:nvSpPr>
          <p:cNvPr id="119" name="object 28"/>
          <p:cNvSpPr txBox="1"/>
          <p:nvPr/>
        </p:nvSpPr>
        <p:spPr>
          <a:xfrm>
            <a:off x="947272" y="5379344"/>
            <a:ext cx="2537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600" spc="30" dirty="0">
                <a:latin typeface="Calibri" panose="020F0502020204030204"/>
                <a:cs typeface="Calibri" panose="020F0502020204030204"/>
              </a:rPr>
              <a:t>本设备尚未按照联邦通信委员会的规则要求获得授权。在获得授权之前，本设备不得出售或租赁，也不得出售或租赁。</a:t>
            </a:r>
            <a:endParaRPr sz="6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331535" y="175639"/>
            <a:ext cx="9577064" cy="620688"/>
          </a:xfrm>
        </p:spPr>
        <p:txBody>
          <a:bodyPr/>
          <a:lstStyle/>
          <a:p>
            <a:r>
              <a:rPr lang="zh-CN" altLang="en-US" spc="300" dirty="0"/>
              <a:t>笔记本套件 </a:t>
            </a:r>
            <a:r>
              <a:rPr lang="en-US" altLang="zh-CN" spc="300" dirty="0"/>
              <a:t>– </a:t>
            </a:r>
            <a:r>
              <a:rPr lang="zh-CN" altLang="en-US" spc="300" dirty="0"/>
              <a:t>消费类</a:t>
            </a:r>
            <a:endParaRPr lang="zh-CN" altLang="en-US" spc="300" dirty="0"/>
          </a:p>
        </p:txBody>
      </p:sp>
      <p:sp>
        <p:nvSpPr>
          <p:cNvPr id="10" name="object 8"/>
          <p:cNvSpPr txBox="1"/>
          <p:nvPr/>
        </p:nvSpPr>
        <p:spPr>
          <a:xfrm>
            <a:off x="3210197" y="1242894"/>
            <a:ext cx="7056784" cy="2166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15" dirty="0">
                <a:latin typeface="Calibri" panose="020F0502020204030204"/>
                <a:cs typeface="Calibri" panose="020F0502020204030204"/>
              </a:rPr>
              <a:t>英特尔</a:t>
            </a:r>
            <a:r>
              <a:rPr sz="2000" spc="15" dirty="0"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2000" spc="5" dirty="0">
                <a:latin typeface="Calibri" panose="020F0502020204030204"/>
                <a:cs typeface="Calibri" panose="020F0502020204030204"/>
              </a:rPr>
              <a:t>酷睿</a:t>
            </a:r>
            <a:r>
              <a:rPr sz="2000" spc="5" dirty="0">
                <a:latin typeface="Calibri" panose="020F0502020204030204"/>
                <a:cs typeface="Calibri" panose="020F0502020204030204"/>
              </a:rPr>
              <a:t>™ </a:t>
            </a:r>
            <a:r>
              <a:rPr sz="2000" spc="55" dirty="0">
                <a:latin typeface="Calibri" panose="020F0502020204030204"/>
                <a:cs typeface="Calibri" panose="020F0502020204030204"/>
              </a:rPr>
              <a:t>i7</a:t>
            </a: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和</a:t>
            </a:r>
            <a:r>
              <a:rPr sz="2000" spc="55" dirty="0">
                <a:latin typeface="Calibri" panose="020F0502020204030204"/>
                <a:cs typeface="Calibri" panose="020F0502020204030204"/>
              </a:rPr>
              <a:t>i5</a:t>
            </a: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处理器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2000" spc="55" dirty="0"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代</a:t>
            </a:r>
            <a:r>
              <a:rPr sz="2000" spc="82" baseline="26000" dirty="0" err="1">
                <a:latin typeface="Calibri" panose="020F0502020204030204"/>
                <a:cs typeface="Calibri" panose="020F0502020204030204"/>
              </a:rPr>
              <a:t>th</a:t>
            </a:r>
            <a:r>
              <a:rPr sz="2000" spc="82" baseline="2600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000" spc="75" dirty="0">
                <a:latin typeface="Calibri" panose="020F0502020204030204"/>
                <a:cs typeface="Calibri" panose="020F0502020204030204"/>
              </a:rPr>
              <a:t>Xe</a:t>
            </a:r>
            <a:r>
              <a:rPr lang="zh-CN" altLang="en-US" sz="2000" spc="75" dirty="0">
                <a:latin typeface="Calibri" panose="020F0502020204030204"/>
                <a:cs typeface="Calibri" panose="020F0502020204030204"/>
              </a:rPr>
              <a:t>图形架构</a:t>
            </a:r>
            <a:r>
              <a:rPr sz="2000" spc="97" baseline="26000" dirty="0">
                <a:latin typeface="Calibri" panose="020F0502020204030204"/>
                <a:cs typeface="Calibri" panose="020F0502020204030204"/>
              </a:rPr>
              <a:t>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en-US" altLang="zh-CN" sz="2000" spc="55" dirty="0">
                <a:latin typeface="Calibri" panose="020F0502020204030204"/>
                <a:cs typeface="Calibri" panose="020F0502020204030204"/>
              </a:rPr>
              <a:t>CNC</a:t>
            </a: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精修的阳极氧化铝机身</a:t>
            </a:r>
            <a:r>
              <a:rPr lang="en-US" altLang="zh-CN" sz="2000" spc="55" dirty="0">
                <a:cs typeface="Calibri" panose="020F0502020204030204"/>
              </a:rPr>
              <a:t>(14.9mm,</a:t>
            </a:r>
            <a:r>
              <a:rPr lang="en-US" altLang="zh-CN" sz="2000" spc="-10" dirty="0">
                <a:cs typeface="Calibri" panose="020F0502020204030204"/>
              </a:rPr>
              <a:t> </a:t>
            </a:r>
            <a:r>
              <a:rPr lang="en-US" altLang="zh-CN" sz="2000" spc="60" dirty="0">
                <a:cs typeface="Calibri" panose="020F0502020204030204"/>
              </a:rPr>
              <a:t>1.8kg)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40" dirty="0">
                <a:cs typeface="Calibri" panose="020F0502020204030204"/>
              </a:rPr>
              <a:t>雷电™</a:t>
            </a:r>
            <a:r>
              <a:rPr lang="zh-CN" altLang="en-US" sz="2000" spc="25" dirty="0">
                <a:cs typeface="Calibri" panose="020F0502020204030204"/>
              </a:rPr>
              <a:t> </a:t>
            </a:r>
            <a:r>
              <a:rPr lang="en-US" altLang="zh-CN" sz="2000" spc="25" dirty="0">
                <a:cs typeface="Calibri" panose="020F0502020204030204"/>
              </a:rPr>
              <a:t>4</a:t>
            </a:r>
            <a:r>
              <a:rPr lang="zh-CN" altLang="en-US" sz="2000" spc="25" dirty="0">
                <a:cs typeface="Calibri" panose="020F0502020204030204"/>
              </a:rPr>
              <a:t>技术（</a:t>
            </a:r>
            <a:r>
              <a:rPr lang="en-US" altLang="zh-CN" sz="2000" spc="25" dirty="0">
                <a:cs typeface="Calibri" panose="020F0502020204030204"/>
              </a:rPr>
              <a:t>USB4.0 Type-C</a:t>
            </a:r>
            <a:r>
              <a:rPr lang="zh-CN" altLang="en-US" sz="2000" spc="25" dirty="0">
                <a:cs typeface="Calibri" panose="020F0502020204030204"/>
              </a:rPr>
              <a:t>充电接口）</a:t>
            </a:r>
            <a:endParaRPr lang="zh-CN" altLang="en-US" sz="2000" dirty="0">
              <a:cs typeface="Calibri" panose="020F0502020204030204"/>
            </a:endParaRPr>
          </a:p>
          <a:p>
            <a:pPr marL="469900" indent="-457200"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全天候</a:t>
            </a:r>
            <a:r>
              <a:rPr lang="zh-CN" altLang="en-US" sz="2000" spc="60" dirty="0">
                <a:cs typeface="Calibri" panose="020F0502020204030204"/>
              </a:rPr>
              <a:t>续航（生产力工具</a:t>
            </a:r>
            <a:r>
              <a:rPr lang="en-US" altLang="zh-CN" sz="2000" spc="60" dirty="0">
                <a:cs typeface="Calibri" panose="020F0502020204030204"/>
              </a:rPr>
              <a:t>&amp;</a:t>
            </a:r>
            <a:r>
              <a:rPr lang="zh-CN" altLang="en-US" sz="2000" spc="60" dirty="0">
                <a:cs typeface="Calibri" panose="020F0502020204030204"/>
              </a:rPr>
              <a:t>移动创客</a:t>
            </a:r>
            <a:r>
              <a:rPr lang="en-US" altLang="zh-CN" sz="2000" spc="60" dirty="0">
                <a:cs typeface="Calibri" panose="020F0502020204030204"/>
              </a:rPr>
              <a:t>&amp;</a:t>
            </a:r>
            <a:r>
              <a:rPr lang="zh-CN" altLang="en-US" sz="2000" spc="60" dirty="0">
                <a:cs typeface="Calibri" panose="020F0502020204030204"/>
              </a:rPr>
              <a:t>休闲游戏</a:t>
            </a: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）</a:t>
            </a:r>
            <a:endParaRPr lang="en-US" altLang="zh-CN" sz="2000" spc="6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40" dirty="0">
                <a:latin typeface="Calibri" panose="020F0502020204030204"/>
                <a:cs typeface="Calibri" panose="020F0502020204030204"/>
              </a:rPr>
              <a:t>位置感知功能</a:t>
            </a:r>
            <a:endParaRPr lang="en-US" altLang="zh-CN" sz="2000" spc="4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15" dirty="0">
                <a:latin typeface="Calibri" panose="020F0502020204030204"/>
                <a:cs typeface="Calibri" panose="020F0502020204030204"/>
              </a:rPr>
              <a:t>英特尔</a:t>
            </a:r>
            <a:r>
              <a:rPr sz="2000" spc="15" dirty="0"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2000" spc="105" dirty="0">
                <a:latin typeface="Calibri" panose="020F0502020204030204"/>
                <a:cs typeface="Calibri" panose="020F0502020204030204"/>
              </a:rPr>
              <a:t>一年保修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1710682" y="3880850"/>
            <a:ext cx="7698105" cy="0"/>
          </a:xfrm>
          <a:custGeom>
            <a:avLst/>
            <a:gdLst/>
            <a:ahLst/>
            <a:cxnLst/>
            <a:rect l="l" t="t" r="r" b="b"/>
            <a:pathLst>
              <a:path w="7698105">
                <a:moveTo>
                  <a:pt x="0" y="0"/>
                </a:moveTo>
                <a:lnTo>
                  <a:pt x="7697724" y="0"/>
                </a:lnTo>
              </a:path>
            </a:pathLst>
          </a:custGeom>
          <a:ln w="411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 txBox="1"/>
          <p:nvPr/>
        </p:nvSpPr>
        <p:spPr>
          <a:xfrm>
            <a:off x="3428495" y="4384516"/>
            <a:ext cx="169486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50" dirty="0">
                <a:latin typeface="Calibri" panose="020F0502020204030204"/>
                <a:cs typeface="Calibri" panose="020F0502020204030204"/>
              </a:rPr>
              <a:t>生产力工具</a:t>
            </a:r>
            <a:endParaRPr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6"/>
          <p:cNvSpPr/>
          <p:nvPr/>
        </p:nvSpPr>
        <p:spPr>
          <a:xfrm>
            <a:off x="2909325" y="4729669"/>
            <a:ext cx="2083256" cy="13388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文本框 29"/>
          <p:cNvSpPr txBox="1"/>
          <p:nvPr/>
        </p:nvSpPr>
        <p:spPr>
          <a:xfrm>
            <a:off x="6299796" y="4384516"/>
            <a:ext cx="241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080">
              <a:lnSpc>
                <a:spcPct val="100000"/>
              </a:lnSpc>
              <a:spcBef>
                <a:spcPts val="505"/>
              </a:spcBef>
            </a:pPr>
            <a:r>
              <a:rPr lang="zh-CN" altLang="en-US" spc="55" dirty="0">
                <a:latin typeface="Calibri" panose="020F0502020204030204"/>
                <a:cs typeface="Calibri" panose="020F0502020204030204"/>
              </a:rPr>
              <a:t>休闲游戏</a:t>
            </a:r>
            <a:endParaRPr lang="en-US" altLang="zh-CN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208" y="620688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渠道级高性能笔记本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20643" y="3922851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推荐的使用场景</a:t>
            </a:r>
            <a:endParaRPr lang="zh-CN" altLang="en-US" sz="2400" dirty="0"/>
          </a:p>
        </p:txBody>
      </p:sp>
      <p:sp>
        <p:nvSpPr>
          <p:cNvPr id="2" name="object 13"/>
          <p:cNvSpPr/>
          <p:nvPr/>
        </p:nvSpPr>
        <p:spPr>
          <a:xfrm>
            <a:off x="6771871" y="4729271"/>
            <a:ext cx="2084400" cy="133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zh-CN" altLang="en-US" spc="300" dirty="0"/>
              <a:t>英特尔消费类笔记本套件</a:t>
            </a:r>
            <a:endParaRPr lang="zh-CN" altLang="en-US" spc="300" dirty="0"/>
          </a:p>
        </p:txBody>
      </p:sp>
      <p:sp>
        <p:nvSpPr>
          <p:cNvPr id="3" name="object 2"/>
          <p:cNvSpPr txBox="1"/>
          <p:nvPr/>
        </p:nvSpPr>
        <p:spPr>
          <a:xfrm>
            <a:off x="130860" y="6450329"/>
            <a:ext cx="1540510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Solutions Product</a:t>
            </a:r>
            <a:r>
              <a:rPr sz="105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5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1967209" y="6471665"/>
            <a:ext cx="106680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9542" y="1043597"/>
            <a:ext cx="5441950" cy="404495"/>
          </a:xfrm>
          <a:custGeom>
            <a:avLst/>
            <a:gdLst/>
            <a:ahLst/>
            <a:cxnLst/>
            <a:rect l="l" t="t" r="r" b="b"/>
            <a:pathLst>
              <a:path w="5441950" h="404494">
                <a:moveTo>
                  <a:pt x="0" y="404329"/>
                </a:moveTo>
                <a:lnTo>
                  <a:pt x="5441823" y="404329"/>
                </a:lnTo>
                <a:lnTo>
                  <a:pt x="5441823" y="0"/>
                </a:lnTo>
                <a:lnTo>
                  <a:pt x="0" y="0"/>
                </a:lnTo>
                <a:lnTo>
                  <a:pt x="0" y="404329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49542" y="1043686"/>
            <a:ext cx="0" cy="3653790"/>
          </a:xfrm>
          <a:custGeom>
            <a:avLst/>
            <a:gdLst/>
            <a:ahLst/>
            <a:cxnLst/>
            <a:rect l="l" t="t" r="r" b="b"/>
            <a:pathLst>
              <a:path h="3653790">
                <a:moveTo>
                  <a:pt x="0" y="0"/>
                </a:moveTo>
                <a:lnTo>
                  <a:pt x="0" y="3653281"/>
                </a:lnTo>
              </a:path>
            </a:pathLst>
          </a:custGeom>
          <a:ln w="28575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5791327" y="1043686"/>
            <a:ext cx="0" cy="3653790"/>
          </a:xfrm>
          <a:custGeom>
            <a:avLst/>
            <a:gdLst/>
            <a:ahLst/>
            <a:cxnLst/>
            <a:rect l="l" t="t" r="r" b="b"/>
            <a:pathLst>
              <a:path h="3653790">
                <a:moveTo>
                  <a:pt x="0" y="0"/>
                </a:moveTo>
                <a:lnTo>
                  <a:pt x="0" y="3653281"/>
                </a:lnTo>
              </a:path>
            </a:pathLst>
          </a:custGeom>
          <a:ln w="28575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35267" y="4682616"/>
            <a:ext cx="5470525" cy="0"/>
          </a:xfrm>
          <a:custGeom>
            <a:avLst/>
            <a:gdLst/>
            <a:ahLst/>
            <a:cxnLst/>
            <a:rect l="l" t="t" r="r" b="b"/>
            <a:pathLst>
              <a:path w="5470525">
                <a:moveTo>
                  <a:pt x="0" y="0"/>
                </a:moveTo>
                <a:lnTo>
                  <a:pt x="5470410" y="0"/>
                </a:lnTo>
              </a:path>
            </a:pathLst>
          </a:custGeom>
          <a:ln w="28575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 txBox="1"/>
          <p:nvPr/>
        </p:nvSpPr>
        <p:spPr>
          <a:xfrm>
            <a:off x="1773374" y="1122733"/>
            <a:ext cx="25202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b="1" spc="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“Bishop</a:t>
            </a:r>
            <a:r>
              <a:rPr lang="en-US" sz="16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600" b="1" spc="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County”</a:t>
            </a:r>
            <a:r>
              <a:rPr lang="zh-CN" altLang="en-US" sz="1600" b="1" spc="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（主教郡）</a:t>
            </a:r>
            <a:endParaRPr sz="16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5910071" y="1086611"/>
            <a:ext cx="594360" cy="3639820"/>
          </a:xfrm>
          <a:custGeom>
            <a:avLst/>
            <a:gdLst/>
            <a:ahLst/>
            <a:cxnLst/>
            <a:rect l="l" t="t" r="r" b="b"/>
            <a:pathLst>
              <a:path w="594359" h="3639820">
                <a:moveTo>
                  <a:pt x="0" y="0"/>
                </a:moveTo>
                <a:lnTo>
                  <a:pt x="0" y="3639312"/>
                </a:lnTo>
                <a:lnTo>
                  <a:pt x="594359" y="1819655"/>
                </a:lnTo>
                <a:lnTo>
                  <a:pt x="0" y="0"/>
                </a:lnTo>
                <a:close/>
              </a:path>
            </a:pathLst>
          </a:custGeom>
          <a:solidFill>
            <a:srgbClr val="0070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 txBox="1"/>
          <p:nvPr/>
        </p:nvSpPr>
        <p:spPr>
          <a:xfrm>
            <a:off x="6733953" y="4491228"/>
            <a:ext cx="1084546" cy="1345183"/>
          </a:xfrm>
          <a:prstGeom prst="rect">
            <a:avLst/>
          </a:prstGeom>
          <a:solidFill>
            <a:srgbClr val="B7D108"/>
          </a:solidFill>
        </p:spPr>
        <p:txBody>
          <a:bodyPr vert="horz" wrap="square" lIns="0" tIns="0" rIns="0" bIns="0" rtlCol="0" anchor="ctr" anchorCtr="1">
            <a:noAutofit/>
          </a:bodyPr>
          <a:lstStyle/>
          <a:p>
            <a:pPr marL="128905" indent="-128905">
              <a:lnSpc>
                <a:spcPct val="100000"/>
              </a:lnSpc>
            </a:pPr>
            <a:r>
              <a:rPr lang="zh-CN" altLang="en-US" sz="1450" b="1" spc="1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优势</a:t>
            </a:r>
            <a:endParaRPr sz="14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6728459" y="1077466"/>
            <a:ext cx="1120140" cy="1581202"/>
          </a:xfrm>
          <a:prstGeom prst="rect">
            <a:avLst/>
          </a:prstGeom>
          <a:solidFill>
            <a:srgbClr val="B7D108"/>
          </a:solidFill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450" b="1" spc="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技术最新</a:t>
            </a:r>
            <a:endParaRPr lang="en-US" sz="14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7997191" y="1078230"/>
            <a:ext cx="3790188" cy="1581202"/>
          </a:xfrm>
          <a:prstGeom prst="rect">
            <a:avLst/>
          </a:prstGeom>
          <a:ln w="25908">
            <a:solidFill>
              <a:srgbClr val="B7D108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362585" indent="-228600">
              <a:lnSpc>
                <a:spcPct val="100000"/>
              </a:lnSpc>
              <a:spcBef>
                <a:spcPts val="810"/>
              </a:spcBef>
              <a:buFont typeface="Arial" panose="020B0604020202020204"/>
              <a:buChar char="•"/>
              <a:tabLst>
                <a:tab pos="363220" algn="l"/>
              </a:tabLst>
            </a:pPr>
            <a:r>
              <a:rPr lang="en-US" sz="1200" b="1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1200" b="1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1200" b="1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200" b="1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酷睿™</a:t>
            </a:r>
            <a:r>
              <a:rPr lang="en-US" altLang="zh-CN" sz="1200" b="1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CPU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362585" indent="-228600">
              <a:lnSpc>
                <a:spcPct val="100000"/>
              </a:lnSpc>
              <a:buFont typeface="Arial" panose="020B0604020202020204"/>
              <a:buChar char="•"/>
              <a:tabLst>
                <a:tab pos="363220" algn="l"/>
              </a:tabLst>
            </a:pPr>
            <a:r>
              <a:rPr lang="zh-CN" altLang="en-US" sz="1200" b="1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200" b="1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200" b="1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锐炬</a:t>
            </a:r>
            <a:r>
              <a:rPr lang="en-US" altLang="zh-CN" sz="1200" b="1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® Xe</a:t>
            </a:r>
            <a:r>
              <a:rPr lang="zh-CN" altLang="en-US" sz="1200" b="1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核显</a:t>
            </a:r>
            <a:r>
              <a:rPr sz="1200" b="1" spc="-1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7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(96</a:t>
            </a:r>
            <a:r>
              <a:rPr lang="zh-CN" altLang="en-US" sz="1200" b="1" spc="7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组计算单元</a:t>
            </a:r>
            <a:r>
              <a:rPr sz="1200" b="1" spc="7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362585" indent="-228600">
              <a:lnSpc>
                <a:spcPct val="100000"/>
              </a:lnSpc>
              <a:buFont typeface="Arial" panose="020B0604020202020204"/>
              <a:buChar char="•"/>
              <a:tabLst>
                <a:tab pos="363220" algn="l"/>
              </a:tabLst>
            </a:pPr>
            <a:r>
              <a:rPr sz="1200" b="1" spc="10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LPDDR4x </a:t>
            </a:r>
            <a:r>
              <a:rPr sz="1200" b="1" spc="8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4266MHz</a:t>
            </a:r>
            <a:r>
              <a:rPr sz="1200" b="1" spc="-14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8GB/16GB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362585" indent="-228600">
              <a:lnSpc>
                <a:spcPct val="100000"/>
              </a:lnSpc>
              <a:buFont typeface="Arial" panose="020B0604020202020204"/>
              <a:buChar char="•"/>
              <a:tabLst>
                <a:tab pos="363220" algn="l"/>
              </a:tabLst>
            </a:pPr>
            <a:r>
              <a:rPr lang="en-US" altLang="zh-CN" sz="1200" b="1" spc="15" dirty="0">
                <a:solidFill>
                  <a:srgbClr val="009CDA"/>
                </a:solidFill>
                <a:cs typeface="Calibri" panose="020F0502020204030204"/>
              </a:rPr>
              <a:t>M.2</a:t>
            </a:r>
            <a:r>
              <a:rPr lang="zh-CN" altLang="en-US" sz="1200" b="1" spc="15" dirty="0">
                <a:solidFill>
                  <a:srgbClr val="009CDA"/>
                </a:solidFill>
                <a:cs typeface="Calibri" panose="020F0502020204030204"/>
              </a:rPr>
              <a:t>接口</a:t>
            </a:r>
            <a:r>
              <a:rPr lang="zh-CN" altLang="en-US" sz="1200" b="1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支持</a:t>
            </a:r>
            <a:r>
              <a:rPr lang="en-US" altLang="zh-CN" sz="1200" b="1" spc="85" dirty="0">
                <a:solidFill>
                  <a:srgbClr val="009CDA"/>
                </a:solidFill>
                <a:cs typeface="Calibri" panose="020F0502020204030204"/>
              </a:rPr>
              <a:t>PCIe 4.0</a:t>
            </a:r>
            <a:r>
              <a:rPr lang="en-US" altLang="zh-CN" sz="1200" b="1" dirty="0">
                <a:solidFill>
                  <a:srgbClr val="009CDA"/>
                </a:solidFill>
                <a:cs typeface="Calibri" panose="020F0502020204030204"/>
              </a:rPr>
              <a:t> </a:t>
            </a:r>
            <a:r>
              <a:rPr sz="1200" b="1" spc="45" dirty="0" err="1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NVMe</a:t>
            </a:r>
            <a:r>
              <a:rPr sz="1200" b="1" spc="1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13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SSD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362585" marR="483235" indent="-228600">
              <a:lnSpc>
                <a:spcPct val="100000"/>
              </a:lnSpc>
              <a:buFont typeface="Arial" panose="020B0604020202020204"/>
              <a:buChar char="•"/>
              <a:tabLst>
                <a:tab pos="363220" algn="l"/>
              </a:tabLst>
            </a:pPr>
            <a:r>
              <a:rPr sz="1200" b="1" spc="5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Thunderbolt™</a:t>
            </a:r>
            <a:r>
              <a:rPr sz="1200" b="1" spc="1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10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1200" b="1" spc="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8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(USB</a:t>
            </a:r>
            <a:r>
              <a:rPr sz="1200" b="1" spc="1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6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4.0</a:t>
            </a:r>
            <a:r>
              <a:rPr sz="1200" b="1" spc="1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7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Type-C):</a:t>
            </a:r>
            <a:r>
              <a:rPr sz="1200" b="1" spc="2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00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可连接显示器、外置显卡、高速存储设备以及</a:t>
            </a:r>
            <a:r>
              <a:rPr lang="en-US" altLang="zh-CN" sz="1200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AC</a:t>
            </a:r>
            <a:r>
              <a:rPr lang="zh-CN" altLang="en-US" sz="1200" spc="5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电源适配器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133985">
              <a:lnSpc>
                <a:spcPct val="100000"/>
              </a:lnSpc>
              <a:tabLst>
                <a:tab pos="362585" algn="l"/>
              </a:tabLst>
            </a:pPr>
            <a:r>
              <a:rPr sz="1200" dirty="0">
                <a:solidFill>
                  <a:srgbClr val="009CDA"/>
                </a:solidFill>
                <a:latin typeface="Arial" panose="020B0604020202020204"/>
                <a:cs typeface="Arial" panose="020B0604020202020204"/>
              </a:rPr>
              <a:t>•	</a:t>
            </a:r>
            <a:r>
              <a:rPr sz="1200" b="1" spc="8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Wi-Fi </a:t>
            </a:r>
            <a:r>
              <a:rPr sz="1200" b="1" spc="30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6: </a:t>
            </a:r>
            <a:r>
              <a:rPr sz="1200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AX201 </a:t>
            </a:r>
            <a:r>
              <a:rPr sz="1200" spc="-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1200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00" spc="8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蓝牙</a:t>
            </a:r>
            <a:r>
              <a:rPr sz="1200" spc="8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5.0</a:t>
            </a:r>
            <a:endParaRPr sz="1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6728459" y="2787395"/>
            <a:ext cx="1090042" cy="1381125"/>
          </a:xfrm>
          <a:prstGeom prst="rect">
            <a:avLst/>
          </a:prstGeom>
          <a:solidFill>
            <a:srgbClr val="B7D108"/>
          </a:solidFill>
        </p:spPr>
        <p:txBody>
          <a:bodyPr vert="horz" wrap="square" lIns="0" tIns="0" rIns="0" bIns="0" rtlCol="0" anchor="ctr" anchorCtr="1">
            <a:noAutofit/>
          </a:bodyPr>
          <a:lstStyle/>
          <a:p>
            <a:pPr marL="96520">
              <a:lnSpc>
                <a:spcPct val="100000"/>
              </a:lnSpc>
              <a:spcBef>
                <a:spcPts val="1085"/>
              </a:spcBef>
            </a:pPr>
            <a:r>
              <a:rPr lang="zh-CN" altLang="en-US" sz="1450" b="1" spc="1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特色</a:t>
            </a:r>
            <a:endParaRPr sz="14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7965185" y="2788156"/>
            <a:ext cx="3825240" cy="1380363"/>
          </a:xfrm>
          <a:prstGeom prst="rect">
            <a:avLst/>
          </a:prstGeom>
          <a:ln w="25908">
            <a:solidFill>
              <a:srgbClr val="B7D108"/>
            </a:solidFill>
          </a:ln>
        </p:spPr>
        <p:txBody>
          <a:bodyPr vert="horz" wrap="square" lIns="0" tIns="41275" rIns="0" bIns="0" rtlCol="0" anchor="ctr" anchorCtr="0">
            <a:noAutofit/>
          </a:bodyPr>
          <a:lstStyle/>
          <a:p>
            <a:pPr marL="351790" marR="462280" indent="-228600">
              <a:lnSpc>
                <a:spcPct val="100000"/>
              </a:lnSpc>
              <a:spcBef>
                <a:spcPts val="325"/>
              </a:spcBef>
              <a:buFont typeface="Arial" panose="020B0604020202020204"/>
              <a:buChar char="•"/>
              <a:tabLst>
                <a:tab pos="352425" algn="l"/>
              </a:tabLst>
            </a:pPr>
            <a:r>
              <a:rPr lang="zh-CN" altLang="en-US" sz="12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高品质设计：</a:t>
            </a:r>
            <a:r>
              <a:rPr lang="en-US" altLang="zh-CN" sz="12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CNC</a:t>
            </a:r>
            <a:r>
              <a:rPr lang="zh-CN" altLang="en-US" sz="12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精修的阳极氧化铝机身、高端视听体验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351790" indent="-228600">
              <a:lnSpc>
                <a:spcPct val="100000"/>
              </a:lnSpc>
              <a:buFont typeface="Arial" panose="020B0604020202020204"/>
              <a:buChar char="•"/>
              <a:tabLst>
                <a:tab pos="352425" algn="l"/>
              </a:tabLst>
            </a:pPr>
            <a:r>
              <a:rPr lang="zh-CN" altLang="en-US" sz="1200" b="1" spc="6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全天候</a:t>
            </a:r>
            <a:r>
              <a:rPr lang="zh-CN" altLang="en-US" sz="1200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续航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351790" marR="88900" indent="-228600">
              <a:lnSpc>
                <a:spcPct val="100000"/>
              </a:lnSpc>
              <a:buFont typeface="Arial" panose="020B0604020202020204"/>
              <a:buChar char="•"/>
              <a:tabLst>
                <a:tab pos="352425" algn="l"/>
              </a:tabLst>
            </a:pPr>
            <a:r>
              <a:rPr lang="zh-CN" altLang="en-US" sz="1200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位置感知：靠近时唤醒，走开后锁定，使用时不锁定。</a:t>
            </a:r>
            <a:endParaRPr lang="zh-CN" altLang="en-US" sz="1200" spc="55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351790" indent="-228600">
              <a:lnSpc>
                <a:spcPct val="100000"/>
              </a:lnSpc>
              <a:buFont typeface="Arial" panose="020B0604020202020204"/>
              <a:buChar char="•"/>
              <a:tabLst>
                <a:tab pos="352425" algn="l"/>
              </a:tabLst>
            </a:pPr>
            <a:r>
              <a:rPr sz="1200" b="1" spc="7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Wi-Fi </a:t>
            </a:r>
            <a:r>
              <a:rPr sz="1200" b="1" spc="1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6</a:t>
            </a:r>
            <a:r>
              <a:rPr sz="1200" spc="15" dirty="0">
                <a:solidFill>
                  <a:srgbClr val="009CDA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altLang="en-US" sz="1200" spc="3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随时随地搞创作、玩游戏和工作</a:t>
            </a:r>
            <a:endParaRPr sz="1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7962138" y="4488941"/>
            <a:ext cx="3825240" cy="1345182"/>
          </a:xfrm>
          <a:prstGeom prst="rect">
            <a:avLst/>
          </a:prstGeom>
          <a:ln w="25907">
            <a:solidFill>
              <a:srgbClr val="B7D108"/>
            </a:solidFill>
          </a:ln>
        </p:spPr>
        <p:txBody>
          <a:bodyPr vert="horz" wrap="square" lIns="0" tIns="85725" rIns="0" bIns="0" rtlCol="0" anchor="ctr" anchorCtr="1">
            <a:noAutofit/>
          </a:bodyPr>
          <a:lstStyle/>
          <a:p>
            <a:pPr marL="321310" marR="563880" indent="-228600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321310" algn="l"/>
              </a:tabLst>
            </a:pPr>
            <a:r>
              <a:rPr lang="zh-CN" altLang="en-US" sz="1200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充分利用 </a:t>
            </a:r>
            <a:r>
              <a:rPr lang="en-US" altLang="zh-CN" sz="1200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"</a:t>
            </a:r>
            <a:r>
              <a:rPr lang="zh-CN" altLang="en-US" sz="1200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与英特尔</a:t>
            </a:r>
            <a:r>
              <a:rPr lang="en-US" altLang="zh-CN" sz="1200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®"</a:t>
            </a:r>
            <a:r>
              <a:rPr lang="zh-CN" altLang="en-US" sz="1200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合作的优势，共同进行市场推广。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321310" marR="538480" indent="-228600">
              <a:lnSpc>
                <a:spcPct val="100000"/>
              </a:lnSpc>
              <a:buFont typeface="Arial" panose="020B0604020202020204"/>
              <a:buChar char="•"/>
              <a:tabLst>
                <a:tab pos="321310" algn="l"/>
              </a:tabLst>
            </a:pPr>
            <a:r>
              <a:rPr lang="zh-CN" altLang="en-US" sz="1200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低订货量，灵活的运输和库存管理。</a:t>
            </a:r>
            <a:endParaRPr lang="en-US" altLang="zh-CN" sz="1200" spc="75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321310" marR="538480" indent="-228600">
              <a:lnSpc>
                <a:spcPct val="100000"/>
              </a:lnSpc>
              <a:buFont typeface="Arial" panose="020B0604020202020204"/>
              <a:buChar char="•"/>
              <a:tabLst>
                <a:tab pos="321310" algn="l"/>
              </a:tabLst>
            </a:pPr>
            <a:r>
              <a:rPr lang="zh-CN" altLang="en-US" sz="1200" spc="6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自己做主</a:t>
            </a:r>
            <a:endParaRPr lang="en-US" sz="1200" dirty="0">
              <a:latin typeface="Calibri" panose="020F0502020204030204"/>
              <a:cs typeface="Calibri" panose="020F0502020204030204"/>
            </a:endParaRPr>
          </a:p>
          <a:p>
            <a:pPr marL="321310" indent="-228600">
              <a:lnSpc>
                <a:spcPct val="100000"/>
              </a:lnSpc>
              <a:buFont typeface="Arial" panose="020B0604020202020204"/>
              <a:buChar char="•"/>
              <a:tabLst>
                <a:tab pos="321310" algn="l"/>
              </a:tabLst>
            </a:pPr>
            <a:r>
              <a:rPr lang="zh-CN" altLang="en-US" sz="12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可定制的</a:t>
            </a:r>
            <a:r>
              <a:rPr lang="en-US" altLang="zh-CN" sz="12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lang="zh-CN" altLang="en-US" sz="12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面和</a:t>
            </a:r>
            <a:r>
              <a:rPr lang="en-US" altLang="zh-CN" sz="12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lang="zh-CN" altLang="en-US" sz="12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面面板与</a:t>
            </a:r>
            <a:r>
              <a:rPr lang="en-US" sz="1200" spc="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Logo</a:t>
            </a:r>
            <a:endParaRPr lang="en-US" sz="1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0" y="1013459"/>
            <a:ext cx="3311651" cy="18821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552868" y="888507"/>
            <a:ext cx="3581400" cy="2014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965960" y="2359151"/>
            <a:ext cx="4181855" cy="2353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0" y="2322576"/>
            <a:ext cx="3442716" cy="2238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 txBox="1"/>
          <p:nvPr/>
        </p:nvSpPr>
        <p:spPr>
          <a:xfrm>
            <a:off x="344424" y="4820411"/>
            <a:ext cx="2025650" cy="1454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lang="zh-CN" altLang="en-US" sz="1400" dirty="0">
              <a:latin typeface="Times New Roman" panose="02020603050405020304"/>
              <a:cs typeface="Times New Roman" panose="02020603050405020304"/>
            </a:endParaRPr>
          </a:p>
          <a:p>
            <a:pPr marL="290830" indent="-290830" algn="ctr">
              <a:lnSpc>
                <a:spcPct val="100000"/>
              </a:lnSpc>
              <a:spcBef>
                <a:spcPts val="1175"/>
              </a:spcBef>
            </a:pPr>
            <a:r>
              <a:rPr lang="zh-CN" altLang="en-US" sz="1450" b="1" spc="140" dirty="0">
                <a:latin typeface="Calibri" panose="020F0502020204030204"/>
                <a:cs typeface="Calibri" panose="020F0502020204030204"/>
              </a:rPr>
              <a:t>休闲游戏</a:t>
            </a:r>
            <a:endParaRPr sz="14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2450592" y="4843271"/>
            <a:ext cx="1958339" cy="144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lang="zh-CN" altLang="en-US"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lang="zh-CN" altLang="en-US"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lang="zh-CN" altLang="en-US" sz="1400" dirty="0">
              <a:latin typeface="Times New Roman" panose="02020603050405020304"/>
              <a:cs typeface="Times New Roman" panose="02020603050405020304"/>
            </a:endParaRPr>
          </a:p>
          <a:p>
            <a:pPr marL="40640" algn="ctr">
              <a:lnSpc>
                <a:spcPct val="100000"/>
              </a:lnSpc>
              <a:spcBef>
                <a:spcPts val="1085"/>
              </a:spcBef>
            </a:pPr>
            <a:r>
              <a:rPr lang="zh-CN" altLang="en-US" sz="1450" b="1" spc="130" dirty="0">
                <a:latin typeface="Calibri" panose="020F0502020204030204"/>
                <a:cs typeface="Calibri" panose="020F0502020204030204"/>
              </a:rPr>
              <a:t>生产力工具</a:t>
            </a:r>
            <a:endParaRPr sz="14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/>
          <p:nvPr/>
        </p:nvSpPr>
        <p:spPr>
          <a:xfrm>
            <a:off x="344424" y="4820411"/>
            <a:ext cx="2020824" cy="1162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 txBox="1"/>
          <p:nvPr/>
        </p:nvSpPr>
        <p:spPr>
          <a:xfrm>
            <a:off x="4517135" y="4826508"/>
            <a:ext cx="1960245" cy="1469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Times New Roman" panose="02020603050405020304"/>
              <a:cs typeface="Times New Roman" panose="02020603050405020304"/>
            </a:endParaRPr>
          </a:p>
          <a:p>
            <a:pPr marL="131445" algn="ctr">
              <a:lnSpc>
                <a:spcPct val="100000"/>
              </a:lnSpc>
            </a:pPr>
            <a:r>
              <a:rPr lang="zh-CN" altLang="en-US" sz="1450" b="1" spc="105" dirty="0">
                <a:latin typeface="Calibri" panose="020F0502020204030204"/>
                <a:cs typeface="Calibri" panose="020F0502020204030204"/>
              </a:rPr>
              <a:t>移动创作者</a:t>
            </a:r>
            <a:endParaRPr sz="14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6"/>
          <p:cNvSpPr/>
          <p:nvPr/>
        </p:nvSpPr>
        <p:spPr>
          <a:xfrm>
            <a:off x="4515611" y="4826508"/>
            <a:ext cx="1952243" cy="11612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2450592" y="4837176"/>
            <a:ext cx="1982724" cy="1165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Grp="1"/>
          </p:cNvGraphicFramePr>
          <p:nvPr/>
        </p:nvGraphicFramePr>
        <p:xfrm>
          <a:off x="5209032" y="5805264"/>
          <a:ext cx="6278243" cy="464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669"/>
                <a:gridCol w="1247775"/>
                <a:gridCol w="1013459"/>
                <a:gridCol w="1330960"/>
                <a:gridCol w="1643380"/>
              </a:tblGrid>
              <a:tr h="464184">
                <a:tc>
                  <a:txBody>
                    <a:bodyPr/>
                    <a:lstStyle/>
                    <a:p>
                      <a:pPr marL="255270" marR="256540" algn="ctr">
                        <a:lnSpc>
                          <a:spcPct val="117000"/>
                        </a:lnSpc>
                        <a:spcBef>
                          <a:spcPts val="230"/>
                        </a:spcBef>
                      </a:pPr>
                      <a:r>
                        <a:rPr lang="zh-CN" altLang="en-US" sz="10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可用的</a:t>
                      </a:r>
                      <a:endParaRPr lang="en-US" altLang="zh-CN" sz="1000" dirty="0">
                        <a:solidFill>
                          <a:srgbClr val="FFFFFF"/>
                        </a:solidFill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55270" marR="256540">
                        <a:lnSpc>
                          <a:spcPct val="117000"/>
                        </a:lnSpc>
                        <a:spcBef>
                          <a:spcPts val="230"/>
                        </a:spcBef>
                      </a:pPr>
                      <a:r>
                        <a:rPr lang="zh-CN" altLang="en-US" sz="10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供货形态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2920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8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24180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Mini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80" dirty="0">
                          <a:latin typeface="Calibri" panose="020F0502020204030204"/>
                          <a:cs typeface="Calibri" panose="020F0502020204030204"/>
                        </a:rPr>
                        <a:t>PC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527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Kit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81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Chassis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81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48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Compute</a:t>
                      </a:r>
                      <a:r>
                        <a:rPr sz="10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Element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81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object 4"/>
          <p:cNvSpPr/>
          <p:nvPr/>
        </p:nvSpPr>
        <p:spPr>
          <a:xfrm>
            <a:off x="7289292" y="591194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345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8385047" y="591194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345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9730740" y="591194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345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7641335" y="5945473"/>
            <a:ext cx="192023" cy="1920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0049256" y="5945473"/>
            <a:ext cx="192024" cy="192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8749283" y="5945473"/>
            <a:ext cx="192023" cy="192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6409944" y="5945473"/>
            <a:ext cx="192024" cy="192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1222247" y="1418092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5">
                <a:moveTo>
                  <a:pt x="0" y="109727"/>
                </a:moveTo>
                <a:lnTo>
                  <a:pt x="111252" y="109727"/>
                </a:lnTo>
                <a:lnTo>
                  <a:pt x="111252" y="0"/>
                </a:lnTo>
                <a:lnTo>
                  <a:pt x="0" y="0"/>
                </a:lnTo>
                <a:lnTo>
                  <a:pt x="0" y="109727"/>
                </a:lnTo>
                <a:close/>
              </a:path>
            </a:pathLst>
          </a:custGeom>
          <a:solidFill>
            <a:srgbClr val="00C6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277111" y="1527820"/>
            <a:ext cx="0" cy="314960"/>
          </a:xfrm>
          <a:custGeom>
            <a:avLst/>
            <a:gdLst/>
            <a:ahLst/>
            <a:cxnLst/>
            <a:rect l="l" t="t" r="r" b="b"/>
            <a:pathLst>
              <a:path h="314959">
                <a:moveTo>
                  <a:pt x="0" y="0"/>
                </a:moveTo>
                <a:lnTo>
                  <a:pt x="0" y="314706"/>
                </a:lnTo>
              </a:path>
            </a:pathLst>
          </a:custGeom>
          <a:ln w="3175">
            <a:solidFill>
              <a:srgbClr val="85B3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496823" y="1843289"/>
            <a:ext cx="4241165" cy="0"/>
          </a:xfrm>
          <a:custGeom>
            <a:avLst/>
            <a:gdLst/>
            <a:ahLst/>
            <a:cxnLst/>
            <a:rect l="l" t="t" r="r" b="b"/>
            <a:pathLst>
              <a:path w="4241165">
                <a:moveTo>
                  <a:pt x="0" y="0"/>
                </a:moveTo>
                <a:lnTo>
                  <a:pt x="4240911" y="0"/>
                </a:lnTo>
              </a:path>
            </a:pathLst>
          </a:custGeom>
          <a:ln w="3175">
            <a:solidFill>
              <a:srgbClr val="85B3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222247" y="2283725"/>
            <a:ext cx="111760" cy="109855"/>
          </a:xfrm>
          <a:custGeom>
            <a:avLst/>
            <a:gdLst/>
            <a:ahLst/>
            <a:cxnLst/>
            <a:rect l="l" t="t" r="r" b="b"/>
            <a:pathLst>
              <a:path w="111759" h="109855">
                <a:moveTo>
                  <a:pt x="0" y="109727"/>
                </a:moveTo>
                <a:lnTo>
                  <a:pt x="111252" y="109727"/>
                </a:lnTo>
                <a:lnTo>
                  <a:pt x="111252" y="0"/>
                </a:lnTo>
                <a:lnTo>
                  <a:pt x="0" y="0"/>
                </a:lnTo>
                <a:lnTo>
                  <a:pt x="0" y="109727"/>
                </a:lnTo>
                <a:close/>
              </a:path>
            </a:pathLst>
          </a:custGeom>
          <a:solidFill>
            <a:srgbClr val="00C6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277111" y="2393453"/>
            <a:ext cx="0" cy="314960"/>
          </a:xfrm>
          <a:custGeom>
            <a:avLst/>
            <a:gdLst/>
            <a:ahLst/>
            <a:cxnLst/>
            <a:rect l="l" t="t" r="r" b="b"/>
            <a:pathLst>
              <a:path h="314960">
                <a:moveTo>
                  <a:pt x="0" y="0"/>
                </a:moveTo>
                <a:lnTo>
                  <a:pt x="0" y="314706"/>
                </a:lnTo>
              </a:path>
            </a:pathLst>
          </a:custGeom>
          <a:ln w="3175">
            <a:solidFill>
              <a:srgbClr val="85B3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96823" y="2708920"/>
            <a:ext cx="4241165" cy="0"/>
          </a:xfrm>
          <a:custGeom>
            <a:avLst/>
            <a:gdLst/>
            <a:ahLst/>
            <a:cxnLst/>
            <a:rect l="l" t="t" r="r" b="b"/>
            <a:pathLst>
              <a:path w="4241165">
                <a:moveTo>
                  <a:pt x="0" y="0"/>
                </a:moveTo>
                <a:lnTo>
                  <a:pt x="4240911" y="0"/>
                </a:lnTo>
              </a:path>
            </a:pathLst>
          </a:custGeom>
          <a:ln w="3175">
            <a:solidFill>
              <a:srgbClr val="85B3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62711" y="5805264"/>
            <a:ext cx="4375785" cy="425450"/>
          </a:xfrm>
          <a:custGeom>
            <a:avLst/>
            <a:gdLst/>
            <a:ahLst/>
            <a:cxnLst/>
            <a:rect l="l" t="t" r="r" b="b"/>
            <a:pathLst>
              <a:path w="4375785" h="425450">
                <a:moveTo>
                  <a:pt x="0" y="425196"/>
                </a:moveTo>
                <a:lnTo>
                  <a:pt x="4375404" y="425196"/>
                </a:lnTo>
                <a:lnTo>
                  <a:pt x="4375404" y="0"/>
                </a:lnTo>
                <a:lnTo>
                  <a:pt x="0" y="0"/>
                </a:lnTo>
                <a:lnTo>
                  <a:pt x="0" y="425196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41756" y="5877272"/>
            <a:ext cx="4160520" cy="25840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860"/>
              </a:lnSpc>
              <a:spcBef>
                <a:spcPts val="215"/>
              </a:spcBef>
            </a:pPr>
            <a:r>
              <a:rPr lang="zh-CN" altLang="en-US" sz="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本设备尚未按照联邦通信委员会的规则要求获得授权。在获得授权之前，不得出售或租赁。</a:t>
            </a:r>
            <a:endParaRPr lang="zh-CN" altLang="en-US" sz="800" spc="50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496823" y="1136152"/>
            <a:ext cx="621792" cy="621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496823" y="2000260"/>
            <a:ext cx="621792" cy="621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 txBox="1"/>
          <p:nvPr/>
        </p:nvSpPr>
        <p:spPr>
          <a:xfrm>
            <a:off x="1436624" y="1261882"/>
            <a:ext cx="3301364" cy="410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25"/>
              </a:lnSpc>
              <a:spcBef>
                <a:spcPts val="100"/>
              </a:spcBef>
            </a:pPr>
            <a:r>
              <a:rPr lang="en-US" altLang="zh-CN" sz="900" b="1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900" b="1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900" b="1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900" b="1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酷睿™ </a:t>
            </a:r>
            <a:r>
              <a:rPr lang="en-US" sz="900" b="1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i7-1165G7</a:t>
            </a:r>
            <a:endParaRPr lang="en-US" sz="900" b="1" spc="65" dirty="0">
              <a:solidFill>
                <a:srgbClr val="004985"/>
              </a:solidFill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970"/>
              </a:lnSpc>
              <a:spcBef>
                <a:spcPts val="70"/>
              </a:spcBef>
            </a:pPr>
            <a:r>
              <a:rPr sz="900" spc="35" dirty="0">
                <a:latin typeface="Calibri" panose="020F0502020204030204"/>
                <a:cs typeface="Calibri" panose="020F0502020204030204"/>
              </a:rPr>
              <a:t>2.8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60" dirty="0">
                <a:latin typeface="Calibri" panose="020F0502020204030204"/>
                <a:cs typeface="Calibri" panose="020F0502020204030204"/>
              </a:rPr>
              <a:t>GHz</a:t>
            </a:r>
            <a:r>
              <a:rPr sz="9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–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4.7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60" dirty="0">
                <a:latin typeface="Calibri" panose="020F0502020204030204"/>
                <a:cs typeface="Calibri" panose="020F0502020204030204"/>
              </a:rPr>
              <a:t>GHz</a:t>
            </a:r>
            <a:r>
              <a:rPr sz="9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10" dirty="0">
                <a:latin typeface="Calibri" panose="020F0502020204030204"/>
                <a:cs typeface="Calibri" panose="020F0502020204030204"/>
              </a:rPr>
              <a:t>（睿频加速）</a:t>
            </a:r>
            <a:r>
              <a:rPr lang="en-US" altLang="zh-CN" sz="900" spc="35" dirty="0">
                <a:latin typeface="Calibri" panose="020F0502020204030204"/>
                <a:cs typeface="Calibri" panose="020F0502020204030204"/>
              </a:rPr>
              <a:t>,</a:t>
            </a:r>
            <a:r>
              <a:rPr sz="9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b="1" spc="7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核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,</a:t>
            </a:r>
            <a:r>
              <a:rPr sz="9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b="1" spc="7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线程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, </a:t>
            </a:r>
            <a:r>
              <a:rPr sz="900" spc="50" dirty="0">
                <a:latin typeface="Calibri" panose="020F0502020204030204"/>
                <a:cs typeface="Calibri" panose="020F0502020204030204"/>
              </a:rPr>
              <a:t>12MB</a:t>
            </a:r>
            <a:r>
              <a:rPr sz="9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10" dirty="0">
                <a:latin typeface="Calibri" panose="020F0502020204030204"/>
                <a:cs typeface="Calibri" panose="020F0502020204030204"/>
              </a:rPr>
              <a:t>缓存</a:t>
            </a:r>
            <a:r>
              <a:rPr sz="900" spc="30" dirty="0">
                <a:latin typeface="Calibri" panose="020F0502020204030204"/>
                <a:cs typeface="Calibri" panose="020F0502020204030204"/>
              </a:rPr>
              <a:t>, </a:t>
            </a:r>
            <a:r>
              <a:rPr sz="900" b="1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28W  </a:t>
            </a:r>
            <a:r>
              <a:rPr lang="zh-CN" altLang="en-US" sz="900" b="1" spc="1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sz="900" b="1" spc="1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锐矩</a:t>
            </a:r>
            <a:r>
              <a:rPr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sz="900" b="1" spc="5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900" b="1" spc="82" baseline="2800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e </a:t>
            </a:r>
            <a:r>
              <a:rPr lang="zh-CN" altLang="en-US" sz="900" b="1" spc="3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显卡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, </a:t>
            </a:r>
            <a:r>
              <a:rPr sz="900" spc="75" dirty="0">
                <a:latin typeface="Calibri" panose="020F0502020204030204"/>
                <a:cs typeface="Calibri" panose="020F0502020204030204"/>
              </a:rPr>
              <a:t>400 </a:t>
            </a:r>
            <a:r>
              <a:rPr sz="900" spc="40" dirty="0">
                <a:latin typeface="Calibri" panose="020F0502020204030204"/>
                <a:cs typeface="Calibri" panose="020F0502020204030204"/>
              </a:rPr>
              <a:t>MHz </a:t>
            </a:r>
            <a:r>
              <a:rPr sz="900" dirty="0">
                <a:latin typeface="Calibri" panose="020F0502020204030204"/>
                <a:cs typeface="Calibri" panose="020F0502020204030204"/>
              </a:rPr>
              <a:t>– </a:t>
            </a:r>
            <a:r>
              <a:rPr sz="900" spc="75" dirty="0">
                <a:latin typeface="Calibri" panose="020F0502020204030204"/>
                <a:cs typeface="Calibri" panose="020F0502020204030204"/>
              </a:rPr>
              <a:t>1300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40" dirty="0">
                <a:latin typeface="Calibri" panose="020F0502020204030204"/>
                <a:cs typeface="Calibri" panose="020F0502020204030204"/>
              </a:rPr>
              <a:t>MHz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1436625" y="2111259"/>
            <a:ext cx="3199890" cy="423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25"/>
              </a:lnSpc>
              <a:spcBef>
                <a:spcPts val="100"/>
              </a:spcBef>
            </a:pPr>
            <a:r>
              <a:rPr lang="en-US" altLang="zh-CN" sz="900" b="1" spc="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900" b="1" spc="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900" b="1" spc="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900" b="1" spc="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酷睿™ </a:t>
            </a:r>
            <a:r>
              <a:rPr sz="900" b="1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i5-1135G7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970"/>
              </a:lnSpc>
              <a:spcBef>
                <a:spcPts val="70"/>
              </a:spcBef>
            </a:pPr>
            <a:r>
              <a:rPr sz="900" spc="35" dirty="0">
                <a:latin typeface="Calibri" panose="020F0502020204030204"/>
                <a:cs typeface="Calibri" panose="020F0502020204030204"/>
              </a:rPr>
              <a:t>2.4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60" dirty="0">
                <a:latin typeface="Calibri" panose="020F0502020204030204"/>
                <a:cs typeface="Calibri" panose="020F0502020204030204"/>
              </a:rPr>
              <a:t>GHz</a:t>
            </a:r>
            <a:r>
              <a:rPr sz="9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–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4.2</a:t>
            </a:r>
            <a:r>
              <a:rPr sz="9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60" dirty="0">
                <a:latin typeface="Calibri" panose="020F0502020204030204"/>
                <a:cs typeface="Calibri" panose="020F0502020204030204"/>
              </a:rPr>
              <a:t>GHz</a:t>
            </a:r>
            <a:r>
              <a:rPr sz="9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10" dirty="0">
                <a:latin typeface="Calibri" panose="020F0502020204030204"/>
                <a:cs typeface="Calibri" panose="020F0502020204030204"/>
              </a:rPr>
              <a:t>（睿频加速）</a:t>
            </a:r>
            <a:r>
              <a:rPr lang="en-US" altLang="zh-CN" sz="900" spc="35" dirty="0">
                <a:latin typeface="Calibri" panose="020F0502020204030204"/>
                <a:cs typeface="Calibri" panose="020F0502020204030204"/>
              </a:rPr>
              <a:t>,</a:t>
            </a:r>
            <a:r>
              <a:rPr lang="zh-CN" altLang="en-US" sz="9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900" b="1" spc="7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核</a:t>
            </a:r>
            <a:r>
              <a:rPr lang="en-US" altLang="zh-CN" sz="900" spc="25" dirty="0">
                <a:latin typeface="Calibri" panose="020F0502020204030204"/>
                <a:cs typeface="Calibri" panose="020F0502020204030204"/>
              </a:rPr>
              <a:t>,</a:t>
            </a:r>
            <a:r>
              <a:rPr lang="zh-CN" altLang="en-US" sz="9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900" b="1" spc="7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zh-CN" altLang="en-US"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线程</a:t>
            </a:r>
            <a:r>
              <a:rPr lang="en-US" altLang="zh-CN" sz="900" spc="25" dirty="0">
                <a:latin typeface="Calibri" panose="020F0502020204030204"/>
                <a:cs typeface="Calibri" panose="020F0502020204030204"/>
              </a:rPr>
              <a:t>, </a:t>
            </a:r>
            <a:r>
              <a:rPr lang="en-US" altLang="zh-CN" sz="900" spc="50" dirty="0">
                <a:latin typeface="Calibri" panose="020F0502020204030204"/>
                <a:cs typeface="Calibri" panose="020F0502020204030204"/>
              </a:rPr>
              <a:t>8MB</a:t>
            </a:r>
            <a:r>
              <a:rPr lang="en-US" altLang="zh-CN" sz="9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900" spc="10" dirty="0">
                <a:latin typeface="Calibri" panose="020F0502020204030204"/>
                <a:cs typeface="Calibri" panose="020F0502020204030204"/>
              </a:rPr>
              <a:t>缓存</a:t>
            </a:r>
            <a:r>
              <a:rPr lang="en-US" altLang="zh-CN" sz="900" spc="30" dirty="0">
                <a:latin typeface="Calibri" panose="020F0502020204030204"/>
                <a:cs typeface="Calibri" panose="020F0502020204030204"/>
              </a:rPr>
              <a:t>, </a:t>
            </a:r>
            <a:r>
              <a:rPr lang="en-US" altLang="zh-CN" sz="900" b="1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28W</a:t>
            </a:r>
            <a:endParaRPr lang="en-US" altLang="zh-CN" sz="900" b="1" spc="65" dirty="0">
              <a:solidFill>
                <a:srgbClr val="004985"/>
              </a:solidFill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970"/>
              </a:lnSpc>
              <a:spcBef>
                <a:spcPts val="70"/>
              </a:spcBef>
            </a:pPr>
            <a:r>
              <a:rPr lang="zh-CN" altLang="en-US" sz="900" b="1" spc="1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900" b="1" spc="1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锐矩</a:t>
            </a:r>
            <a:r>
              <a:rPr lang="en-US" altLang="zh-CN" sz="900" b="1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en-US" altLang="zh-CN" sz="900" b="1" spc="5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lang="en-US" altLang="zh-CN" sz="900" b="1" spc="82" baseline="2800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e </a:t>
            </a:r>
            <a:r>
              <a:rPr lang="zh-CN" altLang="en-US" sz="900" b="1" spc="3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显卡</a:t>
            </a:r>
            <a:r>
              <a:rPr sz="900" spc="35" dirty="0">
                <a:latin typeface="Calibri" panose="020F0502020204030204"/>
                <a:cs typeface="Calibri" panose="020F0502020204030204"/>
              </a:rPr>
              <a:t>, </a:t>
            </a:r>
            <a:r>
              <a:rPr sz="900" spc="75" dirty="0">
                <a:latin typeface="Calibri" panose="020F0502020204030204"/>
                <a:cs typeface="Calibri" panose="020F0502020204030204"/>
              </a:rPr>
              <a:t>400 </a:t>
            </a:r>
            <a:r>
              <a:rPr sz="900" spc="40" dirty="0">
                <a:latin typeface="Calibri" panose="020F0502020204030204"/>
                <a:cs typeface="Calibri" panose="020F0502020204030204"/>
              </a:rPr>
              <a:t>MHz </a:t>
            </a:r>
            <a:r>
              <a:rPr sz="900" dirty="0">
                <a:latin typeface="Calibri" panose="020F0502020204030204"/>
                <a:cs typeface="Calibri" panose="020F0502020204030204"/>
              </a:rPr>
              <a:t>– </a:t>
            </a:r>
            <a:r>
              <a:rPr sz="900" spc="75" dirty="0">
                <a:latin typeface="Calibri" panose="020F0502020204030204"/>
                <a:cs typeface="Calibri" panose="020F0502020204030204"/>
              </a:rPr>
              <a:t>1300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40" dirty="0">
                <a:latin typeface="Calibri" panose="020F0502020204030204"/>
                <a:cs typeface="Calibri" panose="020F0502020204030204"/>
              </a:rPr>
              <a:t>MHz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3438144" y="5211676"/>
            <a:ext cx="1368552" cy="573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224027" y="2492896"/>
            <a:ext cx="4829556" cy="28666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96823" y="5085184"/>
            <a:ext cx="1043939" cy="6812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 txBox="1"/>
          <p:nvPr/>
        </p:nvSpPr>
        <p:spPr>
          <a:xfrm>
            <a:off x="5431028" y="1264860"/>
            <a:ext cx="6278242" cy="41556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en-US" altLang="zh-CN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15.6</a:t>
            </a:r>
            <a:r>
              <a:rPr lang="zh-CN" altLang="en-US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英寸 </a:t>
            </a:r>
            <a:r>
              <a:rPr lang="en-US" altLang="zh-CN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CNC </a:t>
            </a:r>
            <a:r>
              <a:rPr lang="zh-CN" altLang="en-US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精修阳极氧化铝机身</a:t>
            </a: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（颜色</a:t>
            </a:r>
            <a:r>
              <a:rPr lang="en-US" altLang="zh-CN" sz="1000" spc="25" dirty="0">
                <a:latin typeface="Calibri" panose="020F0502020204030204"/>
                <a:cs typeface="Calibri" panose="020F0502020204030204"/>
              </a:rPr>
              <a:t>:</a:t>
            </a: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午夜黑或影子灰）。</a:t>
            </a:r>
            <a:endParaRPr lang="zh-CN" altLang="en-US" sz="1000" spc="25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窄边框 </a:t>
            </a:r>
            <a:r>
              <a:rPr lang="en-US" sz="1000" spc="30" dirty="0">
                <a:latin typeface="Calibri" panose="020F0502020204030204"/>
                <a:cs typeface="Calibri" panose="020F0502020204030204"/>
              </a:rPr>
              <a:t>IPS</a:t>
            </a:r>
            <a:r>
              <a:rPr lang="zh-CN" altLang="en-US" sz="1000" spc="30" dirty="0">
                <a:latin typeface="Calibri" panose="020F0502020204030204"/>
                <a:cs typeface="Calibri" panose="020F0502020204030204"/>
              </a:rPr>
              <a:t>屏幕 </a:t>
            </a:r>
            <a:r>
              <a:rPr lang="en-US" altLang="zh-CN" sz="1000" spc="30" dirty="0">
                <a:latin typeface="Calibri" panose="020F0502020204030204"/>
                <a:cs typeface="Calibri" panose="020F0502020204030204"/>
              </a:rPr>
              <a:t>16:9 </a:t>
            </a:r>
            <a:r>
              <a:rPr lang="zh-CN" altLang="en-US" sz="1000" spc="30" dirty="0">
                <a:latin typeface="Calibri" panose="020F0502020204030204"/>
                <a:cs typeface="Calibri" panose="020F0502020204030204"/>
              </a:rPr>
              <a:t>比例</a:t>
            </a:r>
            <a:r>
              <a:rPr lang="en-US" altLang="zh-CN" sz="1000" spc="30" dirty="0">
                <a:latin typeface="Calibri" panose="020F0502020204030204"/>
                <a:cs typeface="Calibri" panose="020F0502020204030204"/>
              </a:rPr>
              <a:t>, </a:t>
            </a:r>
            <a:r>
              <a:rPr lang="en-US" altLang="zh-CN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1920*1080@60</a:t>
            </a:r>
            <a:r>
              <a:rPr lang="en-US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Hz 100% sRGB</a:t>
            </a:r>
            <a:r>
              <a:rPr lang="en-US" sz="1000" spc="3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altLang="en-US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触摸屏</a:t>
            </a:r>
            <a:r>
              <a:rPr lang="zh-CN" altLang="en-US" sz="1000" spc="30" dirty="0">
                <a:latin typeface="Calibri" panose="020F0502020204030204"/>
                <a:cs typeface="Calibri" panose="020F0502020204030204"/>
              </a:rPr>
              <a:t>和非触摸屏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-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双通道</a:t>
            </a:r>
            <a:r>
              <a:rPr sz="1000" spc="-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5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8GB</a:t>
            </a:r>
            <a:r>
              <a:rPr sz="1000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或</a:t>
            </a:r>
            <a:r>
              <a:rPr sz="1000" spc="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6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16GB</a:t>
            </a:r>
            <a:r>
              <a:rPr sz="1000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LPDDR4x</a:t>
            </a:r>
            <a:r>
              <a:rPr sz="1000" spc="-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6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4266MHz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000" spc="80" dirty="0">
                <a:latin typeface="Calibri" panose="020F0502020204030204"/>
                <a:cs typeface="Calibri" panose="020F0502020204030204"/>
              </a:rPr>
              <a:t>1 </a:t>
            </a:r>
            <a:r>
              <a:rPr lang="zh-CN" altLang="en-US" sz="1000" spc="80" dirty="0">
                <a:latin typeface="Calibri" panose="020F0502020204030204"/>
                <a:cs typeface="Calibri" panose="020F0502020204030204"/>
              </a:rPr>
              <a:t>个 </a:t>
            </a:r>
            <a:r>
              <a:rPr sz="100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M.2 </a:t>
            </a:r>
            <a:r>
              <a:rPr sz="1000" spc="7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22x80</a:t>
            </a:r>
            <a:r>
              <a:rPr sz="1000" spc="-1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-1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插槽（</a:t>
            </a:r>
            <a:r>
              <a:rPr sz="10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40" dirty="0">
                <a:latin typeface="Calibri" panose="020F0502020204030204"/>
                <a:cs typeface="Calibri" panose="020F0502020204030204"/>
              </a:rPr>
              <a:t>PCIe </a:t>
            </a:r>
            <a:r>
              <a:rPr sz="1000" spc="60" dirty="0">
                <a:latin typeface="Calibri" panose="020F0502020204030204"/>
                <a:cs typeface="Calibri" panose="020F0502020204030204"/>
              </a:rPr>
              <a:t>x4 </a:t>
            </a:r>
            <a:r>
              <a:rPr sz="1000" spc="50" dirty="0">
                <a:latin typeface="Calibri" panose="020F0502020204030204"/>
                <a:cs typeface="Calibri" panose="020F0502020204030204"/>
              </a:rPr>
              <a:t>Gen4 </a:t>
            </a:r>
            <a:r>
              <a:rPr sz="1000" spc="25" dirty="0">
                <a:latin typeface="Calibri" panose="020F0502020204030204"/>
                <a:cs typeface="Calibri" panose="020F0502020204030204"/>
              </a:rPr>
              <a:t>NVMe</a:t>
            </a: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）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全尺寸</a:t>
            </a:r>
            <a:r>
              <a:rPr 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HDMI 2.0b</a:t>
            </a:r>
            <a:r>
              <a:rPr lang="zh-CN" alt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显示接口</a:t>
            </a:r>
            <a:r>
              <a:rPr lang="zh-CN" altLang="en-US" sz="1000" spc="40" dirty="0">
                <a:latin typeface="Calibri" panose="020F0502020204030204"/>
                <a:cs typeface="Calibri" panose="020F0502020204030204"/>
              </a:rPr>
              <a:t>和 </a:t>
            </a:r>
            <a:r>
              <a:rPr lang="en-US" altLang="zh-CN" sz="1000" spc="4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000" spc="40" dirty="0">
                <a:latin typeface="Calibri" panose="020F0502020204030204"/>
                <a:cs typeface="Calibri" panose="020F0502020204030204"/>
              </a:rPr>
              <a:t>个</a:t>
            </a:r>
            <a:r>
              <a:rPr lang="zh-CN" alt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搭载</a:t>
            </a:r>
            <a:r>
              <a:rPr 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Thunderbolt™ 4 </a:t>
            </a:r>
            <a:r>
              <a:rPr lang="zh-CN" altLang="en-US" sz="1000" spc="40" dirty="0">
                <a:latin typeface="Calibri" panose="020F0502020204030204"/>
                <a:cs typeface="Calibri" panose="020F0502020204030204"/>
              </a:rPr>
              <a:t>协议的</a:t>
            </a:r>
            <a:r>
              <a:rPr 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USB4.0 </a:t>
            </a:r>
            <a:r>
              <a:rPr lang="en-US" sz="1000" spc="40" dirty="0">
                <a:latin typeface="Calibri" panose="020F0502020204030204"/>
                <a:cs typeface="Calibri" panose="020F0502020204030204"/>
              </a:rPr>
              <a:t>Type-C</a:t>
            </a:r>
            <a:r>
              <a:rPr lang="zh-CN" altLang="en-US" sz="1000" spc="40" dirty="0">
                <a:latin typeface="Calibri" panose="020F0502020204030204"/>
                <a:cs typeface="Calibri" panose="020F0502020204030204"/>
              </a:rPr>
              <a:t>接口</a:t>
            </a:r>
            <a:r>
              <a:rPr lang="zh-CN" alt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（支持</a:t>
            </a:r>
            <a:r>
              <a:rPr 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DisplayPort 1.4）</a:t>
            </a:r>
            <a:endParaRPr lang="en-US" sz="1000" spc="40" dirty="0">
              <a:solidFill>
                <a:srgbClr val="004985"/>
              </a:solidFill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49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sz="100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sz="1000" spc="-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3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Wi-Fi</a:t>
            </a:r>
            <a:r>
              <a:rPr sz="1000" spc="-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7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6</a:t>
            </a:r>
            <a:r>
              <a:rPr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7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AX201</a:t>
            </a:r>
            <a:r>
              <a:rPr sz="1000" spc="1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85" dirty="0">
                <a:latin typeface="Calibri" panose="020F0502020204030204"/>
                <a:cs typeface="Calibri" panose="020F0502020204030204"/>
              </a:rPr>
              <a:t>+</a:t>
            </a:r>
            <a:r>
              <a:rPr sz="10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3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蓝牙</a:t>
            </a:r>
            <a:r>
              <a:rPr sz="1000" spc="-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3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v5.1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000" spc="75" dirty="0">
                <a:latin typeface="Calibri" panose="020F0502020204030204"/>
                <a:cs typeface="Calibri" panose="020F0502020204030204"/>
              </a:rPr>
              <a:t>2 </a:t>
            </a:r>
            <a:r>
              <a:rPr lang="zh-CN" altLang="en-US" sz="1000" spc="75" dirty="0">
                <a:latin typeface="Calibri" panose="020F0502020204030204"/>
                <a:cs typeface="Calibri" panose="020F0502020204030204"/>
              </a:rPr>
              <a:t>个</a:t>
            </a:r>
            <a:r>
              <a:rPr sz="1000" spc="7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USB </a:t>
            </a:r>
            <a:r>
              <a:rPr sz="1000" spc="3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3.2 </a:t>
            </a:r>
            <a:r>
              <a:rPr sz="1000" spc="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Gen2 </a:t>
            </a:r>
            <a:r>
              <a:rPr sz="1000" spc="55" dirty="0">
                <a:latin typeface="Calibri" panose="020F0502020204030204"/>
                <a:cs typeface="Calibri" panose="020F0502020204030204"/>
              </a:rPr>
              <a:t>Type-A</a:t>
            </a:r>
            <a:r>
              <a:rPr sz="1000" spc="-14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30" dirty="0">
                <a:latin typeface="Calibri" panose="020F0502020204030204"/>
                <a:cs typeface="Calibri" panose="020F0502020204030204"/>
              </a:rPr>
              <a:t>接口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000" spc="40" dirty="0">
                <a:latin typeface="Calibri" panose="020F0502020204030204"/>
                <a:cs typeface="Calibri" panose="020F0502020204030204"/>
              </a:rPr>
              <a:t>3.5</a:t>
            </a:r>
            <a:r>
              <a:rPr lang="zh-CN" altLang="en-US" sz="1000" spc="40" dirty="0">
                <a:latin typeface="Calibri" panose="020F0502020204030204"/>
                <a:cs typeface="Calibri" panose="020F0502020204030204"/>
              </a:rPr>
              <a:t>毫米立体声耳机插孔</a:t>
            </a:r>
            <a:endParaRPr lang="en-US" altLang="zh-CN" sz="1000" spc="4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sz="100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1000" spc="3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高清晰度音频技术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1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35" dirty="0">
                <a:latin typeface="Calibri" panose="020F0502020204030204"/>
                <a:cs typeface="Calibri" panose="020F0502020204030204"/>
              </a:rPr>
              <a:t>支持</a:t>
            </a:r>
            <a:r>
              <a:rPr lang="en-US" sz="1000" spc="35" dirty="0">
                <a:latin typeface="Calibri" panose="020F0502020204030204"/>
                <a:cs typeface="Calibri" panose="020F0502020204030204"/>
              </a:rPr>
              <a:t>Windows* Hello</a:t>
            </a:r>
            <a:r>
              <a:rPr lang="zh-CN" altLang="en-US" sz="1000" spc="35" dirty="0">
                <a:latin typeface="Calibri" panose="020F0502020204030204"/>
                <a:cs typeface="Calibri" panose="020F0502020204030204"/>
              </a:rPr>
              <a:t>人脸识别登录的高清红外摄像头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en-US" sz="1000" spc="55" dirty="0">
                <a:latin typeface="Calibri" panose="020F0502020204030204"/>
                <a:cs typeface="Calibri" panose="020F0502020204030204"/>
              </a:rPr>
              <a:t>Kensington NanoSaver </a:t>
            </a:r>
            <a:r>
              <a:rPr lang="zh-CN" altLang="en-US" sz="1000" spc="55" dirty="0">
                <a:latin typeface="Calibri" panose="020F0502020204030204"/>
                <a:cs typeface="Calibri" panose="020F0502020204030204"/>
              </a:rPr>
              <a:t>防盗锁孔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静音薄膜背光键盘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35" dirty="0">
                <a:latin typeface="Calibri" panose="020F0502020204030204"/>
                <a:cs typeface="Calibri" panose="020F0502020204030204"/>
              </a:rPr>
              <a:t>触控板下方的</a:t>
            </a:r>
            <a:r>
              <a:rPr lang="zh-CN" altLang="en-US" sz="1000" spc="3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灯带</a:t>
            </a: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支持</a:t>
            </a:r>
            <a:r>
              <a:rPr lang="en-US" altLang="zh-CN" sz="1000" spc="25" dirty="0">
                <a:latin typeface="Calibri" panose="020F0502020204030204"/>
                <a:cs typeface="Calibri" panose="020F0502020204030204"/>
              </a:rPr>
              <a:t>Cortana</a:t>
            </a: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和</a:t>
            </a:r>
            <a:r>
              <a:rPr lang="en-US" altLang="zh-CN" sz="1000" spc="25" dirty="0">
                <a:latin typeface="Calibri" panose="020F0502020204030204"/>
                <a:cs typeface="Calibri" panose="020F0502020204030204"/>
              </a:rPr>
              <a:t>Alexa</a:t>
            </a: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个人语音助手（跟随声音的大小左右浮动）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基于微软*精密驱动器的玻璃触控板，禁用</a:t>
            </a:r>
            <a:r>
              <a:rPr lang="en-US" altLang="zh-CN" sz="1000" spc="2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启用</a:t>
            </a:r>
            <a:r>
              <a:rPr lang="en-US" altLang="zh-CN" sz="1000" spc="25" dirty="0">
                <a:latin typeface="Calibri" panose="020F0502020204030204"/>
                <a:cs typeface="Calibri" panose="020F0502020204030204"/>
              </a:rPr>
              <a:t>LED</a:t>
            </a: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状态指示灯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000" spc="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73Whr </a:t>
            </a:r>
            <a:r>
              <a:rPr lang="zh-CN" altLang="en-US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电池</a:t>
            </a:r>
            <a:r>
              <a:rPr lang="zh-CN" altLang="en-US" sz="1000" spc="35" dirty="0">
                <a:latin typeface="Calibri" panose="020F0502020204030204"/>
                <a:cs typeface="Calibri" panose="020F0502020204030204"/>
              </a:rPr>
              <a:t>，支持快充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75" dirty="0">
                <a:latin typeface="Calibri" panose="020F0502020204030204"/>
                <a:cs typeface="Calibri" panose="020F0502020204030204"/>
              </a:rPr>
              <a:t>长宽高：</a:t>
            </a:r>
            <a:r>
              <a:rPr sz="1000" spc="75" dirty="0">
                <a:latin typeface="Calibri" panose="020F0502020204030204"/>
                <a:cs typeface="Calibri" panose="020F0502020204030204"/>
              </a:rPr>
              <a:t>355 </a:t>
            </a: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毫米</a:t>
            </a:r>
            <a:r>
              <a:rPr sz="10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35" dirty="0">
                <a:latin typeface="Calibri" panose="020F0502020204030204"/>
                <a:cs typeface="Calibri" panose="020F0502020204030204"/>
              </a:rPr>
              <a:t>x </a:t>
            </a:r>
            <a:r>
              <a:rPr sz="1000" spc="75" dirty="0">
                <a:latin typeface="Calibri" panose="020F0502020204030204"/>
                <a:cs typeface="Calibri" panose="020F0502020204030204"/>
              </a:rPr>
              <a:t>230 </a:t>
            </a: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毫米</a:t>
            </a:r>
            <a:r>
              <a:rPr sz="10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35" dirty="0">
                <a:latin typeface="Calibri" panose="020F0502020204030204"/>
                <a:cs typeface="Calibri" panose="020F0502020204030204"/>
              </a:rPr>
              <a:t>x </a:t>
            </a:r>
            <a:r>
              <a:rPr sz="1000" spc="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14.9</a:t>
            </a:r>
            <a:r>
              <a:rPr sz="1000" spc="-13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毫米</a:t>
            </a:r>
            <a:r>
              <a:rPr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, </a:t>
            </a:r>
            <a:r>
              <a:rPr lang="zh-CN" altLang="en-US" sz="1000" spc="2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重量小于</a:t>
            </a:r>
            <a:r>
              <a:rPr sz="1000" spc="5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1.65</a:t>
            </a:r>
            <a:r>
              <a:rPr lang="zh-CN" altLang="en-US" sz="1000" spc="5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千克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000" spc="8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L7 </a:t>
            </a:r>
            <a:r>
              <a:rPr sz="1000" spc="7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SKUs </a:t>
            </a:r>
            <a:r>
              <a:rPr sz="100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lang="zh-CN" altLang="en-US" sz="1000" spc="25" dirty="0">
                <a:latin typeface="Calibri" panose="020F0502020204030204"/>
                <a:cs typeface="Calibri" panose="020F0502020204030204"/>
              </a:rPr>
              <a:t>不含硬盘和操作系统</a:t>
            </a:r>
            <a:endParaRPr lang="en-US" altLang="zh-CN" sz="1000" spc="25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体积小巧的</a:t>
            </a:r>
            <a:r>
              <a:rPr sz="1000" spc="65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65W </a:t>
            </a:r>
            <a:r>
              <a:rPr sz="1000" spc="8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USB-C</a:t>
            </a:r>
            <a:r>
              <a:rPr sz="1000" spc="-1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-15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电源适配器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lang="zh-CN" altLang="en-US" sz="1000" spc="40" dirty="0">
                <a:solidFill>
                  <a:srgbClr val="004985"/>
                </a:solidFill>
                <a:latin typeface="Calibri" panose="020F0502020204030204"/>
                <a:cs typeface="Calibri" panose="020F0502020204030204"/>
              </a:rPr>
              <a:t>两年保修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5033771" y="1177332"/>
            <a:ext cx="0" cy="5417820"/>
          </a:xfrm>
          <a:custGeom>
            <a:avLst/>
            <a:gdLst/>
            <a:ahLst/>
            <a:cxnLst/>
            <a:rect l="l" t="t" r="r" b="b"/>
            <a:pathLst>
              <a:path h="5417820">
                <a:moveTo>
                  <a:pt x="0" y="0"/>
                </a:moveTo>
                <a:lnTo>
                  <a:pt x="0" y="5417388"/>
                </a:lnTo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10558571" y="1052736"/>
            <a:ext cx="1442085" cy="253365"/>
          </a:xfrm>
          <a:custGeom>
            <a:avLst/>
            <a:gdLst/>
            <a:ahLst/>
            <a:cxnLst/>
            <a:rect l="l" t="t" r="r" b="b"/>
            <a:pathLst>
              <a:path w="1442084" h="253365">
                <a:moveTo>
                  <a:pt x="1315211" y="0"/>
                </a:moveTo>
                <a:lnTo>
                  <a:pt x="126492" y="0"/>
                </a:lnTo>
                <a:lnTo>
                  <a:pt x="77259" y="9941"/>
                </a:lnTo>
                <a:lnTo>
                  <a:pt x="37052" y="37052"/>
                </a:lnTo>
                <a:lnTo>
                  <a:pt x="9941" y="77259"/>
                </a:lnTo>
                <a:lnTo>
                  <a:pt x="0" y="126491"/>
                </a:lnTo>
                <a:lnTo>
                  <a:pt x="9941" y="175724"/>
                </a:lnTo>
                <a:lnTo>
                  <a:pt x="37052" y="215931"/>
                </a:lnTo>
                <a:lnTo>
                  <a:pt x="77259" y="243042"/>
                </a:lnTo>
                <a:lnTo>
                  <a:pt x="126492" y="252983"/>
                </a:lnTo>
                <a:lnTo>
                  <a:pt x="1315211" y="252983"/>
                </a:lnTo>
                <a:lnTo>
                  <a:pt x="1364444" y="243042"/>
                </a:lnTo>
                <a:lnTo>
                  <a:pt x="1404651" y="215931"/>
                </a:lnTo>
                <a:lnTo>
                  <a:pt x="1431762" y="175724"/>
                </a:lnTo>
                <a:lnTo>
                  <a:pt x="1441703" y="126491"/>
                </a:lnTo>
                <a:lnTo>
                  <a:pt x="1431762" y="77259"/>
                </a:lnTo>
                <a:lnTo>
                  <a:pt x="1404651" y="37052"/>
                </a:lnTo>
                <a:lnTo>
                  <a:pt x="1364444" y="9941"/>
                </a:lnTo>
                <a:lnTo>
                  <a:pt x="1315211" y="0"/>
                </a:lnTo>
                <a:close/>
              </a:path>
            </a:pathLst>
          </a:custGeom>
          <a:solidFill>
            <a:srgbClr val="005B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 txBox="1"/>
          <p:nvPr/>
        </p:nvSpPr>
        <p:spPr>
          <a:xfrm>
            <a:off x="10854608" y="1081183"/>
            <a:ext cx="935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25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"Bishop</a:t>
            </a:r>
            <a:r>
              <a:rPr sz="1000" i="1" spc="-110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 </a:t>
            </a:r>
            <a:r>
              <a:rPr sz="1000" i="1" spc="-40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County"</a:t>
            </a:r>
            <a:endParaRPr sz="1000">
              <a:latin typeface="Lucida Sans" panose="020B0602030504020204"/>
              <a:cs typeface="Lucida Sans" panose="020B0602030504020204"/>
            </a:endParaRPr>
          </a:p>
        </p:txBody>
      </p:sp>
      <p:sp>
        <p:nvSpPr>
          <p:cNvPr id="35" name="标题 47"/>
          <p:cNvSpPr txBox="1"/>
          <p:nvPr/>
        </p:nvSpPr>
        <p:spPr>
          <a:xfrm>
            <a:off x="263351" y="216024"/>
            <a:ext cx="11223919" cy="620688"/>
          </a:xfrm>
        </p:spPr>
        <p:txBody>
          <a:bodyPr lIns="0" tIns="0" rIns="0" bIns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en-US" altLang="zh-CN" sz="2800" b="1" spc="3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®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NUC M15 BISHOP COUNTY(</a:t>
            </a:r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主教郡</a:t>
            </a:r>
            <a:r>
              <a:rPr lang="en-US" altLang="zh-CN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3" y="6345935"/>
            <a:ext cx="12192000" cy="5120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86516" y="6440422"/>
            <a:ext cx="486155" cy="320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625071" y="6432803"/>
            <a:ext cx="3175" cy="317500"/>
          </a:xfrm>
          <a:custGeom>
            <a:avLst/>
            <a:gdLst/>
            <a:ahLst/>
            <a:cxnLst/>
            <a:rect l="l" t="t" r="r" b="b"/>
            <a:pathLst>
              <a:path w="3175" h="317500">
                <a:moveTo>
                  <a:pt x="0" y="0"/>
                </a:moveTo>
                <a:lnTo>
                  <a:pt x="3175" y="31699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5929884" cy="3058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95630" y="0"/>
            <a:ext cx="6096368" cy="3020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993891" y="3029711"/>
            <a:ext cx="6198107" cy="3278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0" y="3160776"/>
            <a:ext cx="6137148" cy="3147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903582" y="6512831"/>
            <a:ext cx="131445" cy="200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105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</a:fld>
            <a:endParaRPr sz="1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438" y="6526136"/>
            <a:ext cx="2699385" cy="173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4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sz="900" spc="3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NUC: </a:t>
            </a:r>
            <a:r>
              <a:rPr sz="900" spc="5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INNOVATION </a:t>
            </a:r>
            <a:r>
              <a:rPr sz="900" spc="7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900" spc="80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YOUR</a:t>
            </a:r>
            <a:r>
              <a:rPr sz="900" spc="-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60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INSPIRATION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7632848" cy="620688"/>
          </a:xfrm>
        </p:spPr>
        <p:txBody>
          <a:bodyPr/>
          <a:lstStyle/>
          <a:p>
            <a:r>
              <a:rPr lang="en-US" altLang="zh-CN" spc="300" dirty="0"/>
              <a:t>BISHOP County L7 SKUs</a:t>
            </a:r>
            <a:endParaRPr lang="zh-CN" altLang="en-US" spc="300" dirty="0"/>
          </a:p>
        </p:txBody>
      </p:sp>
      <p:graphicFrame>
        <p:nvGraphicFramePr>
          <p:cNvPr id="15" name="object 2"/>
          <p:cNvGraphicFramePr>
            <a:graphicFrameLocks noGrp="1"/>
          </p:cNvGraphicFramePr>
          <p:nvPr/>
        </p:nvGraphicFramePr>
        <p:xfrm>
          <a:off x="456361" y="1338793"/>
          <a:ext cx="11153773" cy="5042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9690"/>
                <a:gridCol w="813435"/>
                <a:gridCol w="898525"/>
                <a:gridCol w="1141095"/>
                <a:gridCol w="868045"/>
                <a:gridCol w="1219200"/>
                <a:gridCol w="1196340"/>
                <a:gridCol w="1137284"/>
                <a:gridCol w="2550159"/>
              </a:tblGrid>
              <a:tr h="53213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en-US" sz="1200" spc="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产品代码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3830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200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MM#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3830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200" spc="1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CPU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3830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en-US" sz="1200" spc="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显示屏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3830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en-US" sz="1200" spc="4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内存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3830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en-US" sz="1200" spc="6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颜色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3830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369570" marR="251460" indent="-977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2390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en-US" sz="1200" spc="5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电源插头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3830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lang="zh-CN" altLang="en-US" sz="1200" spc="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监管机构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63830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BBC710BCU7B01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100" dirty="0">
                          <a:latin typeface="Calibri" panose="020F0502020204030204"/>
                          <a:cs typeface="Calibri" panose="020F0502020204030204"/>
                        </a:rPr>
                        <a:t>99A6JX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41935" marR="255270" indent="3238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lang="en-US" sz="1000" spc="5" dirty="0">
                          <a:latin typeface="Calibri" panose="020F0502020204030204"/>
                          <a:cs typeface="Calibri" panose="020F0502020204030204"/>
                        </a:rPr>
                        <a:t>Intel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®  </a:t>
                      </a:r>
                      <a:r>
                        <a:rPr lang="en-US" sz="1000" spc="-5" dirty="0" err="1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lang="en-US" sz="1000" dirty="0" err="1">
                          <a:latin typeface="Calibri" panose="020F0502020204030204"/>
                          <a:cs typeface="Calibri" panose="020F0502020204030204"/>
                        </a:rPr>
                        <a:t>ore</a:t>
                      </a:r>
                      <a:r>
                        <a:rPr lang="en-US" sz="975" baseline="26000" dirty="0" err="1">
                          <a:latin typeface="Calibri" panose="020F0502020204030204"/>
                          <a:cs typeface="Calibri" panose="020F0502020204030204"/>
                        </a:rPr>
                        <a:t>TM</a:t>
                      </a:r>
                      <a:endParaRPr lang="en-US" sz="975" baseline="260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000" spc="6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i7-1165G7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1080p</a:t>
                      </a: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8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(100%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</a:pPr>
                      <a:r>
                        <a:rPr sz="1000" spc="4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sRGB) </a:t>
                      </a:r>
                      <a:r>
                        <a:rPr sz="1000" spc="8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1000" spc="-5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zh-CN" altLang="en-US" sz="1000" spc="6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触摸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81940">
                        <a:lnSpc>
                          <a:spcPct val="100000"/>
                        </a:lnSpc>
                      </a:pPr>
                      <a:r>
                        <a:rPr sz="1000" spc="6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16GB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435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</a:pPr>
                      <a:r>
                        <a:rPr sz="1000" spc="90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English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00" spc="90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43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1130" marR="128270" indent="-1270" algn="ctr">
                        <a:lnSpc>
                          <a:spcPct val="100000"/>
                        </a:lnSpc>
                      </a:pP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Argentina,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Australia, Austria,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Belgium, 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Bulgaria,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Canada,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Chile, China,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Croatia, 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Cyprus, </a:t>
                      </a:r>
                      <a:r>
                        <a:rPr sz="1000" spc="60" dirty="0">
                          <a:latin typeface="Calibri" panose="020F0502020204030204"/>
                          <a:cs typeface="Calibri" panose="020F0502020204030204"/>
                        </a:rPr>
                        <a:t>Czech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Republic, Denmark, 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Estonia,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Finland,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France, Germany, 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Greece,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Hungary,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Indonesia,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Ireland,  </a:t>
                      </a:r>
                      <a:r>
                        <a:rPr sz="1000" spc="15" dirty="0">
                          <a:latin typeface="Calibri" panose="020F0502020204030204"/>
                          <a:cs typeface="Calibri" panose="020F0502020204030204"/>
                        </a:rPr>
                        <a:t>Italy,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Japan,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Latvia,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Lithuania, 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Luxembourg,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Malaysia, </a:t>
                      </a:r>
                      <a:r>
                        <a:rPr sz="1000" spc="15" dirty="0">
                          <a:latin typeface="Calibri" panose="020F0502020204030204"/>
                          <a:cs typeface="Calibri" panose="020F0502020204030204"/>
                        </a:rPr>
                        <a:t>Malta Mexico, 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Netherlands,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New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Zealand,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Norway, 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Pakistan, Philippines,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Poland,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Portugal, 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Romania,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Singapore, Slovakia,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Slovenia,  </a:t>
                      </a: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South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Africa, </a:t>
                      </a: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South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Korea,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Spain,  Sweden,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Switzerland,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Taiwan,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Thailand,  Turkey,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UK,</a:t>
                      </a:r>
                      <a:r>
                        <a:rPr sz="10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90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BBC710ECU7B01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100" dirty="0">
                          <a:latin typeface="Calibri" panose="020F0502020204030204"/>
                          <a:cs typeface="Calibri" panose="020F0502020204030204"/>
                        </a:rPr>
                        <a:t>99A6JZ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435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5143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BBC710BCU7B04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99A6K6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BBC710ECU7B04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99A6K7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BBC710BCU7B06</a:t>
                      </a:r>
                      <a:endParaRPr sz="100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99A6KH</a:t>
                      </a:r>
                      <a:endParaRPr sz="100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2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000" spc="6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BBC710ECU7B06</a:t>
                      </a:r>
                      <a:endParaRPr sz="100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99A6KV</a:t>
                      </a:r>
                      <a:endParaRPr sz="100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BBC710BCU7B0T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99A6KW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TW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BBC710ECU7B0T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000" spc="80" dirty="0">
                          <a:latin typeface="Calibri" panose="020F0502020204030204"/>
                          <a:cs typeface="Calibri" panose="020F0502020204030204"/>
                        </a:rPr>
                        <a:t>99A6KX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31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BBC710BCK7B03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99A6K4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295910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English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BBC710ECK7B03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99A6K5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80" dirty="0">
                          <a:latin typeface="Calibri" panose="020F0502020204030204"/>
                          <a:cs typeface="Calibri" panose="020F0502020204030204"/>
                        </a:rPr>
                        <a:t>BBC710BCJ7B09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99A6K2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000" spc="60" dirty="0">
                          <a:latin typeface="Calibri" panose="020F0502020204030204"/>
                          <a:cs typeface="Calibri" panose="020F0502020204030204"/>
                        </a:rPr>
                        <a:t>Japanese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Japan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80" dirty="0">
                          <a:latin typeface="Calibri" panose="020F0502020204030204"/>
                          <a:cs typeface="Calibri" panose="020F0502020204030204"/>
                        </a:rPr>
                        <a:t>BBC710ECJ7B09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99A6K3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1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BBC710BCF7B02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47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1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99A93X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47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705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French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70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2700" algn="ctr">
                        <a:lnSpc>
                          <a:spcPts val="1135"/>
                        </a:lnSpc>
                      </a:pPr>
                      <a:r>
                        <a:rPr sz="1000" spc="65" dirty="0">
                          <a:latin typeface="Calibri" panose="020F0502020204030204"/>
                          <a:cs typeface="Calibri" panose="020F0502020204030204"/>
                        </a:rPr>
                        <a:t>EU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anchor="ctr" anchorCtr="1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8CF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1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BBC710BCG7B02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47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10"/>
                        </a:spcBef>
                      </a:pPr>
                      <a:r>
                        <a:rPr sz="1000" spc="80" dirty="0">
                          <a:latin typeface="Calibri" panose="020F0502020204030204"/>
                          <a:cs typeface="Calibri" panose="020F0502020204030204"/>
                        </a:rPr>
                        <a:t>99A93Z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47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7190">
                        <a:lnSpc>
                          <a:spcPct val="100000"/>
                        </a:lnSpc>
                        <a:spcBef>
                          <a:spcPts val="410"/>
                        </a:spcBef>
                      </a:pP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German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06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8CF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2321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BBC710BCI7B02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83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99A940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83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705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053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Italian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270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8CF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934200" y="1467992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键盘布局</a:t>
            </a:r>
            <a:endParaRPr lang="zh-CN" altLang="en-US" sz="1200" dirty="0">
              <a:latin typeface="Calibri" panose="020F0502020204030204"/>
              <a:cs typeface="Calibri" panose="020F0502020204030204"/>
            </a:endParaRPr>
          </a:p>
          <a:p>
            <a:endParaRPr lang="zh-CN" altLang="en-US" dirty="0"/>
          </a:p>
        </p:txBody>
      </p:sp>
      <p:sp>
        <p:nvSpPr>
          <p:cNvPr id="18" name="object 4"/>
          <p:cNvSpPr/>
          <p:nvPr/>
        </p:nvSpPr>
        <p:spPr>
          <a:xfrm>
            <a:off x="10702587" y="1052736"/>
            <a:ext cx="1442085" cy="253365"/>
          </a:xfrm>
          <a:custGeom>
            <a:avLst/>
            <a:gdLst/>
            <a:ahLst/>
            <a:cxnLst/>
            <a:rect l="l" t="t" r="r" b="b"/>
            <a:pathLst>
              <a:path w="1442084" h="253365">
                <a:moveTo>
                  <a:pt x="1315211" y="0"/>
                </a:moveTo>
                <a:lnTo>
                  <a:pt x="126492" y="0"/>
                </a:lnTo>
                <a:lnTo>
                  <a:pt x="77259" y="9941"/>
                </a:lnTo>
                <a:lnTo>
                  <a:pt x="37052" y="37052"/>
                </a:lnTo>
                <a:lnTo>
                  <a:pt x="9941" y="77259"/>
                </a:lnTo>
                <a:lnTo>
                  <a:pt x="0" y="126491"/>
                </a:lnTo>
                <a:lnTo>
                  <a:pt x="9941" y="175724"/>
                </a:lnTo>
                <a:lnTo>
                  <a:pt x="37052" y="215931"/>
                </a:lnTo>
                <a:lnTo>
                  <a:pt x="77259" y="243042"/>
                </a:lnTo>
                <a:lnTo>
                  <a:pt x="126492" y="252983"/>
                </a:lnTo>
                <a:lnTo>
                  <a:pt x="1315211" y="252983"/>
                </a:lnTo>
                <a:lnTo>
                  <a:pt x="1364444" y="243042"/>
                </a:lnTo>
                <a:lnTo>
                  <a:pt x="1404651" y="215931"/>
                </a:lnTo>
                <a:lnTo>
                  <a:pt x="1431762" y="175724"/>
                </a:lnTo>
                <a:lnTo>
                  <a:pt x="1441703" y="126491"/>
                </a:lnTo>
                <a:lnTo>
                  <a:pt x="1431762" y="77259"/>
                </a:lnTo>
                <a:lnTo>
                  <a:pt x="1404651" y="37052"/>
                </a:lnTo>
                <a:lnTo>
                  <a:pt x="1364444" y="9941"/>
                </a:lnTo>
                <a:lnTo>
                  <a:pt x="1315211" y="0"/>
                </a:lnTo>
                <a:close/>
              </a:path>
            </a:pathLst>
          </a:custGeom>
          <a:solidFill>
            <a:srgbClr val="005B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5"/>
          <p:cNvSpPr txBox="1"/>
          <p:nvPr/>
        </p:nvSpPr>
        <p:spPr>
          <a:xfrm>
            <a:off x="10998624" y="1081183"/>
            <a:ext cx="935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25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"Bishop</a:t>
            </a:r>
            <a:r>
              <a:rPr sz="1000" i="1" spc="-110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 </a:t>
            </a:r>
            <a:r>
              <a:rPr sz="1000" i="1" spc="-40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County"</a:t>
            </a:r>
            <a:endParaRPr sz="1000">
              <a:latin typeface="Lucida Sans" panose="020B0602030504020204"/>
              <a:cs typeface="Lucida Sans" panose="020B0602030504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en-US" altLang="zh-CN" spc="300" dirty="0"/>
              <a:t>BISHOP County L7 SKUs</a:t>
            </a:r>
            <a:endParaRPr lang="zh-CN" altLang="en-US" spc="300" dirty="0"/>
          </a:p>
        </p:txBody>
      </p:sp>
      <p:sp>
        <p:nvSpPr>
          <p:cNvPr id="13" name="object 4"/>
          <p:cNvSpPr/>
          <p:nvPr/>
        </p:nvSpPr>
        <p:spPr>
          <a:xfrm>
            <a:off x="10704512" y="1036834"/>
            <a:ext cx="1442085" cy="253365"/>
          </a:xfrm>
          <a:custGeom>
            <a:avLst/>
            <a:gdLst/>
            <a:ahLst/>
            <a:cxnLst/>
            <a:rect l="l" t="t" r="r" b="b"/>
            <a:pathLst>
              <a:path w="1442084" h="253365">
                <a:moveTo>
                  <a:pt x="1315211" y="0"/>
                </a:moveTo>
                <a:lnTo>
                  <a:pt x="126492" y="0"/>
                </a:lnTo>
                <a:lnTo>
                  <a:pt x="77259" y="9941"/>
                </a:lnTo>
                <a:lnTo>
                  <a:pt x="37052" y="37052"/>
                </a:lnTo>
                <a:lnTo>
                  <a:pt x="9941" y="77259"/>
                </a:lnTo>
                <a:lnTo>
                  <a:pt x="0" y="126491"/>
                </a:lnTo>
                <a:lnTo>
                  <a:pt x="9941" y="175724"/>
                </a:lnTo>
                <a:lnTo>
                  <a:pt x="37052" y="215931"/>
                </a:lnTo>
                <a:lnTo>
                  <a:pt x="77259" y="243042"/>
                </a:lnTo>
                <a:lnTo>
                  <a:pt x="126492" y="252983"/>
                </a:lnTo>
                <a:lnTo>
                  <a:pt x="1315211" y="252983"/>
                </a:lnTo>
                <a:lnTo>
                  <a:pt x="1364444" y="243042"/>
                </a:lnTo>
                <a:lnTo>
                  <a:pt x="1404651" y="215931"/>
                </a:lnTo>
                <a:lnTo>
                  <a:pt x="1431762" y="175724"/>
                </a:lnTo>
                <a:lnTo>
                  <a:pt x="1441703" y="126491"/>
                </a:lnTo>
                <a:lnTo>
                  <a:pt x="1431762" y="77259"/>
                </a:lnTo>
                <a:lnTo>
                  <a:pt x="1404651" y="37052"/>
                </a:lnTo>
                <a:lnTo>
                  <a:pt x="1364444" y="9941"/>
                </a:lnTo>
                <a:lnTo>
                  <a:pt x="1315211" y="0"/>
                </a:lnTo>
                <a:close/>
              </a:path>
            </a:pathLst>
          </a:custGeom>
          <a:solidFill>
            <a:srgbClr val="005B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5"/>
          <p:cNvSpPr txBox="1"/>
          <p:nvPr/>
        </p:nvSpPr>
        <p:spPr>
          <a:xfrm>
            <a:off x="11000549" y="1065281"/>
            <a:ext cx="935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25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"Bishop</a:t>
            </a:r>
            <a:r>
              <a:rPr sz="1000" i="1" spc="-110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 </a:t>
            </a:r>
            <a:r>
              <a:rPr sz="1000" i="1" spc="-40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County"</a:t>
            </a:r>
            <a:endParaRPr sz="1000">
              <a:latin typeface="Lucida Sans" panose="020B0602030504020204"/>
              <a:cs typeface="Lucida Sans" panose="020B0602030504020204"/>
            </a:endParaRPr>
          </a:p>
        </p:txBody>
      </p:sp>
      <p:graphicFrame>
        <p:nvGraphicFramePr>
          <p:cNvPr id="17" name="object 2"/>
          <p:cNvGraphicFramePr>
            <a:graphicFrameLocks noGrp="1"/>
          </p:cNvGraphicFramePr>
          <p:nvPr/>
        </p:nvGraphicFramePr>
        <p:xfrm>
          <a:off x="456361" y="1302972"/>
          <a:ext cx="11238229" cy="5254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9850"/>
                <a:gridCol w="819785"/>
                <a:gridCol w="936625"/>
                <a:gridCol w="1118235"/>
                <a:gridCol w="874395"/>
                <a:gridCol w="1228089"/>
                <a:gridCol w="1205230"/>
                <a:gridCol w="1146175"/>
                <a:gridCol w="2569845"/>
              </a:tblGrid>
              <a:tr h="48577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lang="zh-CN" altLang="en-US" sz="1100" spc="5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产品代码</a:t>
                      </a:r>
                      <a:endParaRPr sz="11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100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MM#</a:t>
                      </a:r>
                      <a:endParaRPr sz="11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100" spc="9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CPU</a:t>
                      </a:r>
                      <a:endParaRPr sz="11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lang="zh-CN" altLang="en-US" sz="1100" spc="5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显示屏</a:t>
                      </a:r>
                      <a:endParaRPr sz="11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180975" algn="l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lang="zh-CN" altLang="en-US" sz="1100" spc="4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 内存</a:t>
                      </a:r>
                      <a:endParaRPr sz="11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lang="zh-CN" altLang="en-US" sz="1100" spc="5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颜色</a:t>
                      </a:r>
                      <a:endParaRPr sz="11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393065" marR="281940" indent="-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endParaRPr sz="11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540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lang="zh-CN" altLang="en-US" sz="1100" spc="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电源插头</a:t>
                      </a:r>
                      <a:endParaRPr sz="11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lang="zh-CN" altLang="en-US" sz="1100" spc="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监管机构</a:t>
                      </a:r>
                      <a:endParaRPr sz="11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BBC510BCU7A01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557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Intel®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R="14605" algn="ctr">
                        <a:lnSpc>
                          <a:spcPct val="100000"/>
                        </a:lnSpc>
                      </a:pP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Core</a:t>
                      </a:r>
                      <a:r>
                        <a:rPr sz="975" spc="75" baseline="26000" dirty="0">
                          <a:latin typeface="Calibri" panose="020F0502020204030204"/>
                          <a:cs typeface="Calibri" panose="020F0502020204030204"/>
                        </a:rPr>
                        <a:t>TM</a:t>
                      </a:r>
                      <a:endParaRPr sz="975" baseline="26000" dirty="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000" spc="6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i5-1135G7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1080p</a:t>
                      </a: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8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(100%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000" spc="4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sRGB) </a:t>
                      </a:r>
                      <a:r>
                        <a:rPr sz="1000" spc="8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1000" spc="-5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lang="zh-CN" altLang="en-US" sz="1000" spc="6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触摸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000" spc="6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8GB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12700" cap="flat" cmpd="sng" algn="ctr">
                      <a:solidFill>
                        <a:srgbClr val="7AD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01625">
                        <a:lnSpc>
                          <a:spcPct val="100000"/>
                        </a:lnSpc>
                      </a:pPr>
                      <a:r>
                        <a:rPr sz="1000" spc="90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English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90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8750" marR="140335" indent="-1270" algn="ctr">
                        <a:lnSpc>
                          <a:spcPct val="100000"/>
                        </a:lnSpc>
                      </a:pP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Argentina,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Australia, Austria,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Belgium, 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Bulgaria,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Canada,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Chile, China,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Croatia, 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Cyprus, </a:t>
                      </a:r>
                      <a:r>
                        <a:rPr sz="1000" spc="60" dirty="0">
                          <a:latin typeface="Calibri" panose="020F0502020204030204"/>
                          <a:cs typeface="Calibri" panose="020F0502020204030204"/>
                        </a:rPr>
                        <a:t>Czech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Republic, Denmark, 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Estonia,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Finland,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France, Germany, 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Greece,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Hungary,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Indonesia,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Ireland,  </a:t>
                      </a:r>
                      <a:r>
                        <a:rPr sz="1000" spc="15" dirty="0">
                          <a:latin typeface="Calibri" panose="020F0502020204030204"/>
                          <a:cs typeface="Calibri" panose="020F0502020204030204"/>
                        </a:rPr>
                        <a:t>Italy,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Japan,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Latvia,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Lithuania, 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Luxembourg,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Malaysia, </a:t>
                      </a:r>
                      <a:r>
                        <a:rPr sz="1000" spc="15" dirty="0">
                          <a:latin typeface="Calibri" panose="020F0502020204030204"/>
                          <a:cs typeface="Calibri" panose="020F0502020204030204"/>
                        </a:rPr>
                        <a:t>Malta Mexico, 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Netherlands,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New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Zealand,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Norway, 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Pakistan, Philippines,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Poland,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Portugal, 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Romania,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Singapore, Slovakia,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Slovenia,  </a:t>
                      </a: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South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Africa, </a:t>
                      </a: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South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Korea,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Spain,  Sweden,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Switzerland,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Taiwan,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Thailand, 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Turkey,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UK,</a:t>
                      </a:r>
                      <a:r>
                        <a:rPr sz="10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90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BBC510ECU7A01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0655" algn="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K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BBC510BCU7A04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891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BBC510ECU7A04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BBC510BCU7A06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9705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6J</a:t>
                      </a:r>
                      <a:r>
                        <a:rPr sz="100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7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6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BBC510ECU7A06</a:t>
                      </a:r>
                      <a:endParaRPr sz="100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2720" algn="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r>
                        <a:rPr sz="100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K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5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BBC510BCU7A0T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0" algn="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M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TW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BBC510ECU7A0T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BBC510BCK7A03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8910" algn="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English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BBC510ECK7A03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80" dirty="0">
                          <a:latin typeface="Calibri" panose="020F0502020204030204"/>
                          <a:cs typeface="Calibri" panose="020F0502020204030204"/>
                        </a:rPr>
                        <a:t>BBC510BCJ7A09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V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60" dirty="0">
                          <a:latin typeface="Calibri" panose="020F0502020204030204"/>
                          <a:cs typeface="Calibri" panose="020F0502020204030204"/>
                        </a:rPr>
                        <a:t>Japanese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Japan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889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85" dirty="0">
                          <a:latin typeface="Calibri" panose="020F0502020204030204"/>
                          <a:cs typeface="Calibri" panose="020F0502020204030204"/>
                        </a:rPr>
                        <a:t>BBC510ECJ7A09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065" algn="r">
                        <a:lnSpc>
                          <a:spcPct val="100000"/>
                        </a:lnSpc>
                        <a:spcBef>
                          <a:spcPts val="46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6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W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8419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zh-CN" altLang="en-US" sz="1000" spc="55" dirty="0">
                          <a:latin typeface="Calibri" panose="020F0502020204030204"/>
                          <a:cs typeface="Calibri" panose="020F0502020204030204"/>
                        </a:rPr>
                        <a:t>影子灰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4889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BBC510BCF7A02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9545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A9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Z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7AD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French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marL="13335" algn="ctr">
                        <a:lnSpc>
                          <a:spcPts val="1135"/>
                        </a:lnSpc>
                      </a:pPr>
                      <a:r>
                        <a:rPr sz="1000" spc="65" dirty="0">
                          <a:latin typeface="Calibri" panose="020F0502020204030204"/>
                          <a:cs typeface="Calibri" panose="020F0502020204030204"/>
                        </a:rPr>
                        <a:t>EU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 anchor="ctr" anchorCtr="1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8CF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BBC510BCG7A02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0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A9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German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8CF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BBC510BCI7A02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4625" algn="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A9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Italian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16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8CF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BBC510BCN7A02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3830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A9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Nordic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8CF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28067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BBC510BCS7A02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8910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A9</a:t>
                      </a: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P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12700">
                      <a:solidFill>
                        <a:srgbClr val="7AD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lang="zh-CN" altLang="en-US" sz="1000" spc="25" dirty="0">
                          <a:latin typeface="Calibri" panose="020F0502020204030204"/>
                          <a:cs typeface="Calibri" panose="020F0502020204030204"/>
                        </a:rPr>
                        <a:t>午夜黑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Spanish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53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8CFFF"/>
                      </a:solidFill>
                      <a:prstDash val="solid"/>
                    </a:lnR>
                    <a:lnT w="9525">
                      <a:solidFill>
                        <a:srgbClr val="78CFFF"/>
                      </a:solidFill>
                      <a:prstDash val="solid"/>
                    </a:lnT>
                    <a:lnB w="9525">
                      <a:solidFill>
                        <a:srgbClr val="78CF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8CF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934200" y="1400422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键盘布局</a:t>
            </a:r>
            <a:endParaRPr lang="zh-CN" altLang="en-US" sz="1200" dirty="0">
              <a:latin typeface="Calibri" panose="020F0502020204030204"/>
              <a:cs typeface="Calibri" panose="020F0502020204030204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en-US" altLang="zh-CN" spc="300" dirty="0"/>
              <a:t>BISHOP County L7 SKUs</a:t>
            </a:r>
            <a:endParaRPr lang="zh-CN" altLang="en-US" spc="300" dirty="0"/>
          </a:p>
        </p:txBody>
      </p:sp>
      <p:sp>
        <p:nvSpPr>
          <p:cNvPr id="13" name="object 4"/>
          <p:cNvSpPr/>
          <p:nvPr/>
        </p:nvSpPr>
        <p:spPr>
          <a:xfrm>
            <a:off x="10702587" y="1055599"/>
            <a:ext cx="1442085" cy="253365"/>
          </a:xfrm>
          <a:custGeom>
            <a:avLst/>
            <a:gdLst/>
            <a:ahLst/>
            <a:cxnLst/>
            <a:rect l="l" t="t" r="r" b="b"/>
            <a:pathLst>
              <a:path w="1442084" h="253365">
                <a:moveTo>
                  <a:pt x="1315211" y="0"/>
                </a:moveTo>
                <a:lnTo>
                  <a:pt x="126492" y="0"/>
                </a:lnTo>
                <a:lnTo>
                  <a:pt x="77259" y="9941"/>
                </a:lnTo>
                <a:lnTo>
                  <a:pt x="37052" y="37052"/>
                </a:lnTo>
                <a:lnTo>
                  <a:pt x="9941" y="77259"/>
                </a:lnTo>
                <a:lnTo>
                  <a:pt x="0" y="126491"/>
                </a:lnTo>
                <a:lnTo>
                  <a:pt x="9941" y="175724"/>
                </a:lnTo>
                <a:lnTo>
                  <a:pt x="37052" y="215931"/>
                </a:lnTo>
                <a:lnTo>
                  <a:pt x="77259" y="243042"/>
                </a:lnTo>
                <a:lnTo>
                  <a:pt x="126492" y="252983"/>
                </a:lnTo>
                <a:lnTo>
                  <a:pt x="1315211" y="252983"/>
                </a:lnTo>
                <a:lnTo>
                  <a:pt x="1364444" y="243042"/>
                </a:lnTo>
                <a:lnTo>
                  <a:pt x="1404651" y="215931"/>
                </a:lnTo>
                <a:lnTo>
                  <a:pt x="1431762" y="175724"/>
                </a:lnTo>
                <a:lnTo>
                  <a:pt x="1441703" y="126491"/>
                </a:lnTo>
                <a:lnTo>
                  <a:pt x="1431762" y="77259"/>
                </a:lnTo>
                <a:lnTo>
                  <a:pt x="1404651" y="37052"/>
                </a:lnTo>
                <a:lnTo>
                  <a:pt x="1364444" y="9941"/>
                </a:lnTo>
                <a:lnTo>
                  <a:pt x="1315211" y="0"/>
                </a:lnTo>
                <a:close/>
              </a:path>
            </a:pathLst>
          </a:custGeom>
          <a:solidFill>
            <a:srgbClr val="005B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5"/>
          <p:cNvSpPr txBox="1"/>
          <p:nvPr/>
        </p:nvSpPr>
        <p:spPr>
          <a:xfrm>
            <a:off x="10998624" y="1084046"/>
            <a:ext cx="935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25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"Bishop</a:t>
            </a:r>
            <a:r>
              <a:rPr sz="1000" i="1" spc="-110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 </a:t>
            </a:r>
            <a:r>
              <a:rPr sz="1000" i="1" spc="-40" dirty="0">
                <a:solidFill>
                  <a:srgbClr val="FFFFFF"/>
                </a:solidFill>
                <a:latin typeface="Lucida Sans" panose="020B0602030504020204"/>
                <a:cs typeface="Lucida Sans" panose="020B0602030504020204"/>
              </a:rPr>
              <a:t>County"</a:t>
            </a:r>
            <a:endParaRPr sz="1000">
              <a:latin typeface="Lucida Sans" panose="020B0602030504020204"/>
              <a:cs typeface="Lucida Sans" panose="020B0602030504020204"/>
            </a:endParaRPr>
          </a:p>
        </p:txBody>
      </p:sp>
      <p:graphicFrame>
        <p:nvGraphicFramePr>
          <p:cNvPr id="17" name="object 3"/>
          <p:cNvGraphicFramePr>
            <a:graphicFrameLocks noGrp="1"/>
          </p:cNvGraphicFramePr>
          <p:nvPr/>
        </p:nvGraphicFramePr>
        <p:xfrm>
          <a:off x="366712" y="1507579"/>
          <a:ext cx="11240770" cy="4657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9850"/>
                <a:gridCol w="819785"/>
                <a:gridCol w="848360"/>
                <a:gridCol w="1207135"/>
                <a:gridCol w="875030"/>
                <a:gridCol w="1228725"/>
                <a:gridCol w="1205865"/>
                <a:gridCol w="1146175"/>
                <a:gridCol w="2569845"/>
              </a:tblGrid>
              <a:tr h="581025">
                <a:tc>
                  <a:txBody>
                    <a:bodyPr/>
                    <a:lstStyle/>
                    <a:p>
                      <a:pPr marR="186055" algn="ctr">
                        <a:lnSpc>
                          <a:spcPct val="100000"/>
                        </a:lnSpc>
                      </a:pPr>
                      <a:endParaRPr lang="en-US" altLang="zh-CN" sz="1250" spc="0" dirty="0">
                        <a:solidFill>
                          <a:schemeClr val="tx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86055" algn="ctr" defTabSz="1343025">
                        <a:lnSpc>
                          <a:spcPct val="100000"/>
                        </a:lnSpc>
                      </a:pPr>
                      <a:r>
                        <a:rPr lang="zh-CN" altLang="en-US" sz="1200" spc="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    产品代码</a:t>
                      </a:r>
                      <a:endParaRPr lang="zh-CN" altLang="en-US"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0" algn="ctr">
                        <a:lnSpc>
                          <a:spcPct val="100000"/>
                        </a:lnSpc>
                      </a:pPr>
                      <a:endParaRPr lang="en-US" sz="1250" spc="0" dirty="0">
                        <a:solidFill>
                          <a:schemeClr val="tx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525" indent="0" algn="ctr">
                        <a:lnSpc>
                          <a:spcPct val="100000"/>
                        </a:lnSpc>
                      </a:pPr>
                      <a:r>
                        <a:rPr sz="1200" spc="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MM#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</a:pPr>
                      <a:r>
                        <a:rPr sz="1200" spc="1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CPU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</a:pPr>
                      <a:r>
                        <a:rPr lang="zh-CN" altLang="en-US" sz="1200" spc="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显示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lang="en-US" sz="12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</a:pPr>
                      <a:r>
                        <a:rPr lang="zh-CN" altLang="en-US" sz="1200" spc="4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内存</a:t>
                      </a:r>
                      <a:endParaRPr lang="en-US"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endParaRPr lang="en-US" altLang="zh-CN" sz="1250" spc="0" dirty="0">
                        <a:solidFill>
                          <a:schemeClr val="tx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lang="zh-CN" altLang="en-US" sz="1200" spc="6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颜色</a:t>
                      </a:r>
                      <a:endParaRPr lang="en-US"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7155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3670">
                        <a:lnSpc>
                          <a:spcPct val="100000"/>
                        </a:lnSpc>
                      </a:pPr>
                      <a:r>
                        <a:rPr lang="zh-CN" altLang="en-US" sz="1200" spc="5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电源插头</a:t>
                      </a:r>
                      <a:endParaRPr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endParaRPr lang="en-US" altLang="zh-CN" sz="1250" spc="0">
                        <a:solidFill>
                          <a:schemeClr val="tx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lang="zh-CN" altLang="en-US" sz="1200" spc="5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监管</a:t>
                      </a:r>
                      <a:r>
                        <a:rPr lang="zh-CN" altLang="en-US" sz="1200" spc="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机构</a:t>
                      </a:r>
                      <a:endParaRPr lang="en-US" sz="1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  <a:solidFill>
                      <a:srgbClr val="004985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10B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60" dirty="0">
                          <a:latin typeface="Calibri" panose="020F0502020204030204"/>
                          <a:cs typeface="Calibri" panose="020F0502020204030204"/>
                        </a:rPr>
                        <a:t>99A6GN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98755" marR="180975" indent="-1905" algn="ctr">
                        <a:lnSpc>
                          <a:spcPct val="100000"/>
                        </a:lnSpc>
                      </a:pP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Intel® 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Core</a:t>
                      </a:r>
                      <a:r>
                        <a:rPr sz="975" spc="75" baseline="26000" dirty="0">
                          <a:latin typeface="Calibri" panose="020F0502020204030204"/>
                          <a:cs typeface="Calibri" panose="020F0502020204030204"/>
                        </a:rPr>
                        <a:t>TM  </a:t>
                      </a:r>
                      <a:r>
                        <a:rPr sz="1000" spc="5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i5-  </a:t>
                      </a: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1135</a:t>
                      </a:r>
                      <a:r>
                        <a:rPr sz="100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G7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8150" marR="195580" indent="-2260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1080p</a:t>
                      </a:r>
                      <a:r>
                        <a:rPr sz="1000" spc="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8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(100%  </a:t>
                      </a:r>
                      <a:r>
                        <a:rPr sz="1000" spc="4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sRGB)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50" dirty="0">
                        <a:highlight>
                          <a:srgbClr val="FFFF00"/>
                        </a:highlight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6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8GB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午夜黑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445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9908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000" spc="90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English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90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71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6845" marR="142240" indent="-1270" algn="ctr">
                        <a:lnSpc>
                          <a:spcPct val="100000"/>
                        </a:lnSpc>
                      </a:pP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Argentina,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Australia, Austria,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Belgium, 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Bulgaria,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Canada,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Chile, China,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Croatia, 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Cyprus, </a:t>
                      </a:r>
                      <a:r>
                        <a:rPr sz="1000" spc="60" dirty="0">
                          <a:latin typeface="Calibri" panose="020F0502020204030204"/>
                          <a:cs typeface="Calibri" panose="020F0502020204030204"/>
                        </a:rPr>
                        <a:t>Czech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Republic, Denmark, 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Estonia,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Finland,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France, Germany, 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Greece,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Hungary,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Indonesia,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Ireland,  </a:t>
                      </a:r>
                      <a:r>
                        <a:rPr sz="1000" spc="15" dirty="0">
                          <a:latin typeface="Calibri" panose="020F0502020204030204"/>
                          <a:cs typeface="Calibri" panose="020F0502020204030204"/>
                        </a:rPr>
                        <a:t>Italy,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Japan,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Latvia,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Lithuania, 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Luxembourg,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Malaysia, </a:t>
                      </a:r>
                      <a:r>
                        <a:rPr sz="1000" spc="15" dirty="0">
                          <a:latin typeface="Calibri" panose="020F0502020204030204"/>
                          <a:cs typeface="Calibri" panose="020F0502020204030204"/>
                        </a:rPr>
                        <a:t>Malta Mexico, 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Netherlands,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New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Zealand,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Norway, 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Pakistan, Philippines,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Poland,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Portugal, 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Romania,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Singapore, Slovakia,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Slovenia,  </a:t>
                      </a: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South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Africa, </a:t>
                      </a: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South </a:t>
                      </a:r>
                      <a:r>
                        <a:rPr sz="1000" spc="30" dirty="0">
                          <a:latin typeface="Calibri" panose="020F0502020204030204"/>
                          <a:cs typeface="Calibri" panose="020F0502020204030204"/>
                        </a:rPr>
                        <a:t>Korea,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Spain,  Sweden,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Switzerland, </a:t>
                      </a:r>
                      <a:r>
                        <a:rPr sz="1000" spc="25" dirty="0">
                          <a:latin typeface="Calibri" panose="020F0502020204030204"/>
                          <a:cs typeface="Calibri" panose="020F0502020204030204"/>
                        </a:rPr>
                        <a:t>Taiwan,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Thailand,  </a:t>
                      </a:r>
                      <a:r>
                        <a:rPr sz="1000" spc="35" dirty="0">
                          <a:latin typeface="Calibri" panose="020F0502020204030204"/>
                          <a:cs typeface="Calibri" panose="020F0502020204030204"/>
                        </a:rPr>
                        <a:t>Turkey, </a:t>
                      </a:r>
                      <a:r>
                        <a:rPr sz="1000" spc="40" dirty="0">
                          <a:latin typeface="Calibri" panose="020F0502020204030204"/>
                          <a:cs typeface="Calibri" panose="020F0502020204030204"/>
                        </a:rPr>
                        <a:t>UK,</a:t>
                      </a:r>
                      <a:r>
                        <a:rPr sz="10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90" dirty="0">
                          <a:latin typeface="Calibri" panose="020F0502020204030204"/>
                          <a:cs typeface="Calibri" panose="020F0502020204030204"/>
                        </a:rPr>
                        <a:t>US</a:t>
                      </a:r>
                      <a:endParaRPr sz="1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4922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EA</a:t>
                      </a:r>
                      <a:r>
                        <a:rPr sz="1000" spc="10" dirty="0"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99A6GP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影子灰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445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571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10B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99A6H9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午夜黑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445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5240" algn="ctr">
                        <a:lnSpc>
                          <a:spcPct val="100000"/>
                        </a:lnSpc>
                      </a:pPr>
                      <a:r>
                        <a:rPr sz="1000" spc="55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49225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EA</a:t>
                      </a:r>
                      <a:r>
                        <a:rPr sz="1000" spc="10" dirty="0"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65" dirty="0">
                          <a:latin typeface="Calibri" panose="020F0502020204030204"/>
                          <a:cs typeface="Calibri" panose="020F0502020204030204"/>
                        </a:rPr>
                        <a:t>99A6HA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影子灰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445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635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000" spc="-1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10B</a:t>
                      </a:r>
                      <a:r>
                        <a:rPr sz="100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6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99A6HC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午夜黑</a:t>
                      </a:r>
                      <a:endParaRPr sz="1000" spc="25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5090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</a:pPr>
                      <a:r>
                        <a:rPr sz="1000" spc="6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CN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49225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000" spc="-1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EA</a:t>
                      </a:r>
                      <a:r>
                        <a:rPr sz="1000" spc="1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000" spc="-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6</a:t>
                      </a:r>
                      <a:endParaRPr sz="100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000" spc="75" dirty="0">
                          <a:highlight>
                            <a:srgbClr val="FFFF00"/>
                          </a:highlight>
                          <a:latin typeface="Calibri" panose="020F0502020204030204"/>
                          <a:cs typeface="Calibri" panose="020F0502020204030204"/>
                        </a:rPr>
                        <a:t>99A6HD</a:t>
                      </a:r>
                      <a:endParaRPr sz="1000" dirty="0">
                        <a:highlight>
                          <a:srgbClr val="FFFF00"/>
                        </a:highlight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影子灰</a:t>
                      </a:r>
                      <a:endParaRPr sz="1000" spc="25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5090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635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46050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10B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AU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99A6HF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445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午夜黑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445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TW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49225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EA</a:t>
                      </a:r>
                      <a:r>
                        <a:rPr sz="1000" spc="10" dirty="0"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000" spc="65" dirty="0">
                          <a:latin typeface="Calibri" panose="020F0502020204030204"/>
                          <a:cs typeface="Calibri" panose="020F0502020204030204"/>
                        </a:rPr>
                        <a:t>99A6HG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影子灰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5090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635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51765" algn="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10B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K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826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99A6H7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午夜黑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5090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000" spc="50" dirty="0">
                          <a:latin typeface="Calibri" panose="020F0502020204030204"/>
                          <a:cs typeface="Calibri" panose="020F0502020204030204"/>
                        </a:rPr>
                        <a:t>English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9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3970" algn="ctr">
                        <a:lnSpc>
                          <a:spcPct val="100000"/>
                        </a:lnSpc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UK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9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54940" algn="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EA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K7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826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99A6H8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影子灰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5090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69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69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59385" algn="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10B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826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000" spc="65" dirty="0">
                          <a:latin typeface="Calibri" panose="020F0502020204030204"/>
                          <a:cs typeface="Calibri" panose="020F0502020204030204"/>
                        </a:rPr>
                        <a:t>99A6GV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09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午夜黑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5090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8770">
                        <a:lnSpc>
                          <a:spcPct val="100000"/>
                        </a:lnSpc>
                      </a:pPr>
                      <a:r>
                        <a:rPr sz="1000" spc="60" dirty="0">
                          <a:latin typeface="Calibri" panose="020F0502020204030204"/>
                          <a:cs typeface="Calibri" panose="020F0502020204030204"/>
                        </a:rPr>
                        <a:t>Japanese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9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</a:pPr>
                      <a:r>
                        <a:rPr sz="1000" spc="75" dirty="0">
                          <a:latin typeface="Calibri" panose="020F0502020204030204"/>
                          <a:cs typeface="Calibri" panose="020F0502020204030204"/>
                        </a:rPr>
                        <a:t>Japan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9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R="162560" algn="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000" spc="-10" dirty="0"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C5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J</a:t>
                      </a:r>
                      <a:r>
                        <a:rPr sz="1000" spc="-5" dirty="0">
                          <a:latin typeface="Calibri" panose="020F0502020204030204"/>
                          <a:cs typeface="Calibri" panose="020F0502020204030204"/>
                        </a:rPr>
                        <a:t>7</a:t>
                      </a:r>
                      <a:r>
                        <a:rPr sz="1000" spc="5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000" spc="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r>
                        <a:rPr sz="100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826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000" spc="60" dirty="0">
                          <a:latin typeface="Calibri" panose="020F0502020204030204"/>
                          <a:cs typeface="Calibri" panose="020F0502020204030204"/>
                        </a:rPr>
                        <a:t>99A6GW</a:t>
                      </a:r>
                      <a:endParaRPr sz="1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zh-CN" altLang="en-US" sz="1000" spc="25" dirty="0">
                          <a:solidFill>
                            <a:schemeClr val="tx1"/>
                          </a:solidFill>
                          <a:latin typeface="Calibri" panose="020F0502020204030204"/>
                          <a:ea typeface="+mn-ea"/>
                          <a:cs typeface="Calibri" panose="020F0502020204030204"/>
                        </a:rPr>
                        <a:t>影子灰</a:t>
                      </a:r>
                      <a:endParaRPr sz="1000" spc="25" dirty="0">
                        <a:solidFill>
                          <a:schemeClr val="tx1"/>
                        </a:solidFill>
                        <a:latin typeface="Calibri" panose="020F0502020204030204"/>
                        <a:ea typeface="+mn-ea"/>
                        <a:cs typeface="Calibri" panose="020F0502020204030204"/>
                      </a:endParaRPr>
                    </a:p>
                  </a:txBody>
                  <a:tcPr marL="0" marR="0" marT="85725" marB="0" anchor="ctr" anchorCtr="1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69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6985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9525">
                      <a:solidFill>
                        <a:srgbClr val="76CEFF"/>
                      </a:solidFill>
                      <a:prstDash val="solid"/>
                    </a:lnL>
                    <a:lnR w="9525">
                      <a:solidFill>
                        <a:srgbClr val="76CEFF"/>
                      </a:solidFill>
                      <a:prstDash val="solid"/>
                    </a:lnR>
                    <a:lnT w="9525">
                      <a:solidFill>
                        <a:srgbClr val="76CEFF"/>
                      </a:solidFill>
                      <a:prstDash val="solid"/>
                    </a:lnT>
                    <a:lnB w="9525">
                      <a:solidFill>
                        <a:srgbClr val="76CE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6934200" y="1676272"/>
            <a:ext cx="8382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键盘布局</a:t>
            </a:r>
            <a:endParaRPr lang="zh-CN" altLang="en-US" sz="1200" dirty="0">
              <a:latin typeface="Calibri" panose="020F0502020204030204"/>
              <a:cs typeface="Calibri" panose="020F0502020204030204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331535" y="175639"/>
            <a:ext cx="9577064" cy="620688"/>
          </a:xfrm>
        </p:spPr>
        <p:txBody>
          <a:bodyPr/>
          <a:lstStyle/>
          <a:p>
            <a:r>
              <a:rPr lang="zh-CN" altLang="en-US" spc="300" dirty="0"/>
              <a:t>笔记本套件 </a:t>
            </a:r>
            <a:r>
              <a:rPr lang="en-US" altLang="zh-CN" spc="300" dirty="0"/>
              <a:t>– </a:t>
            </a:r>
            <a:r>
              <a:rPr lang="zh-CN" altLang="en-US" spc="300" dirty="0"/>
              <a:t>商用级</a:t>
            </a:r>
            <a:endParaRPr lang="zh-CN" altLang="en-US" spc="300" dirty="0"/>
          </a:p>
        </p:txBody>
      </p:sp>
      <p:sp>
        <p:nvSpPr>
          <p:cNvPr id="10" name="object 8"/>
          <p:cNvSpPr txBox="1"/>
          <p:nvPr/>
        </p:nvSpPr>
        <p:spPr>
          <a:xfrm>
            <a:off x="791184" y="1590832"/>
            <a:ext cx="11017224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5"/>
              </a:spcBef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en-US" altLang="zh-CN" sz="2000" dirty="0"/>
              <a:t>Camden County</a:t>
            </a:r>
            <a:r>
              <a:rPr lang="zh-CN" altLang="en-US" sz="2000" dirty="0"/>
              <a:t>（卡姆登郡）</a:t>
            </a:r>
            <a:r>
              <a:rPr lang="zh-CN" altLang="en-US" sz="2000" spc="15" dirty="0">
                <a:latin typeface="Calibri" panose="020F0502020204030204"/>
                <a:cs typeface="Calibri" panose="020F0502020204030204"/>
              </a:rPr>
              <a:t>广泛的</a:t>
            </a:r>
            <a:r>
              <a:rPr lang="en-US" altLang="zh-CN" sz="2000" spc="15" dirty="0">
                <a:latin typeface="Calibri" panose="020F0502020204030204"/>
                <a:cs typeface="Calibri" panose="020F0502020204030204"/>
              </a:rPr>
              <a:t>CPU</a:t>
            </a:r>
            <a:r>
              <a:rPr lang="zh-CN" altLang="en-US" sz="2000" spc="15" dirty="0">
                <a:latin typeface="Calibri" panose="020F0502020204030204"/>
                <a:cs typeface="Calibri" panose="020F0502020204030204"/>
              </a:rPr>
              <a:t>、内存和英特尔</a:t>
            </a:r>
            <a:r>
              <a:rPr lang="en-US" altLang="zh-CN" sz="2000" spc="15" dirty="0">
                <a:latin typeface="Calibri" panose="020F0502020204030204"/>
                <a:cs typeface="Calibri" panose="020F0502020204030204"/>
              </a:rPr>
              <a:t>vPro</a:t>
            </a:r>
            <a:r>
              <a:rPr sz="2000" spc="15" dirty="0"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2000" spc="5" dirty="0">
                <a:latin typeface="Calibri" panose="020F0502020204030204"/>
                <a:cs typeface="Calibri" panose="020F0502020204030204"/>
              </a:rPr>
              <a:t>平台支持（基于</a:t>
            </a:r>
            <a:r>
              <a:rPr lang="en-US" altLang="zh-CN" sz="2000" spc="5" dirty="0">
                <a:latin typeface="Calibri" panose="020F0502020204030204"/>
                <a:cs typeface="Calibri" panose="020F0502020204030204"/>
              </a:rPr>
              <a:t>Elk Bay</a:t>
            </a:r>
            <a:r>
              <a:rPr lang="zh-CN" altLang="en-US" sz="2000" spc="5" dirty="0">
                <a:latin typeface="Calibri" panose="020F0502020204030204"/>
                <a:cs typeface="Calibri" panose="020F0502020204030204"/>
              </a:rPr>
              <a:t>计算模块）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en-US" altLang="zh-CN" sz="2000" spc="55" dirty="0">
                <a:latin typeface="Calibri" panose="020F0502020204030204"/>
                <a:cs typeface="Calibri" panose="020F0502020204030204"/>
              </a:rPr>
              <a:t>CNC</a:t>
            </a:r>
            <a:r>
              <a:rPr lang="zh-CN" altLang="en-US" sz="2000" spc="55" dirty="0">
                <a:latin typeface="Calibri" panose="020F0502020204030204"/>
                <a:cs typeface="Calibri" panose="020F0502020204030204"/>
              </a:rPr>
              <a:t>精修的阳极氧化铝机身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40" dirty="0">
                <a:cs typeface="Calibri" panose="020F0502020204030204"/>
              </a:rPr>
              <a:t>雷电™</a:t>
            </a:r>
            <a:r>
              <a:rPr lang="zh-CN" altLang="en-US" sz="2000" spc="25" dirty="0">
                <a:cs typeface="Calibri" panose="020F0502020204030204"/>
              </a:rPr>
              <a:t> </a:t>
            </a:r>
            <a:r>
              <a:rPr lang="en-US" altLang="zh-CN" sz="2000" spc="25" dirty="0">
                <a:cs typeface="Calibri" panose="020F0502020204030204"/>
              </a:rPr>
              <a:t>4</a:t>
            </a:r>
            <a:r>
              <a:rPr lang="zh-CN" altLang="en-US" sz="2000" spc="25" dirty="0">
                <a:cs typeface="Calibri" panose="020F0502020204030204"/>
              </a:rPr>
              <a:t>技术（</a:t>
            </a:r>
            <a:r>
              <a:rPr lang="en-US" altLang="zh-CN" sz="2000" spc="25" dirty="0">
                <a:cs typeface="Calibri" panose="020F0502020204030204"/>
              </a:rPr>
              <a:t>USB4.0 Type-C</a:t>
            </a:r>
            <a:r>
              <a:rPr lang="zh-CN" altLang="en-US" sz="2000" spc="25" dirty="0">
                <a:cs typeface="Calibri" panose="020F0502020204030204"/>
              </a:rPr>
              <a:t>充电接口）</a:t>
            </a:r>
            <a:endParaRPr lang="zh-CN" altLang="en-US" sz="2000" dirty="0">
              <a:cs typeface="Calibri" panose="020F0502020204030204"/>
            </a:endParaRPr>
          </a:p>
          <a:p>
            <a:pPr marL="469900" indent="-457200"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艳丽的</a:t>
            </a:r>
            <a:r>
              <a:rPr lang="en-US" altLang="zh-CN" sz="2000" spc="60" dirty="0">
                <a:latin typeface="Calibri" panose="020F0502020204030204"/>
                <a:cs typeface="Calibri" panose="020F0502020204030204"/>
              </a:rPr>
              <a:t>IPS</a:t>
            </a: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触摸显示屏（可选</a:t>
            </a:r>
            <a:r>
              <a:rPr lang="en-US" altLang="zh-CN" sz="2000" spc="60" dirty="0">
                <a:latin typeface="Calibri" panose="020F0502020204030204"/>
                <a:cs typeface="Calibri" panose="020F0502020204030204"/>
              </a:rPr>
              <a:t>13.9</a:t>
            </a: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和</a:t>
            </a:r>
            <a:r>
              <a:rPr lang="en-US" altLang="zh-CN" sz="2000" spc="60" dirty="0">
                <a:latin typeface="Calibri" panose="020F0502020204030204"/>
                <a:cs typeface="Calibri" panose="020F0502020204030204"/>
              </a:rPr>
              <a:t>15.6</a:t>
            </a: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英寸）</a:t>
            </a:r>
            <a:r>
              <a:rPr lang="en-US" altLang="zh-CN" sz="2000" spc="60" dirty="0">
                <a:latin typeface="Calibri" panose="020F0502020204030204"/>
                <a:cs typeface="Calibri" panose="020F0502020204030204"/>
              </a:rPr>
              <a:t>&amp;</a:t>
            </a:r>
            <a:r>
              <a:rPr lang="zh-CN" altLang="en-US" sz="2000" spc="60" dirty="0">
                <a:latin typeface="Calibri" panose="020F0502020204030204"/>
                <a:cs typeface="Calibri" panose="020F0502020204030204"/>
              </a:rPr>
              <a:t>全天候</a:t>
            </a:r>
            <a:r>
              <a:rPr lang="zh-CN" altLang="en-US" sz="2000" spc="60" dirty="0">
                <a:cs typeface="Calibri" panose="020F0502020204030204"/>
              </a:rPr>
              <a:t>续航</a:t>
            </a:r>
            <a:endParaRPr lang="en-US" altLang="zh-CN" sz="2000" spc="6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40" dirty="0">
                <a:latin typeface="Calibri" panose="020F0502020204030204"/>
                <a:cs typeface="Calibri" panose="020F0502020204030204"/>
              </a:rPr>
              <a:t>位置感知功能</a:t>
            </a:r>
            <a:endParaRPr lang="en-US" altLang="zh-CN" sz="2000" spc="4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buFont typeface="MS UI Gothic" panose="020B0600070205080204" charset="-128"/>
              <a:buChar char="✓"/>
              <a:tabLst>
                <a:tab pos="469265" algn="l"/>
                <a:tab pos="469900" algn="l"/>
              </a:tabLst>
            </a:pPr>
            <a:r>
              <a:rPr lang="zh-CN" altLang="en-US" sz="2000" spc="15" dirty="0">
                <a:latin typeface="Calibri" panose="020F0502020204030204"/>
                <a:cs typeface="Calibri" panose="020F0502020204030204"/>
              </a:rPr>
              <a:t>英特尔</a:t>
            </a:r>
            <a:r>
              <a:rPr sz="2000" spc="15" dirty="0"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2000" spc="105" dirty="0">
                <a:latin typeface="Calibri" panose="020F0502020204030204"/>
                <a:cs typeface="Calibri" panose="020F0502020204030204"/>
              </a:rPr>
              <a:t>一年保修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126924" y="3838849"/>
            <a:ext cx="12017748" cy="84002"/>
          </a:xfrm>
          <a:custGeom>
            <a:avLst/>
            <a:gdLst/>
            <a:ahLst/>
            <a:cxnLst/>
            <a:rect l="l" t="t" r="r" b="b"/>
            <a:pathLst>
              <a:path w="7698105">
                <a:moveTo>
                  <a:pt x="0" y="0"/>
                </a:moveTo>
                <a:lnTo>
                  <a:pt x="7697724" y="0"/>
                </a:lnTo>
              </a:path>
            </a:pathLst>
          </a:custGeom>
          <a:ln w="41148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 txBox="1"/>
          <p:nvPr/>
        </p:nvSpPr>
        <p:spPr>
          <a:xfrm>
            <a:off x="3025774" y="4434076"/>
            <a:ext cx="169486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pc="50" dirty="0">
                <a:latin typeface="Calibri" panose="020F0502020204030204"/>
                <a:cs typeface="Calibri" panose="020F0502020204030204"/>
              </a:rPr>
              <a:t>中小企业办公</a:t>
            </a:r>
            <a:endParaRPr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99796" y="4384516"/>
            <a:ext cx="2418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4080">
              <a:lnSpc>
                <a:spcPct val="100000"/>
              </a:lnSpc>
              <a:spcBef>
                <a:spcPts val="505"/>
              </a:spcBef>
            </a:pPr>
            <a:r>
              <a:rPr lang="zh-CN" altLang="en-US" spc="55" dirty="0">
                <a:latin typeface="Calibri" panose="020F0502020204030204"/>
                <a:cs typeface="Calibri" panose="020F0502020204030204"/>
              </a:rPr>
              <a:t>内容创作者</a:t>
            </a:r>
            <a:endParaRPr lang="en-US" altLang="zh-CN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2208" y="620688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专为企业打造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20643" y="3922851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推荐的使用场景</a:t>
            </a:r>
            <a:endParaRPr lang="zh-CN" altLang="en-US" sz="2400" dirty="0"/>
          </a:p>
        </p:txBody>
      </p:sp>
      <p:sp>
        <p:nvSpPr>
          <p:cNvPr id="3" name="object 10"/>
          <p:cNvSpPr/>
          <p:nvPr/>
        </p:nvSpPr>
        <p:spPr>
          <a:xfrm>
            <a:off x="2639616" y="4753848"/>
            <a:ext cx="2339340" cy="12938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11"/>
          <p:cNvSpPr/>
          <p:nvPr/>
        </p:nvSpPr>
        <p:spPr>
          <a:xfrm>
            <a:off x="6687652" y="4753848"/>
            <a:ext cx="2360676" cy="129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en-US" altLang="zh-CN" spc="300" dirty="0"/>
              <a:t>BISHOP COUNTY vPro</a:t>
            </a:r>
            <a:r>
              <a:rPr lang="zh-CN" altLang="en-US" spc="300" dirty="0"/>
              <a:t>版</a:t>
            </a:r>
            <a:r>
              <a:rPr lang="en-US" altLang="zh-CN" spc="300" dirty="0"/>
              <a:t>(</a:t>
            </a:r>
            <a:r>
              <a:rPr lang="zh-CN" altLang="en-US" spc="300" dirty="0"/>
              <a:t>主教郡</a:t>
            </a:r>
            <a:r>
              <a:rPr lang="en-US" altLang="zh-CN" spc="300" dirty="0"/>
              <a:t>)</a:t>
            </a:r>
            <a:endParaRPr lang="zh-CN" altLang="en-US" spc="300" dirty="0"/>
          </a:p>
        </p:txBody>
      </p:sp>
      <p:sp>
        <p:nvSpPr>
          <p:cNvPr id="4" name="object 3"/>
          <p:cNvSpPr/>
          <p:nvPr/>
        </p:nvSpPr>
        <p:spPr>
          <a:xfrm>
            <a:off x="2238755" y="2003358"/>
            <a:ext cx="4379976" cy="24627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1133855" y="3516690"/>
            <a:ext cx="4933188" cy="2776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 txBox="1"/>
          <p:nvPr/>
        </p:nvSpPr>
        <p:spPr>
          <a:xfrm>
            <a:off x="6057941" y="1196752"/>
            <a:ext cx="6158739" cy="4347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sz="1250" b="1" spc="7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15.6</a:t>
            </a:r>
            <a:r>
              <a:rPr lang="zh-CN" altLang="en-US" sz="1250" b="1" spc="7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英寸</a:t>
            </a:r>
            <a:r>
              <a:rPr lang="zh-CN" altLang="en-US" sz="1250" b="1" spc="-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1250" b="1" spc="-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CNC</a:t>
            </a:r>
            <a:r>
              <a:rPr lang="zh-CN" altLang="en-US" sz="1250" b="1" spc="-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精修的阳极氧化铝机身</a:t>
            </a:r>
            <a:r>
              <a:rPr lang="zh-CN" altLang="en-US" sz="1250" spc="55" dirty="0">
                <a:latin typeface="Calibri" panose="020F0502020204030204"/>
                <a:cs typeface="Calibri" panose="020F0502020204030204"/>
              </a:rPr>
              <a:t>（午夜黑）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b="1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窄边框</a:t>
            </a:r>
            <a:r>
              <a:rPr sz="125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spc="114" dirty="0">
                <a:latin typeface="Calibri" panose="020F0502020204030204"/>
                <a:cs typeface="Calibri" panose="020F0502020204030204"/>
              </a:rPr>
              <a:t>IPS</a:t>
            </a:r>
            <a:r>
              <a:rPr lang="zh-CN" altLang="en-US" sz="1250" spc="114" dirty="0">
                <a:latin typeface="Calibri" panose="020F0502020204030204"/>
                <a:cs typeface="Calibri" panose="020F0502020204030204"/>
              </a:rPr>
              <a:t>屏幕</a:t>
            </a:r>
            <a:r>
              <a:rPr sz="125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spc="75" dirty="0">
                <a:latin typeface="Calibri" panose="020F0502020204030204"/>
                <a:cs typeface="Calibri" panose="020F0502020204030204"/>
              </a:rPr>
              <a:t>16:9</a:t>
            </a:r>
            <a:r>
              <a:rPr sz="125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50" spc="30" dirty="0">
                <a:latin typeface="Calibri" panose="020F0502020204030204"/>
                <a:cs typeface="Calibri" panose="020F0502020204030204"/>
              </a:rPr>
              <a:t>比例</a:t>
            </a:r>
            <a:r>
              <a:rPr sz="1250" spc="30" dirty="0">
                <a:latin typeface="Calibri" panose="020F0502020204030204"/>
                <a:cs typeface="Calibri" panose="020F0502020204030204"/>
              </a:rPr>
              <a:t>,</a:t>
            </a:r>
            <a:r>
              <a:rPr sz="125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1250" b="1" spc="12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1920*1080@</a:t>
            </a:r>
            <a:r>
              <a:rPr sz="1250" b="1" spc="1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60Hz</a:t>
            </a:r>
            <a:r>
              <a:rPr sz="125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7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100%</a:t>
            </a:r>
            <a:r>
              <a:rPr sz="125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8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sRGB,</a:t>
            </a:r>
            <a:r>
              <a:rPr sz="125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50" b="1" spc="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触摸屏</a:t>
            </a:r>
            <a:endParaRPr lang="en-US" altLang="zh-CN" sz="1250" b="1" spc="25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b="1" spc="8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双通道</a:t>
            </a:r>
            <a:r>
              <a:rPr sz="125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8GB</a:t>
            </a:r>
            <a:r>
              <a:rPr sz="125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50" b="1" spc="7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或</a:t>
            </a:r>
            <a:r>
              <a:rPr sz="1250" b="1" spc="1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16GB</a:t>
            </a:r>
            <a:r>
              <a:rPr sz="1250" b="1" spc="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14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LPDDR4x</a:t>
            </a:r>
            <a:r>
              <a:rPr sz="125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4266MHz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sz="1250" spc="120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250" spc="120" dirty="0">
                <a:latin typeface="Calibri" panose="020F0502020204030204"/>
                <a:cs typeface="Calibri" panose="020F0502020204030204"/>
              </a:rPr>
              <a:t>个</a:t>
            </a:r>
            <a:r>
              <a:rPr sz="125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M.2</a:t>
            </a:r>
            <a:r>
              <a:rPr sz="125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22x80</a:t>
            </a:r>
            <a:r>
              <a:rPr sz="125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50" spc="65" dirty="0">
                <a:latin typeface="Calibri" panose="020F0502020204030204"/>
                <a:cs typeface="Calibri" panose="020F0502020204030204"/>
              </a:rPr>
              <a:t>插槽</a:t>
            </a:r>
            <a:r>
              <a:rPr lang="en-US" altLang="zh-CN" sz="1250" spc="65" dirty="0">
                <a:latin typeface="Calibri" panose="020F0502020204030204"/>
                <a:cs typeface="Calibri" panose="020F0502020204030204"/>
              </a:rPr>
              <a:t>(</a:t>
            </a:r>
            <a:r>
              <a:rPr sz="1250" spc="90" dirty="0">
                <a:latin typeface="Calibri" panose="020F0502020204030204"/>
                <a:cs typeface="Calibri" panose="020F0502020204030204"/>
              </a:rPr>
              <a:t>PCIe</a:t>
            </a:r>
            <a:r>
              <a:rPr lang="en-US" sz="1250" spc="90" dirty="0">
                <a:latin typeface="Calibri" panose="020F0502020204030204"/>
                <a:cs typeface="Calibri" panose="020F0502020204030204"/>
              </a:rPr>
              <a:t> 4.0</a:t>
            </a:r>
            <a:r>
              <a:rPr sz="1250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spc="95" dirty="0">
                <a:latin typeface="Calibri" panose="020F0502020204030204"/>
                <a:cs typeface="Calibri" panose="020F0502020204030204"/>
              </a:rPr>
              <a:t>x4</a:t>
            </a:r>
            <a:r>
              <a:rPr sz="125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spc="65" dirty="0">
                <a:latin typeface="Calibri" panose="020F0502020204030204"/>
                <a:cs typeface="Calibri" panose="020F0502020204030204"/>
              </a:rPr>
              <a:t>NVMe</a:t>
            </a:r>
            <a:r>
              <a:rPr lang="en-US" sz="1250" spc="65" dirty="0">
                <a:latin typeface="Calibri" panose="020F0502020204030204"/>
                <a:cs typeface="Calibri" panose="020F0502020204030204"/>
              </a:rPr>
              <a:t>)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sz="1250" spc="12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250" spc="120" dirty="0">
                <a:latin typeface="Calibri" panose="020F0502020204030204"/>
                <a:cs typeface="Calibri" panose="020F0502020204030204"/>
              </a:rPr>
              <a:t>个</a:t>
            </a:r>
            <a:r>
              <a:rPr sz="125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Thunderbolt™</a:t>
            </a:r>
            <a:r>
              <a:rPr sz="1250" b="1" spc="-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2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1250" spc="10" dirty="0">
                <a:latin typeface="Calibri" panose="020F0502020204030204"/>
                <a:cs typeface="Calibri" panose="020F0502020204030204"/>
              </a:rPr>
              <a:t>/</a:t>
            </a:r>
            <a:r>
              <a:rPr sz="125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USB4.0</a:t>
            </a:r>
            <a:r>
              <a:rPr lang="en-US" sz="125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spc="110" dirty="0">
                <a:latin typeface="Calibri" panose="020F0502020204030204"/>
                <a:cs typeface="Calibri" panose="020F0502020204030204"/>
              </a:rPr>
              <a:t>Type-C</a:t>
            </a:r>
            <a:r>
              <a:rPr lang="zh-CN" altLang="en-US" sz="1250" spc="70" dirty="0">
                <a:latin typeface="Calibri" panose="020F0502020204030204"/>
                <a:cs typeface="Calibri" panose="020F0502020204030204"/>
              </a:rPr>
              <a:t>接口支持</a:t>
            </a:r>
            <a:r>
              <a:rPr lang="zh-CN" altLang="en-US" sz="1250" b="1" spc="100" dirty="0">
                <a:solidFill>
                  <a:srgbClr val="003B70"/>
                </a:solidFill>
                <a:cs typeface="Calibri" panose="020F0502020204030204"/>
              </a:rPr>
              <a:t>全尺寸</a:t>
            </a:r>
            <a:r>
              <a:rPr lang="en-US" altLang="zh-CN" sz="1250" b="1" spc="70" dirty="0">
                <a:solidFill>
                  <a:srgbClr val="003B70"/>
                </a:solidFill>
                <a:cs typeface="Calibri" panose="020F0502020204030204"/>
              </a:rPr>
              <a:t>HDMI</a:t>
            </a:r>
            <a:r>
              <a:rPr lang="en-US" altLang="zh-CN" sz="1250" b="1" spc="15" dirty="0">
                <a:solidFill>
                  <a:srgbClr val="003B70"/>
                </a:solidFill>
                <a:cs typeface="Calibri" panose="020F0502020204030204"/>
              </a:rPr>
              <a:t> </a:t>
            </a:r>
            <a:r>
              <a:rPr lang="en-US" altLang="zh-CN" sz="1250" b="1" spc="85" dirty="0">
                <a:solidFill>
                  <a:srgbClr val="003B70"/>
                </a:solidFill>
                <a:cs typeface="Calibri" panose="020F0502020204030204"/>
              </a:rPr>
              <a:t>2.0b</a:t>
            </a:r>
            <a:r>
              <a:rPr lang="zh-CN" altLang="en-US" sz="1250" spc="65" dirty="0">
                <a:cs typeface="Calibri" panose="020F0502020204030204"/>
              </a:rPr>
              <a:t>和</a:t>
            </a:r>
            <a:r>
              <a:rPr lang="en-US" altLang="zh-CN" sz="1250" b="1" spc="85" dirty="0">
                <a:solidFill>
                  <a:srgbClr val="003B70"/>
                </a:solidFill>
                <a:cs typeface="Calibri" panose="020F0502020204030204"/>
              </a:rPr>
              <a:t>DisplayPort</a:t>
            </a:r>
            <a:r>
              <a:rPr lang="en-US" altLang="zh-CN" sz="1250" b="1" spc="30" dirty="0">
                <a:solidFill>
                  <a:srgbClr val="003B70"/>
                </a:solidFill>
                <a:cs typeface="Calibri" panose="020F0502020204030204"/>
              </a:rPr>
              <a:t> </a:t>
            </a:r>
            <a:r>
              <a:rPr lang="en-US" altLang="zh-CN" sz="1250" b="1" spc="75" dirty="0">
                <a:solidFill>
                  <a:srgbClr val="003B70"/>
                </a:solidFill>
                <a:cs typeface="Calibri" panose="020F0502020204030204"/>
              </a:rPr>
              <a:t>1.4</a:t>
            </a:r>
            <a:r>
              <a:rPr lang="en-US" altLang="zh-CN" sz="1250" b="1" spc="5" dirty="0">
                <a:solidFill>
                  <a:srgbClr val="003B70"/>
                </a:solidFill>
                <a:cs typeface="Calibri" panose="020F0502020204030204"/>
              </a:rPr>
              <a:t> 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sz="125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sz="125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Wi-Fi</a:t>
            </a:r>
            <a:r>
              <a:rPr sz="125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2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6</a:t>
            </a:r>
            <a:r>
              <a:rPr sz="1250" b="1" spc="2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2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AX201</a:t>
            </a:r>
            <a:r>
              <a:rPr sz="1250" b="1" spc="-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spc="130" dirty="0">
                <a:latin typeface="Calibri" panose="020F0502020204030204"/>
                <a:cs typeface="Calibri" panose="020F0502020204030204"/>
              </a:rPr>
              <a:t>+</a:t>
            </a:r>
            <a:r>
              <a:rPr sz="125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5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蓝牙</a:t>
            </a:r>
            <a:r>
              <a:rPr sz="1250" b="1" spc="-2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v5.1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15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sz="1250" spc="12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250" spc="120" dirty="0">
                <a:latin typeface="Calibri" panose="020F0502020204030204"/>
                <a:cs typeface="Calibri" panose="020F0502020204030204"/>
              </a:rPr>
              <a:t>个</a:t>
            </a:r>
            <a:r>
              <a:rPr sz="125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USB</a:t>
            </a:r>
            <a:r>
              <a:rPr sz="1250" b="1" spc="-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3.2</a:t>
            </a:r>
            <a:r>
              <a:rPr sz="1250" b="1" spc="-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Gen2</a:t>
            </a:r>
            <a:r>
              <a:rPr sz="1250" b="1" spc="-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spc="105" dirty="0">
                <a:latin typeface="Calibri" panose="020F0502020204030204"/>
                <a:cs typeface="Calibri" panose="020F0502020204030204"/>
              </a:rPr>
              <a:t>Type-A</a:t>
            </a:r>
            <a:r>
              <a:rPr sz="125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50" spc="70" dirty="0">
                <a:latin typeface="Calibri" panose="020F0502020204030204"/>
                <a:cs typeface="Calibri" panose="020F0502020204030204"/>
              </a:rPr>
              <a:t>接口</a:t>
            </a:r>
            <a:endParaRPr lang="en-US"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en-US" altLang="zh-CN" sz="1250" spc="60" dirty="0">
                <a:latin typeface="Calibri" panose="020F0502020204030204"/>
                <a:cs typeface="Calibri" panose="020F0502020204030204"/>
              </a:rPr>
              <a:t>3.5</a:t>
            </a:r>
            <a:r>
              <a:rPr lang="zh-CN" altLang="en-US" sz="1250" spc="60" dirty="0">
                <a:latin typeface="Calibri" panose="020F0502020204030204"/>
                <a:cs typeface="Calibri" panose="020F0502020204030204"/>
              </a:rPr>
              <a:t>毫米立体声耳机插孔</a:t>
            </a:r>
            <a:endParaRPr lang="en-US"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25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125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高清晰音频技术</a:t>
            </a:r>
            <a:endParaRPr lang="en-US" altLang="zh-CN" sz="1250" b="1" spc="40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spc="75" dirty="0">
                <a:latin typeface="Calibri" panose="020F0502020204030204"/>
                <a:cs typeface="Calibri" panose="020F0502020204030204"/>
              </a:rPr>
              <a:t>支持</a:t>
            </a:r>
            <a:r>
              <a:rPr lang="en-US" altLang="zh-CN" sz="1250" spc="50" dirty="0">
                <a:cs typeface="Calibri" panose="020F0502020204030204"/>
              </a:rPr>
              <a:t>Windows*</a:t>
            </a:r>
            <a:r>
              <a:rPr lang="en-US" altLang="zh-CN" sz="1250" spc="15" dirty="0">
                <a:cs typeface="Calibri" panose="020F0502020204030204"/>
              </a:rPr>
              <a:t> </a:t>
            </a:r>
            <a:r>
              <a:rPr lang="en-US" altLang="zh-CN" sz="1250" spc="75" dirty="0">
                <a:cs typeface="Calibri" panose="020F0502020204030204"/>
              </a:rPr>
              <a:t>Hello</a:t>
            </a:r>
            <a:r>
              <a:rPr lang="zh-CN" altLang="en-US" sz="1250" spc="75" dirty="0">
                <a:cs typeface="Calibri" panose="020F0502020204030204"/>
              </a:rPr>
              <a:t>登录</a:t>
            </a:r>
            <a:r>
              <a:rPr lang="zh-CN" altLang="en-US" sz="1250" spc="75" dirty="0">
                <a:latin typeface="Calibri" panose="020F0502020204030204"/>
                <a:cs typeface="Calibri" panose="020F0502020204030204"/>
              </a:rPr>
              <a:t>的高清红外摄像头</a:t>
            </a:r>
            <a:endParaRPr lang="en-US"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spc="80" dirty="0">
                <a:latin typeface="Calibri" panose="020F0502020204030204"/>
                <a:cs typeface="Calibri" panose="020F0502020204030204"/>
              </a:rPr>
              <a:t>肯辛顿</a:t>
            </a:r>
            <a:r>
              <a:rPr lang="en-US" sz="1250" spc="80" dirty="0">
                <a:latin typeface="Calibri" panose="020F0502020204030204"/>
                <a:cs typeface="Calibri" panose="020F0502020204030204"/>
              </a:rPr>
              <a:t> NanoSaver</a:t>
            </a:r>
            <a:r>
              <a:rPr lang="en-US" sz="125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50" spc="105" dirty="0">
                <a:latin typeface="Calibri" panose="020F0502020204030204"/>
                <a:cs typeface="Calibri" panose="020F0502020204030204"/>
              </a:rPr>
              <a:t>防盗锁孔</a:t>
            </a:r>
            <a:endParaRPr lang="en-US" altLang="zh-CN" sz="1250" spc="105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b="1" spc="9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静音薄膜背光键盘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b="1" spc="2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灯带</a:t>
            </a:r>
            <a:r>
              <a:rPr lang="zh-CN" altLang="en-US" sz="1250" spc="20" dirty="0">
                <a:latin typeface="Calibri" panose="020F0502020204030204"/>
                <a:cs typeface="Calibri" panose="020F0502020204030204"/>
              </a:rPr>
              <a:t>支持</a:t>
            </a:r>
            <a:r>
              <a:rPr lang="en-US" altLang="zh-CN" sz="1250" spc="20" dirty="0">
                <a:latin typeface="Calibri" panose="020F0502020204030204"/>
                <a:cs typeface="Calibri" panose="020F0502020204030204"/>
              </a:rPr>
              <a:t>Cortana</a:t>
            </a:r>
            <a:r>
              <a:rPr lang="zh-CN" altLang="en-US" sz="1250" spc="20" dirty="0">
                <a:latin typeface="Calibri" panose="020F0502020204030204"/>
                <a:cs typeface="Calibri" panose="020F0502020204030204"/>
              </a:rPr>
              <a:t>和</a:t>
            </a:r>
            <a:r>
              <a:rPr lang="en-US" altLang="zh-CN" sz="1250" spc="20" dirty="0">
                <a:latin typeface="Calibri" panose="020F0502020204030204"/>
                <a:cs typeface="Calibri" panose="020F0502020204030204"/>
              </a:rPr>
              <a:t>Alexa</a:t>
            </a:r>
            <a:r>
              <a:rPr lang="zh-CN" altLang="en-US" sz="1250" spc="20" dirty="0">
                <a:latin typeface="Calibri" panose="020F0502020204030204"/>
                <a:cs typeface="Calibri" panose="020F0502020204030204"/>
              </a:rPr>
              <a:t>个人语音助手。</a:t>
            </a:r>
            <a:endParaRPr lang="en-US" altLang="zh-CN" sz="1250" spc="2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spc="45" dirty="0">
                <a:latin typeface="Calibri" panose="020F0502020204030204"/>
                <a:cs typeface="Calibri" panose="020F0502020204030204"/>
              </a:rPr>
              <a:t>带有微软*精密驱动器的</a:t>
            </a:r>
            <a:r>
              <a:rPr lang="zh-CN" altLang="en-US" sz="1250" b="1" spc="30" dirty="0">
                <a:solidFill>
                  <a:srgbClr val="003B70"/>
                </a:solidFill>
                <a:cs typeface="Calibri" panose="020F0502020204030204"/>
              </a:rPr>
              <a:t>玻璃触控板</a:t>
            </a:r>
            <a:r>
              <a:rPr lang="zh-CN" altLang="en-US" sz="1250" spc="45" dirty="0">
                <a:latin typeface="Calibri" panose="020F0502020204030204"/>
                <a:cs typeface="Calibri" panose="020F0502020204030204"/>
              </a:rPr>
              <a:t>，面板上有禁用</a:t>
            </a:r>
            <a:r>
              <a:rPr lang="en-US" altLang="zh-CN" sz="1250" spc="4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1250" spc="45" dirty="0">
                <a:latin typeface="Calibri" panose="020F0502020204030204"/>
                <a:cs typeface="Calibri" panose="020F0502020204030204"/>
              </a:rPr>
              <a:t>启用</a:t>
            </a:r>
            <a:r>
              <a:rPr lang="en-US" altLang="zh-CN" sz="1250" spc="45" dirty="0">
                <a:latin typeface="Calibri" panose="020F0502020204030204"/>
                <a:cs typeface="Calibri" panose="020F0502020204030204"/>
              </a:rPr>
              <a:t>LED</a:t>
            </a:r>
            <a:r>
              <a:rPr lang="zh-CN" altLang="en-US" sz="1250" spc="45" dirty="0">
                <a:latin typeface="Calibri" panose="020F0502020204030204"/>
                <a:cs typeface="Calibri" panose="020F0502020204030204"/>
              </a:rPr>
              <a:t>指示灯</a:t>
            </a:r>
            <a:endParaRPr lang="en-US" altLang="zh-CN" sz="1250" spc="45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sz="1250" b="1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73Whr</a:t>
            </a:r>
            <a:r>
              <a:rPr lang="zh-CN" altLang="en-US" sz="1250" b="1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电池</a:t>
            </a:r>
            <a:r>
              <a:rPr lang="zh-CN" altLang="en-US" sz="1250" spc="75" dirty="0">
                <a:latin typeface="Calibri" panose="020F0502020204030204"/>
                <a:cs typeface="Calibri" panose="020F0502020204030204"/>
              </a:rPr>
              <a:t>，支持快速充电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spcAft>
                <a:spcPts val="300"/>
              </a:spcAft>
              <a:tabLst>
                <a:tab pos="240665" algn="l"/>
              </a:tabLst>
            </a:pPr>
            <a:r>
              <a:rPr sz="1250" spc="5" dirty="0">
                <a:latin typeface="Arial" panose="020B0604020202020204"/>
                <a:cs typeface="Arial" panose="020B0604020202020204"/>
              </a:rPr>
              <a:t>•	</a:t>
            </a:r>
            <a:r>
              <a:rPr sz="1250" spc="120" dirty="0">
                <a:latin typeface="Calibri" panose="020F0502020204030204"/>
                <a:cs typeface="Calibri" panose="020F0502020204030204"/>
              </a:rPr>
              <a:t>355</a:t>
            </a:r>
            <a:r>
              <a:rPr sz="125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spc="114" dirty="0">
                <a:latin typeface="Calibri" panose="020F0502020204030204"/>
                <a:cs typeface="Calibri" panose="020F0502020204030204"/>
              </a:rPr>
              <a:t>mm</a:t>
            </a:r>
            <a:r>
              <a:rPr sz="125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spc="75" dirty="0">
                <a:latin typeface="Calibri" panose="020F0502020204030204"/>
                <a:cs typeface="Calibri" panose="020F0502020204030204"/>
              </a:rPr>
              <a:t>x</a:t>
            </a:r>
            <a:r>
              <a:rPr sz="125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spc="120" dirty="0">
                <a:latin typeface="Calibri" panose="020F0502020204030204"/>
                <a:cs typeface="Calibri" panose="020F0502020204030204"/>
              </a:rPr>
              <a:t>230</a:t>
            </a:r>
            <a:r>
              <a:rPr sz="125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spc="114" dirty="0">
                <a:latin typeface="Calibri" panose="020F0502020204030204"/>
                <a:cs typeface="Calibri" panose="020F0502020204030204"/>
              </a:rPr>
              <a:t>mm</a:t>
            </a:r>
            <a:r>
              <a:rPr sz="125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spc="75" dirty="0">
                <a:latin typeface="Calibri" panose="020F0502020204030204"/>
                <a:cs typeface="Calibri" panose="020F0502020204030204"/>
              </a:rPr>
              <a:t>x</a:t>
            </a:r>
            <a:r>
              <a:rPr sz="125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8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14.9</a:t>
            </a:r>
            <a:r>
              <a:rPr sz="125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8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mm,</a:t>
            </a:r>
            <a:r>
              <a:rPr sz="1250" b="1" spc="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5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重量小于</a:t>
            </a:r>
            <a:r>
              <a:rPr sz="125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1.</a:t>
            </a:r>
            <a:r>
              <a:rPr lang="en-US" sz="125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65</a:t>
            </a:r>
            <a:r>
              <a:rPr lang="zh-CN" altLang="en-US" sz="125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千克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sz="1250" b="1" spc="14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L7</a:t>
            </a:r>
            <a:r>
              <a:rPr sz="1250" b="1" spc="2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b="1" spc="1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SKUs</a:t>
            </a:r>
            <a:r>
              <a:rPr sz="125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50" spc="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–</a:t>
            </a:r>
            <a:r>
              <a:rPr sz="1250" spc="3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50" spc="60" dirty="0">
                <a:latin typeface="Calibri" panose="020F0502020204030204"/>
                <a:cs typeface="Calibri" panose="020F0502020204030204"/>
              </a:rPr>
              <a:t>不含硬盘和操作系统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0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体积小巧的</a:t>
            </a:r>
            <a:r>
              <a:rPr lang="en-US" altLang="zh-CN" sz="125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65</a:t>
            </a:r>
            <a:r>
              <a:rPr lang="en-US" sz="125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W USB-C</a:t>
            </a:r>
            <a:r>
              <a:rPr lang="zh-CN" altLang="en-US" sz="1250" b="1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接口电源适配器</a:t>
            </a:r>
            <a:endParaRPr sz="1250" dirty="0">
              <a:latin typeface="Calibri" panose="020F0502020204030204"/>
              <a:cs typeface="Calibri" panose="020F0502020204030204"/>
            </a:endParaRPr>
          </a:p>
          <a:p>
            <a:pPr marL="241300" indent="-228600">
              <a:lnSpc>
                <a:spcPct val="100000"/>
              </a:lnSpc>
              <a:spcBef>
                <a:spcPts val="25"/>
              </a:spcBef>
              <a:spcAft>
                <a:spcPts val="300"/>
              </a:spcAft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altLang="en-US" sz="1250" b="1" spc="8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两年保修</a:t>
            </a:r>
            <a:endParaRPr sz="12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1138834" y="1072671"/>
            <a:ext cx="3978275" cy="1358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05"/>
              </a:lnSpc>
            </a:pPr>
            <a:r>
              <a:rPr lang="zh-CN" altLang="en-US" sz="10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10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10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10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酷睿</a:t>
            </a:r>
            <a:r>
              <a:rPr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™</a:t>
            </a:r>
            <a:r>
              <a:rPr sz="10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i7-11</a:t>
            </a:r>
            <a:r>
              <a:rPr lang="en-US" sz="100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sz="100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5G7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3000"/>
              </a:lnSpc>
              <a:spcBef>
                <a:spcPts val="10"/>
              </a:spcBef>
            </a:pPr>
            <a:r>
              <a:rPr lang="en-US" sz="1000" spc="60" dirty="0">
                <a:latin typeface="Calibri" panose="020F0502020204030204"/>
                <a:cs typeface="Calibri" panose="020F0502020204030204"/>
              </a:rPr>
              <a:t>3</a:t>
            </a:r>
            <a:r>
              <a:rPr sz="1000" spc="60" dirty="0">
                <a:latin typeface="Calibri" panose="020F0502020204030204"/>
                <a:cs typeface="Calibri" panose="020F0502020204030204"/>
              </a:rPr>
              <a:t>.</a:t>
            </a:r>
            <a:r>
              <a:rPr lang="en-US" sz="1000" spc="60" dirty="0">
                <a:latin typeface="Calibri" panose="020F0502020204030204"/>
                <a:cs typeface="Calibri" panose="020F0502020204030204"/>
              </a:rPr>
              <a:t>0</a:t>
            </a:r>
            <a:r>
              <a:rPr sz="10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95" dirty="0">
                <a:latin typeface="Calibri" panose="020F0502020204030204"/>
                <a:cs typeface="Calibri" panose="020F0502020204030204"/>
              </a:rPr>
              <a:t>GHz</a:t>
            </a:r>
            <a:r>
              <a:rPr sz="10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15" dirty="0">
                <a:latin typeface="Calibri" panose="020F0502020204030204"/>
                <a:cs typeface="Calibri" panose="020F0502020204030204"/>
              </a:rPr>
              <a:t>–</a:t>
            </a:r>
            <a:r>
              <a:rPr sz="10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60" dirty="0">
                <a:latin typeface="Calibri" panose="020F0502020204030204"/>
                <a:cs typeface="Calibri" panose="020F0502020204030204"/>
              </a:rPr>
              <a:t>4.</a:t>
            </a:r>
            <a:r>
              <a:rPr lang="en-US" sz="1000" spc="60" dirty="0">
                <a:latin typeface="Calibri" panose="020F0502020204030204"/>
                <a:cs typeface="Calibri" panose="020F0502020204030204"/>
              </a:rPr>
              <a:t>8</a:t>
            </a:r>
            <a:r>
              <a:rPr sz="10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95" dirty="0">
                <a:latin typeface="Calibri" panose="020F0502020204030204"/>
                <a:cs typeface="Calibri" panose="020F0502020204030204"/>
              </a:rPr>
              <a:t>GHz</a:t>
            </a:r>
            <a:r>
              <a:rPr sz="10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65" dirty="0">
                <a:latin typeface="Calibri" panose="020F0502020204030204"/>
                <a:cs typeface="Calibri" panose="020F0502020204030204"/>
              </a:rPr>
              <a:t>睿频加速</a:t>
            </a:r>
            <a:r>
              <a:rPr sz="1000" spc="65" dirty="0">
                <a:latin typeface="Calibri" panose="020F0502020204030204"/>
                <a:cs typeface="Calibri" panose="020F0502020204030204"/>
              </a:rPr>
              <a:t>,</a:t>
            </a:r>
            <a:r>
              <a:rPr sz="10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1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10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核</a:t>
            </a:r>
            <a:r>
              <a:rPr sz="10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1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sz="1000" b="1" spc="1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b="1" spc="11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线程</a:t>
            </a:r>
            <a:r>
              <a:rPr sz="1000" spc="50" dirty="0">
                <a:latin typeface="Calibri" panose="020F0502020204030204"/>
                <a:cs typeface="Calibri" panose="020F0502020204030204"/>
              </a:rPr>
              <a:t>,</a:t>
            </a:r>
            <a:r>
              <a:rPr sz="10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75" dirty="0">
                <a:latin typeface="Calibri" panose="020F0502020204030204"/>
                <a:cs typeface="Calibri" panose="020F0502020204030204"/>
              </a:rPr>
              <a:t>12MB</a:t>
            </a:r>
            <a:r>
              <a:rPr sz="10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缓存</a:t>
            </a:r>
            <a:r>
              <a:rPr sz="1000" spc="60" dirty="0">
                <a:latin typeface="Calibri" panose="020F0502020204030204"/>
                <a:cs typeface="Calibri" panose="020F0502020204030204"/>
              </a:rPr>
              <a:t>,</a:t>
            </a:r>
            <a:r>
              <a:rPr sz="10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28W</a:t>
            </a:r>
            <a:endParaRPr lang="en-US" sz="1000" b="1" spc="105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3000"/>
              </a:lnSpc>
              <a:spcBef>
                <a:spcPts val="10"/>
              </a:spcBef>
            </a:pPr>
            <a:r>
              <a:rPr lang="zh-CN" altLang="en-US" sz="10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en-US" altLang="zh-CN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vPro</a:t>
            </a:r>
            <a:r>
              <a:rPr lang="en-US" altLang="zh-CN" sz="10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™</a:t>
            </a:r>
            <a:r>
              <a:rPr lang="en-US" altLang="zh-CN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b="1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技术</a:t>
            </a:r>
            <a:r>
              <a:rPr lang="en-US" altLang="zh-CN" sz="1000" spc="65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altLang="en-US" sz="1000" spc="65" dirty="0"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spc="65" dirty="0"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1000" spc="65" dirty="0">
                <a:latin typeface="Calibri" panose="020F0502020204030204"/>
                <a:cs typeface="Calibri" panose="020F0502020204030204"/>
              </a:rPr>
              <a:t>AMT</a:t>
            </a:r>
            <a:r>
              <a:rPr lang="zh-CN" altLang="en-US" sz="1000" spc="65" dirty="0">
                <a:latin typeface="Calibri" panose="020F0502020204030204"/>
                <a:cs typeface="Calibri" panose="020F0502020204030204"/>
              </a:rPr>
              <a:t>，</a:t>
            </a:r>
            <a:r>
              <a:rPr lang="en-US" altLang="zh-CN" sz="1000" spc="65" dirty="0">
                <a:latin typeface="Calibri" panose="020F0502020204030204"/>
                <a:cs typeface="Calibri" panose="020F0502020204030204"/>
              </a:rPr>
              <a:t>TPM2.0</a:t>
            </a:r>
            <a:endParaRPr lang="en-US" altLang="zh-CN" sz="1000" spc="11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3000"/>
              </a:lnSpc>
              <a:spcBef>
                <a:spcPts val="10"/>
              </a:spcBef>
            </a:pPr>
            <a:r>
              <a:rPr lang="zh-CN" altLang="en-US" sz="10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sz="10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锐矩</a:t>
            </a:r>
            <a:r>
              <a:rPr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sz="1000" b="1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Xe </a:t>
            </a:r>
            <a:r>
              <a:rPr lang="zh-CN" altLang="en-US" sz="1000" b="1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核显</a:t>
            </a:r>
            <a:r>
              <a:rPr sz="1000" spc="65" dirty="0">
                <a:latin typeface="Calibri" panose="020F0502020204030204"/>
                <a:cs typeface="Calibri" panose="020F0502020204030204"/>
              </a:rPr>
              <a:t>, </a:t>
            </a:r>
            <a:r>
              <a:rPr sz="1000" spc="110" dirty="0">
                <a:latin typeface="Calibri" panose="020F0502020204030204"/>
                <a:cs typeface="Calibri" panose="020F0502020204030204"/>
              </a:rPr>
              <a:t>400 </a:t>
            </a:r>
            <a:r>
              <a:rPr sz="1000" spc="70" dirty="0">
                <a:latin typeface="Calibri" panose="020F0502020204030204"/>
                <a:cs typeface="Calibri" panose="020F0502020204030204"/>
              </a:rPr>
              <a:t>MHz </a:t>
            </a:r>
            <a:r>
              <a:rPr sz="1000" spc="15" dirty="0">
                <a:latin typeface="Calibri" panose="020F0502020204030204"/>
                <a:cs typeface="Calibri" panose="020F0502020204030204"/>
              </a:rPr>
              <a:t>– </a:t>
            </a:r>
            <a:r>
              <a:rPr sz="1000" spc="110" dirty="0">
                <a:latin typeface="Calibri" panose="020F0502020204030204"/>
                <a:cs typeface="Calibri" panose="020F0502020204030204"/>
              </a:rPr>
              <a:t>13</a:t>
            </a:r>
            <a:r>
              <a:rPr lang="en-US" sz="1000" spc="110" dirty="0">
                <a:latin typeface="Calibri" panose="020F0502020204030204"/>
                <a:cs typeface="Calibri" panose="020F0502020204030204"/>
              </a:rPr>
              <a:t>5</a:t>
            </a:r>
            <a:r>
              <a:rPr sz="1000" spc="110" dirty="0">
                <a:latin typeface="Calibri" panose="020F0502020204030204"/>
                <a:cs typeface="Calibri" panose="020F0502020204030204"/>
              </a:rPr>
              <a:t>0</a:t>
            </a:r>
            <a:r>
              <a:rPr sz="1000" spc="-14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70" dirty="0">
                <a:latin typeface="Calibri" panose="020F0502020204030204"/>
                <a:cs typeface="Calibri" panose="020F0502020204030204"/>
              </a:rPr>
              <a:t>MHz</a:t>
            </a:r>
            <a:endParaRPr sz="10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7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altLang="en-US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第</a:t>
            </a:r>
            <a:r>
              <a:rPr lang="en-US" altLang="zh-CN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代英特尔</a:t>
            </a:r>
            <a:r>
              <a:rPr lang="en-US" altLang="zh-CN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酷睿™ </a:t>
            </a:r>
            <a:r>
              <a:rPr lang="en-US" sz="1000" b="1" spc="5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1000" b="1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i5-1145G7</a:t>
            </a:r>
            <a:endParaRPr lang="en-US" sz="1000" dirty="0">
              <a:latin typeface="Calibri" panose="020F0502020204030204"/>
              <a:cs typeface="Calibri" panose="020F0502020204030204"/>
            </a:endParaRPr>
          </a:p>
          <a:p>
            <a:pPr marL="12700" marR="91440">
              <a:lnSpc>
                <a:spcPct val="103000"/>
              </a:lnSpc>
              <a:spcBef>
                <a:spcPts val="10"/>
              </a:spcBef>
            </a:pPr>
            <a:r>
              <a:rPr sz="1000" spc="60" dirty="0">
                <a:latin typeface="Calibri" panose="020F0502020204030204"/>
                <a:cs typeface="Calibri" panose="020F0502020204030204"/>
              </a:rPr>
              <a:t>2.</a:t>
            </a:r>
            <a:r>
              <a:rPr lang="en-US" sz="1000" spc="60" dirty="0">
                <a:latin typeface="Calibri" panose="020F0502020204030204"/>
                <a:cs typeface="Calibri" panose="020F0502020204030204"/>
              </a:rPr>
              <a:t>6</a:t>
            </a:r>
            <a:r>
              <a:rPr sz="10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95" dirty="0">
                <a:latin typeface="Calibri" panose="020F0502020204030204"/>
                <a:cs typeface="Calibri" panose="020F0502020204030204"/>
              </a:rPr>
              <a:t>GHz</a:t>
            </a:r>
            <a:r>
              <a:rPr sz="10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15" dirty="0">
                <a:latin typeface="Calibri" panose="020F0502020204030204"/>
                <a:cs typeface="Calibri" panose="020F0502020204030204"/>
              </a:rPr>
              <a:t>–</a:t>
            </a:r>
            <a:r>
              <a:rPr sz="10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60" dirty="0">
                <a:latin typeface="Calibri" panose="020F0502020204030204"/>
                <a:cs typeface="Calibri" panose="020F0502020204030204"/>
              </a:rPr>
              <a:t>4.</a:t>
            </a:r>
            <a:r>
              <a:rPr lang="en-US" sz="1000" spc="60" dirty="0">
                <a:latin typeface="Calibri" panose="020F0502020204030204"/>
                <a:cs typeface="Calibri" panose="020F0502020204030204"/>
              </a:rPr>
              <a:t>4</a:t>
            </a:r>
            <a:r>
              <a:rPr sz="10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95" dirty="0">
                <a:latin typeface="Calibri" panose="020F0502020204030204"/>
                <a:cs typeface="Calibri" panose="020F0502020204030204"/>
              </a:rPr>
              <a:t>GHz</a:t>
            </a:r>
            <a:r>
              <a:rPr lang="en-US" sz="10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40" dirty="0">
                <a:latin typeface="Calibri" panose="020F0502020204030204"/>
                <a:cs typeface="Calibri" panose="020F0502020204030204"/>
              </a:rPr>
              <a:t>睿频加速</a:t>
            </a:r>
            <a:r>
              <a:rPr lang="en-US" altLang="zh-CN" sz="1000" spc="40" dirty="0">
                <a:latin typeface="Calibri" panose="020F0502020204030204"/>
                <a:cs typeface="Calibri" panose="020F0502020204030204"/>
              </a:rPr>
              <a:t>, 4 </a:t>
            </a:r>
            <a:r>
              <a:rPr lang="zh-CN" altLang="en-US" sz="1000" spc="40" dirty="0">
                <a:latin typeface="Calibri" panose="020F0502020204030204"/>
                <a:cs typeface="Calibri" panose="020F0502020204030204"/>
              </a:rPr>
              <a:t>核 </a:t>
            </a:r>
            <a:r>
              <a:rPr lang="en-US" altLang="zh-CN" sz="1000" spc="40" dirty="0">
                <a:latin typeface="Calibri" panose="020F0502020204030204"/>
                <a:cs typeface="Calibri" panose="020F0502020204030204"/>
              </a:rPr>
              <a:t>8 </a:t>
            </a:r>
            <a:r>
              <a:rPr lang="zh-CN" altLang="en-US" sz="1000" spc="40" dirty="0">
                <a:latin typeface="Calibri" panose="020F0502020204030204"/>
                <a:cs typeface="Calibri" panose="020F0502020204030204"/>
              </a:rPr>
              <a:t>线程</a:t>
            </a:r>
            <a:r>
              <a:rPr sz="1000" spc="50" dirty="0">
                <a:latin typeface="Calibri" panose="020F0502020204030204"/>
                <a:cs typeface="Calibri" panose="020F0502020204030204"/>
              </a:rPr>
              <a:t>,</a:t>
            </a:r>
            <a:r>
              <a:rPr sz="10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70" dirty="0">
                <a:latin typeface="Calibri" panose="020F0502020204030204"/>
                <a:cs typeface="Calibri" panose="020F0502020204030204"/>
              </a:rPr>
              <a:t>8MB</a:t>
            </a:r>
            <a:r>
              <a:rPr sz="10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spc="60" dirty="0">
                <a:latin typeface="Calibri" panose="020F0502020204030204"/>
                <a:cs typeface="Calibri" panose="020F0502020204030204"/>
              </a:rPr>
              <a:t>缓存</a:t>
            </a:r>
            <a:r>
              <a:rPr sz="1000" spc="60" dirty="0">
                <a:latin typeface="Calibri" panose="020F0502020204030204"/>
                <a:cs typeface="Calibri" panose="020F0502020204030204"/>
              </a:rPr>
              <a:t>,</a:t>
            </a:r>
            <a:r>
              <a:rPr sz="10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28W</a:t>
            </a:r>
            <a:endParaRPr lang="en-US" sz="1000" b="1" spc="105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12700" marR="91440">
              <a:lnSpc>
                <a:spcPct val="103000"/>
              </a:lnSpc>
              <a:spcBef>
                <a:spcPts val="10"/>
              </a:spcBef>
            </a:pPr>
            <a:r>
              <a:rPr lang="zh-CN" altLang="en-US" sz="10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b="1" spc="4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en-US" altLang="zh-CN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vPro</a:t>
            </a:r>
            <a:r>
              <a:rPr lang="en-US" altLang="zh-CN" sz="10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™</a:t>
            </a:r>
            <a:r>
              <a:rPr lang="en-US" altLang="zh-CN" sz="1000" b="1" spc="3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000" b="1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技术</a:t>
            </a:r>
            <a:r>
              <a:rPr lang="en-US" altLang="zh-CN" sz="1000" spc="65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altLang="en-US" sz="1000" spc="65" dirty="0"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spc="65" dirty="0">
                <a:latin typeface="Calibri" panose="020F0502020204030204"/>
                <a:cs typeface="Calibri" panose="020F0502020204030204"/>
              </a:rPr>
              <a:t>®</a:t>
            </a:r>
            <a:r>
              <a:rPr lang="zh-CN" altLang="en-US" sz="10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1000" spc="65" dirty="0">
                <a:latin typeface="Calibri" panose="020F0502020204030204"/>
                <a:cs typeface="Calibri" panose="020F0502020204030204"/>
              </a:rPr>
              <a:t>AMT</a:t>
            </a:r>
            <a:r>
              <a:rPr lang="zh-CN" altLang="en-US" sz="1000" spc="65" dirty="0">
                <a:latin typeface="Calibri" panose="020F0502020204030204"/>
                <a:cs typeface="Calibri" panose="020F0502020204030204"/>
              </a:rPr>
              <a:t>，</a:t>
            </a:r>
            <a:r>
              <a:rPr lang="en-US" altLang="zh-CN" sz="1000" spc="65" dirty="0">
                <a:latin typeface="Calibri" panose="020F0502020204030204"/>
                <a:cs typeface="Calibri" panose="020F0502020204030204"/>
              </a:rPr>
              <a:t>TPM2.0</a:t>
            </a:r>
            <a:endParaRPr lang="en-US" sz="1000" b="1" spc="105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12700" marR="91440">
              <a:lnSpc>
                <a:spcPct val="103000"/>
              </a:lnSpc>
              <a:spcBef>
                <a:spcPts val="10"/>
              </a:spcBef>
            </a:pPr>
            <a:r>
              <a:rPr lang="zh-CN" altLang="en-US" sz="100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lang="en-US" altLang="zh-CN" sz="100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100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锐矩</a:t>
            </a:r>
            <a:r>
              <a:rPr lang="en-US" altLang="zh-CN" sz="100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Xe </a:t>
            </a:r>
            <a:r>
              <a:rPr lang="zh-CN" altLang="en-US" sz="1000" b="1" spc="10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核显</a:t>
            </a:r>
            <a:r>
              <a:rPr sz="1000" spc="65" dirty="0">
                <a:latin typeface="Calibri" panose="020F0502020204030204"/>
                <a:cs typeface="Calibri" panose="020F0502020204030204"/>
              </a:rPr>
              <a:t>, </a:t>
            </a:r>
            <a:r>
              <a:rPr sz="1000" spc="110" dirty="0">
                <a:latin typeface="Calibri" panose="020F0502020204030204"/>
                <a:cs typeface="Calibri" panose="020F0502020204030204"/>
              </a:rPr>
              <a:t>400 </a:t>
            </a:r>
            <a:r>
              <a:rPr sz="1000" spc="70" dirty="0">
                <a:latin typeface="Calibri" panose="020F0502020204030204"/>
                <a:cs typeface="Calibri" panose="020F0502020204030204"/>
              </a:rPr>
              <a:t>MHz </a:t>
            </a:r>
            <a:r>
              <a:rPr sz="1000" spc="15" dirty="0">
                <a:latin typeface="Calibri" panose="020F0502020204030204"/>
                <a:cs typeface="Calibri" panose="020F0502020204030204"/>
              </a:rPr>
              <a:t>– </a:t>
            </a:r>
            <a:r>
              <a:rPr sz="1000" spc="110" dirty="0">
                <a:latin typeface="Calibri" panose="020F0502020204030204"/>
                <a:cs typeface="Calibri" panose="020F0502020204030204"/>
              </a:rPr>
              <a:t>1300</a:t>
            </a:r>
            <a:r>
              <a:rPr sz="1000" spc="-14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70" dirty="0">
                <a:latin typeface="Calibri" panose="020F0502020204030204"/>
                <a:cs typeface="Calibri" panose="020F0502020204030204"/>
              </a:rPr>
              <a:t>MHz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6282690" y="5661248"/>
            <a:ext cx="5779135" cy="683260"/>
          </a:xfrm>
          <a:custGeom>
            <a:avLst/>
            <a:gdLst/>
            <a:ahLst/>
            <a:cxnLst/>
            <a:rect l="l" t="t" r="r" b="b"/>
            <a:pathLst>
              <a:path w="5779134" h="683260">
                <a:moveTo>
                  <a:pt x="0" y="341376"/>
                </a:moveTo>
                <a:lnTo>
                  <a:pt x="3115" y="295054"/>
                </a:lnTo>
                <a:lnTo>
                  <a:pt x="12190" y="250626"/>
                </a:lnTo>
                <a:lnTo>
                  <a:pt x="26818" y="208499"/>
                </a:lnTo>
                <a:lnTo>
                  <a:pt x="46594" y="169079"/>
                </a:lnTo>
                <a:lnTo>
                  <a:pt x="71112" y="132773"/>
                </a:lnTo>
                <a:lnTo>
                  <a:pt x="99964" y="99988"/>
                </a:lnTo>
                <a:lnTo>
                  <a:pt x="132746" y="71131"/>
                </a:lnTo>
                <a:lnTo>
                  <a:pt x="169051" y="46609"/>
                </a:lnTo>
                <a:lnTo>
                  <a:pt x="208472" y="26827"/>
                </a:lnTo>
                <a:lnTo>
                  <a:pt x="250604" y="12194"/>
                </a:lnTo>
                <a:lnTo>
                  <a:pt x="295041" y="3116"/>
                </a:lnTo>
                <a:lnTo>
                  <a:pt x="341376" y="0"/>
                </a:lnTo>
                <a:lnTo>
                  <a:pt x="5437632" y="0"/>
                </a:lnTo>
                <a:lnTo>
                  <a:pt x="5483966" y="3116"/>
                </a:lnTo>
                <a:lnTo>
                  <a:pt x="5528403" y="12194"/>
                </a:lnTo>
                <a:lnTo>
                  <a:pt x="5570535" y="26827"/>
                </a:lnTo>
                <a:lnTo>
                  <a:pt x="5609956" y="46609"/>
                </a:lnTo>
                <a:lnTo>
                  <a:pt x="5646261" y="71131"/>
                </a:lnTo>
                <a:lnTo>
                  <a:pt x="5679043" y="99988"/>
                </a:lnTo>
                <a:lnTo>
                  <a:pt x="5707895" y="132773"/>
                </a:lnTo>
                <a:lnTo>
                  <a:pt x="5732413" y="169079"/>
                </a:lnTo>
                <a:lnTo>
                  <a:pt x="5752189" y="208499"/>
                </a:lnTo>
                <a:lnTo>
                  <a:pt x="5766817" y="250626"/>
                </a:lnTo>
                <a:lnTo>
                  <a:pt x="5775892" y="295054"/>
                </a:lnTo>
                <a:lnTo>
                  <a:pt x="5779008" y="341376"/>
                </a:lnTo>
                <a:lnTo>
                  <a:pt x="5775892" y="387697"/>
                </a:lnTo>
                <a:lnTo>
                  <a:pt x="5766817" y="432125"/>
                </a:lnTo>
                <a:lnTo>
                  <a:pt x="5752189" y="474252"/>
                </a:lnTo>
                <a:lnTo>
                  <a:pt x="5732413" y="513672"/>
                </a:lnTo>
                <a:lnTo>
                  <a:pt x="5707895" y="549978"/>
                </a:lnTo>
                <a:lnTo>
                  <a:pt x="5679043" y="582763"/>
                </a:lnTo>
                <a:lnTo>
                  <a:pt x="5646261" y="611620"/>
                </a:lnTo>
                <a:lnTo>
                  <a:pt x="5609956" y="636143"/>
                </a:lnTo>
                <a:lnTo>
                  <a:pt x="5570535" y="655924"/>
                </a:lnTo>
                <a:lnTo>
                  <a:pt x="5528403" y="670557"/>
                </a:lnTo>
                <a:lnTo>
                  <a:pt x="5483966" y="679635"/>
                </a:lnTo>
                <a:lnTo>
                  <a:pt x="5437632" y="682752"/>
                </a:lnTo>
                <a:lnTo>
                  <a:pt x="341376" y="682752"/>
                </a:lnTo>
                <a:lnTo>
                  <a:pt x="295041" y="679635"/>
                </a:lnTo>
                <a:lnTo>
                  <a:pt x="250604" y="670557"/>
                </a:lnTo>
                <a:lnTo>
                  <a:pt x="208472" y="655924"/>
                </a:lnTo>
                <a:lnTo>
                  <a:pt x="169051" y="636143"/>
                </a:lnTo>
                <a:lnTo>
                  <a:pt x="132746" y="611620"/>
                </a:lnTo>
                <a:lnTo>
                  <a:pt x="99964" y="582763"/>
                </a:lnTo>
                <a:lnTo>
                  <a:pt x="71112" y="549978"/>
                </a:lnTo>
                <a:lnTo>
                  <a:pt x="46594" y="513672"/>
                </a:lnTo>
                <a:lnTo>
                  <a:pt x="26818" y="474252"/>
                </a:lnTo>
                <a:lnTo>
                  <a:pt x="12190" y="432125"/>
                </a:lnTo>
                <a:lnTo>
                  <a:pt x="3115" y="387697"/>
                </a:lnTo>
                <a:lnTo>
                  <a:pt x="0" y="341376"/>
                </a:lnTo>
                <a:close/>
              </a:path>
            </a:pathLst>
          </a:custGeom>
          <a:ln w="25908">
            <a:solidFill>
              <a:srgbClr val="B7D10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8371458" y="5977534"/>
            <a:ext cx="233045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70" dirty="0">
                <a:latin typeface="Calibri" panose="020F0502020204030204"/>
                <a:cs typeface="Calibri" panose="020F0502020204030204"/>
              </a:rPr>
              <a:t>Kit</a:t>
            </a:r>
            <a:endParaRPr sz="13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9433941" y="5988202"/>
            <a:ext cx="598170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25" dirty="0">
                <a:latin typeface="Calibri" panose="020F0502020204030204"/>
                <a:cs typeface="Calibri" panose="020F0502020204030204"/>
              </a:rPr>
              <a:t>C</a:t>
            </a:r>
            <a:r>
              <a:rPr sz="1300" spc="110" dirty="0">
                <a:latin typeface="Calibri" panose="020F0502020204030204"/>
                <a:cs typeface="Calibri" panose="020F0502020204030204"/>
              </a:rPr>
              <a:t>h</a:t>
            </a:r>
            <a:r>
              <a:rPr sz="1300" spc="65" dirty="0">
                <a:latin typeface="Calibri" panose="020F0502020204030204"/>
                <a:cs typeface="Calibri" panose="020F0502020204030204"/>
              </a:rPr>
              <a:t>a</a:t>
            </a:r>
            <a:r>
              <a:rPr sz="1300" spc="110" dirty="0">
                <a:latin typeface="Calibri" panose="020F0502020204030204"/>
                <a:cs typeface="Calibri" panose="020F0502020204030204"/>
              </a:rPr>
              <a:t>s</a:t>
            </a:r>
            <a:r>
              <a:rPr sz="1300" spc="114" dirty="0">
                <a:latin typeface="Calibri" panose="020F0502020204030204"/>
                <a:cs typeface="Calibri" panose="020F0502020204030204"/>
              </a:rPr>
              <a:t>s</a:t>
            </a:r>
            <a:r>
              <a:rPr sz="1300" spc="70" dirty="0">
                <a:latin typeface="Calibri" panose="020F0502020204030204"/>
                <a:cs typeface="Calibri" panose="020F0502020204030204"/>
              </a:rPr>
              <a:t>is</a:t>
            </a:r>
            <a:endParaRPr sz="13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8064245" y="5988558"/>
            <a:ext cx="220979" cy="222885"/>
          </a:xfrm>
          <a:custGeom>
            <a:avLst/>
            <a:gdLst/>
            <a:ahLst/>
            <a:cxnLst/>
            <a:rect l="l" t="t" r="r" b="b"/>
            <a:pathLst>
              <a:path w="220979" h="222885">
                <a:moveTo>
                  <a:pt x="110489" y="0"/>
                </a:moveTo>
                <a:lnTo>
                  <a:pt x="67508" y="8742"/>
                </a:lnTo>
                <a:lnTo>
                  <a:pt x="32385" y="32585"/>
                </a:lnTo>
                <a:lnTo>
                  <a:pt x="8691" y="67947"/>
                </a:lnTo>
                <a:lnTo>
                  <a:pt x="0" y="111251"/>
                </a:lnTo>
                <a:lnTo>
                  <a:pt x="8691" y="154556"/>
                </a:lnTo>
                <a:lnTo>
                  <a:pt x="32384" y="189918"/>
                </a:lnTo>
                <a:lnTo>
                  <a:pt x="67508" y="213761"/>
                </a:lnTo>
                <a:lnTo>
                  <a:pt x="110489" y="222503"/>
                </a:lnTo>
                <a:lnTo>
                  <a:pt x="153471" y="213761"/>
                </a:lnTo>
                <a:lnTo>
                  <a:pt x="188594" y="189918"/>
                </a:lnTo>
                <a:lnTo>
                  <a:pt x="212288" y="154556"/>
                </a:lnTo>
                <a:lnTo>
                  <a:pt x="220979" y="111251"/>
                </a:lnTo>
                <a:lnTo>
                  <a:pt x="212288" y="67947"/>
                </a:lnTo>
                <a:lnTo>
                  <a:pt x="188595" y="32585"/>
                </a:lnTo>
                <a:lnTo>
                  <a:pt x="153471" y="8742"/>
                </a:lnTo>
                <a:lnTo>
                  <a:pt x="110489" y="0"/>
                </a:lnTo>
                <a:close/>
              </a:path>
            </a:pathLst>
          </a:custGeom>
          <a:solidFill>
            <a:srgbClr val="16B6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8064245" y="5988558"/>
            <a:ext cx="220979" cy="222885"/>
          </a:xfrm>
          <a:custGeom>
            <a:avLst/>
            <a:gdLst/>
            <a:ahLst/>
            <a:cxnLst/>
            <a:rect l="l" t="t" r="r" b="b"/>
            <a:pathLst>
              <a:path w="220979" h="222885">
                <a:moveTo>
                  <a:pt x="0" y="111251"/>
                </a:moveTo>
                <a:lnTo>
                  <a:pt x="8691" y="67947"/>
                </a:lnTo>
                <a:lnTo>
                  <a:pt x="32385" y="32585"/>
                </a:lnTo>
                <a:lnTo>
                  <a:pt x="67508" y="8742"/>
                </a:lnTo>
                <a:lnTo>
                  <a:pt x="110489" y="0"/>
                </a:lnTo>
                <a:lnTo>
                  <a:pt x="153471" y="8742"/>
                </a:lnTo>
                <a:lnTo>
                  <a:pt x="188595" y="32585"/>
                </a:lnTo>
                <a:lnTo>
                  <a:pt x="212288" y="67947"/>
                </a:lnTo>
                <a:lnTo>
                  <a:pt x="220979" y="111251"/>
                </a:lnTo>
                <a:lnTo>
                  <a:pt x="212288" y="154556"/>
                </a:lnTo>
                <a:lnTo>
                  <a:pt x="188594" y="189918"/>
                </a:lnTo>
                <a:lnTo>
                  <a:pt x="153471" y="213761"/>
                </a:lnTo>
                <a:lnTo>
                  <a:pt x="110489" y="222503"/>
                </a:lnTo>
                <a:lnTo>
                  <a:pt x="67508" y="213761"/>
                </a:lnTo>
                <a:lnTo>
                  <a:pt x="32384" y="189918"/>
                </a:lnTo>
                <a:lnTo>
                  <a:pt x="8691" y="154556"/>
                </a:lnTo>
                <a:lnTo>
                  <a:pt x="0" y="111251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9161526" y="5996178"/>
            <a:ext cx="198120" cy="182880"/>
          </a:xfrm>
          <a:custGeom>
            <a:avLst/>
            <a:gdLst/>
            <a:ahLst/>
            <a:cxnLst/>
            <a:rect l="l" t="t" r="r" b="b"/>
            <a:pathLst>
              <a:path w="198120" h="182879">
                <a:moveTo>
                  <a:pt x="0" y="91440"/>
                </a:moveTo>
                <a:lnTo>
                  <a:pt x="7780" y="55849"/>
                </a:lnTo>
                <a:lnTo>
                  <a:pt x="29003" y="26784"/>
                </a:lnTo>
                <a:lnTo>
                  <a:pt x="60489" y="7186"/>
                </a:lnTo>
                <a:lnTo>
                  <a:pt x="99059" y="0"/>
                </a:lnTo>
                <a:lnTo>
                  <a:pt x="137630" y="7186"/>
                </a:lnTo>
                <a:lnTo>
                  <a:pt x="169116" y="26784"/>
                </a:lnTo>
                <a:lnTo>
                  <a:pt x="190339" y="55849"/>
                </a:lnTo>
                <a:lnTo>
                  <a:pt x="198120" y="91440"/>
                </a:lnTo>
                <a:lnTo>
                  <a:pt x="190339" y="127030"/>
                </a:lnTo>
                <a:lnTo>
                  <a:pt x="169116" y="156095"/>
                </a:lnTo>
                <a:lnTo>
                  <a:pt x="137630" y="175693"/>
                </a:lnTo>
                <a:lnTo>
                  <a:pt x="99059" y="182880"/>
                </a:lnTo>
                <a:lnTo>
                  <a:pt x="60489" y="175693"/>
                </a:lnTo>
                <a:lnTo>
                  <a:pt x="29003" y="156095"/>
                </a:lnTo>
                <a:lnTo>
                  <a:pt x="7780" y="127030"/>
                </a:lnTo>
                <a:lnTo>
                  <a:pt x="0" y="91440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 txBox="1"/>
          <p:nvPr/>
        </p:nvSpPr>
        <p:spPr>
          <a:xfrm>
            <a:off x="8448802" y="5725257"/>
            <a:ext cx="1583309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1300" b="1" spc="85" dirty="0">
                <a:solidFill>
                  <a:srgbClr val="006FAF"/>
                </a:solidFill>
                <a:latin typeface="Calibri" panose="020F0502020204030204"/>
                <a:cs typeface="Calibri" panose="020F0502020204030204"/>
              </a:rPr>
              <a:t>可用的供货形态</a:t>
            </a:r>
            <a:endParaRPr sz="13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0490454" y="5977534"/>
            <a:ext cx="1407795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95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13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300" spc="85" dirty="0">
                <a:latin typeface="Calibri" panose="020F0502020204030204"/>
                <a:cs typeface="Calibri" panose="020F0502020204030204"/>
              </a:rPr>
              <a:t>Element</a:t>
            </a:r>
            <a:endParaRPr sz="13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6860793" y="5990335"/>
            <a:ext cx="601980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35" dirty="0">
                <a:latin typeface="Calibri" panose="020F0502020204030204"/>
                <a:cs typeface="Calibri" panose="020F0502020204030204"/>
              </a:rPr>
              <a:t>Mini</a:t>
            </a:r>
            <a:r>
              <a:rPr sz="13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300" spc="145" dirty="0">
                <a:latin typeface="Calibri" panose="020F0502020204030204"/>
                <a:cs typeface="Calibri" panose="020F0502020204030204"/>
              </a:rPr>
              <a:t>PC</a:t>
            </a:r>
            <a:endParaRPr sz="13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6601206" y="5997702"/>
            <a:ext cx="196850" cy="182880"/>
          </a:xfrm>
          <a:custGeom>
            <a:avLst/>
            <a:gdLst/>
            <a:ahLst/>
            <a:cxnLst/>
            <a:rect l="l" t="t" r="r" b="b"/>
            <a:pathLst>
              <a:path w="196850" h="182879">
                <a:moveTo>
                  <a:pt x="0" y="91440"/>
                </a:moveTo>
                <a:lnTo>
                  <a:pt x="7733" y="55849"/>
                </a:lnTo>
                <a:lnTo>
                  <a:pt x="28813" y="26784"/>
                </a:lnTo>
                <a:lnTo>
                  <a:pt x="60061" y="7186"/>
                </a:lnTo>
                <a:lnTo>
                  <a:pt x="98298" y="0"/>
                </a:lnTo>
                <a:lnTo>
                  <a:pt x="136534" y="7186"/>
                </a:lnTo>
                <a:lnTo>
                  <a:pt x="167782" y="26784"/>
                </a:lnTo>
                <a:lnTo>
                  <a:pt x="188862" y="55849"/>
                </a:lnTo>
                <a:lnTo>
                  <a:pt x="196596" y="91440"/>
                </a:lnTo>
                <a:lnTo>
                  <a:pt x="188862" y="127030"/>
                </a:lnTo>
                <a:lnTo>
                  <a:pt x="167782" y="156095"/>
                </a:lnTo>
                <a:lnTo>
                  <a:pt x="136534" y="175693"/>
                </a:lnTo>
                <a:lnTo>
                  <a:pt x="98298" y="182880"/>
                </a:lnTo>
                <a:lnTo>
                  <a:pt x="60061" y="175693"/>
                </a:lnTo>
                <a:lnTo>
                  <a:pt x="28813" y="156095"/>
                </a:lnTo>
                <a:lnTo>
                  <a:pt x="7733" y="127030"/>
                </a:lnTo>
                <a:lnTo>
                  <a:pt x="0" y="91440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10235945" y="5999226"/>
            <a:ext cx="200025" cy="184785"/>
          </a:xfrm>
          <a:custGeom>
            <a:avLst/>
            <a:gdLst/>
            <a:ahLst/>
            <a:cxnLst/>
            <a:rect l="l" t="t" r="r" b="b"/>
            <a:pathLst>
              <a:path w="200025" h="184785">
                <a:moveTo>
                  <a:pt x="0" y="92202"/>
                </a:moveTo>
                <a:lnTo>
                  <a:pt x="7846" y="56310"/>
                </a:lnTo>
                <a:lnTo>
                  <a:pt x="29241" y="27003"/>
                </a:lnTo>
                <a:lnTo>
                  <a:pt x="60971" y="7244"/>
                </a:lnTo>
                <a:lnTo>
                  <a:pt x="99822" y="0"/>
                </a:lnTo>
                <a:lnTo>
                  <a:pt x="138672" y="7244"/>
                </a:lnTo>
                <a:lnTo>
                  <a:pt x="170402" y="27003"/>
                </a:lnTo>
                <a:lnTo>
                  <a:pt x="191797" y="56310"/>
                </a:lnTo>
                <a:lnTo>
                  <a:pt x="199644" y="92202"/>
                </a:lnTo>
                <a:lnTo>
                  <a:pt x="191797" y="128093"/>
                </a:lnTo>
                <a:lnTo>
                  <a:pt x="170402" y="157400"/>
                </a:lnTo>
                <a:lnTo>
                  <a:pt x="138672" y="177159"/>
                </a:lnTo>
                <a:lnTo>
                  <a:pt x="99822" y="184404"/>
                </a:lnTo>
                <a:lnTo>
                  <a:pt x="60971" y="177159"/>
                </a:lnTo>
                <a:lnTo>
                  <a:pt x="29241" y="157400"/>
                </a:lnTo>
                <a:lnTo>
                  <a:pt x="7846" y="128093"/>
                </a:lnTo>
                <a:lnTo>
                  <a:pt x="0" y="92202"/>
                </a:lnTo>
                <a:close/>
              </a:path>
            </a:pathLst>
          </a:custGeom>
          <a:ln w="25908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428244" y="1095008"/>
            <a:ext cx="623316" cy="624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428244" y="1796049"/>
            <a:ext cx="623316" cy="624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16764" y="5920953"/>
            <a:ext cx="3622675" cy="460375"/>
          </a:xfrm>
          <a:custGeom>
            <a:avLst/>
            <a:gdLst/>
            <a:ahLst/>
            <a:cxnLst/>
            <a:rect l="l" t="t" r="r" b="b"/>
            <a:pathLst>
              <a:path w="3622675" h="460375">
                <a:moveTo>
                  <a:pt x="0" y="460247"/>
                </a:moveTo>
                <a:lnTo>
                  <a:pt x="3622548" y="460247"/>
                </a:lnTo>
                <a:lnTo>
                  <a:pt x="3622548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 txBox="1"/>
          <p:nvPr/>
        </p:nvSpPr>
        <p:spPr>
          <a:xfrm>
            <a:off x="95808" y="6047197"/>
            <a:ext cx="345757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zh-CN" altLang="en-US" sz="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本设备尚未按照联邦通信委员会的规则要求获得授权。在获得授权之前，本设备不得出售或租赁，也不得出售或租赁。</a:t>
            </a:r>
            <a:endParaRPr lang="en-US" altLang="zh-CN" sz="800" spc="50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0" y="2081082"/>
            <a:ext cx="3427476" cy="2609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189559" y="5652578"/>
            <a:ext cx="3175" cy="238125"/>
          </a:xfrm>
          <a:custGeom>
            <a:avLst/>
            <a:gdLst/>
            <a:ahLst/>
            <a:cxnLst/>
            <a:rect l="l" t="t" r="r" b="b"/>
            <a:pathLst>
              <a:path w="3175" h="238125">
                <a:moveTo>
                  <a:pt x="0" y="0"/>
                </a:moveTo>
                <a:lnTo>
                  <a:pt x="3175" y="238124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8"/>
          <p:cNvSpPr/>
          <p:nvPr/>
        </p:nvSpPr>
        <p:spPr>
          <a:xfrm>
            <a:off x="1607280" y="1407095"/>
            <a:ext cx="8781288" cy="3657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zh-CN" altLang="en-US"/>
          </a:p>
        </p:txBody>
      </p:sp>
      <p:sp>
        <p:nvSpPr>
          <p:cNvPr id="6" name="object 9"/>
          <p:cNvSpPr/>
          <p:nvPr/>
        </p:nvSpPr>
        <p:spPr>
          <a:xfrm>
            <a:off x="1607280" y="1772816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10"/>
          <p:cNvSpPr/>
          <p:nvPr/>
        </p:nvSpPr>
        <p:spPr>
          <a:xfrm>
            <a:off x="2644336" y="1772816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11"/>
          <p:cNvSpPr/>
          <p:nvPr/>
        </p:nvSpPr>
        <p:spPr>
          <a:xfrm>
            <a:off x="3278981" y="1772855"/>
            <a:ext cx="701040" cy="1920875"/>
          </a:xfrm>
          <a:custGeom>
            <a:avLst/>
            <a:gdLst/>
            <a:ahLst/>
            <a:cxnLst/>
            <a:rect l="l" t="t" r="r" b="b"/>
            <a:pathLst>
              <a:path w="701039" h="1920875">
                <a:moveTo>
                  <a:pt x="0" y="1920620"/>
                </a:moveTo>
                <a:lnTo>
                  <a:pt x="700938" y="1920620"/>
                </a:lnTo>
                <a:lnTo>
                  <a:pt x="700938" y="0"/>
                </a:lnTo>
                <a:lnTo>
                  <a:pt x="0" y="0"/>
                </a:lnTo>
                <a:lnTo>
                  <a:pt x="0" y="1920620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12"/>
          <p:cNvSpPr/>
          <p:nvPr/>
        </p:nvSpPr>
        <p:spPr>
          <a:xfrm>
            <a:off x="3979894" y="1772816"/>
            <a:ext cx="890905" cy="3841750"/>
          </a:xfrm>
          <a:custGeom>
            <a:avLst/>
            <a:gdLst/>
            <a:ahLst/>
            <a:cxnLst/>
            <a:rect l="l" t="t" r="r" b="b"/>
            <a:pathLst>
              <a:path w="890904" h="3841750">
                <a:moveTo>
                  <a:pt x="0" y="3841241"/>
                </a:moveTo>
                <a:lnTo>
                  <a:pt x="890397" y="3841241"/>
                </a:lnTo>
                <a:lnTo>
                  <a:pt x="890397" y="0"/>
                </a:lnTo>
                <a:lnTo>
                  <a:pt x="0" y="0"/>
                </a:lnTo>
                <a:lnTo>
                  <a:pt x="0" y="3841241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3"/>
          <p:cNvSpPr/>
          <p:nvPr/>
        </p:nvSpPr>
        <p:spPr>
          <a:xfrm>
            <a:off x="4870290" y="1772855"/>
            <a:ext cx="677545" cy="1920875"/>
          </a:xfrm>
          <a:custGeom>
            <a:avLst/>
            <a:gdLst/>
            <a:ahLst/>
            <a:cxnLst/>
            <a:rect l="l" t="t" r="r" b="b"/>
            <a:pathLst>
              <a:path w="677545" h="1920875">
                <a:moveTo>
                  <a:pt x="0" y="1920620"/>
                </a:moveTo>
                <a:lnTo>
                  <a:pt x="677189" y="1920620"/>
                </a:lnTo>
                <a:lnTo>
                  <a:pt x="677189" y="0"/>
                </a:lnTo>
                <a:lnTo>
                  <a:pt x="0" y="0"/>
                </a:lnTo>
                <a:lnTo>
                  <a:pt x="0" y="1920620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4"/>
          <p:cNvSpPr/>
          <p:nvPr/>
        </p:nvSpPr>
        <p:spPr>
          <a:xfrm>
            <a:off x="5547455" y="1772816"/>
            <a:ext cx="951230" cy="3841750"/>
          </a:xfrm>
          <a:custGeom>
            <a:avLst/>
            <a:gdLst/>
            <a:ahLst/>
            <a:cxnLst/>
            <a:rect l="l" t="t" r="r" b="b"/>
            <a:pathLst>
              <a:path w="951229" h="3841750">
                <a:moveTo>
                  <a:pt x="0" y="3841241"/>
                </a:moveTo>
                <a:lnTo>
                  <a:pt x="950950" y="3841241"/>
                </a:lnTo>
                <a:lnTo>
                  <a:pt x="950950" y="0"/>
                </a:lnTo>
                <a:lnTo>
                  <a:pt x="0" y="0"/>
                </a:lnTo>
                <a:lnTo>
                  <a:pt x="0" y="3841241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5"/>
          <p:cNvSpPr/>
          <p:nvPr/>
        </p:nvSpPr>
        <p:spPr>
          <a:xfrm>
            <a:off x="6498431" y="1772816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6"/>
          <p:cNvSpPr/>
          <p:nvPr/>
        </p:nvSpPr>
        <p:spPr>
          <a:xfrm>
            <a:off x="7449407" y="1772816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7"/>
          <p:cNvSpPr/>
          <p:nvPr/>
        </p:nvSpPr>
        <p:spPr>
          <a:xfrm>
            <a:off x="8400256" y="1772816"/>
            <a:ext cx="1989455" cy="3841750"/>
          </a:xfrm>
          <a:custGeom>
            <a:avLst/>
            <a:gdLst/>
            <a:ahLst/>
            <a:cxnLst/>
            <a:rect l="l" t="t" r="r" b="b"/>
            <a:pathLst>
              <a:path w="1989454" h="3841750">
                <a:moveTo>
                  <a:pt x="0" y="3841241"/>
                </a:moveTo>
                <a:lnTo>
                  <a:pt x="1989074" y="3841241"/>
                </a:lnTo>
                <a:lnTo>
                  <a:pt x="1989074" y="0"/>
                </a:lnTo>
                <a:lnTo>
                  <a:pt x="0" y="0"/>
                </a:lnTo>
                <a:lnTo>
                  <a:pt x="0" y="3841241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8"/>
          <p:cNvSpPr/>
          <p:nvPr/>
        </p:nvSpPr>
        <p:spPr>
          <a:xfrm>
            <a:off x="1607280" y="1986303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9"/>
          <p:cNvSpPr/>
          <p:nvPr/>
        </p:nvSpPr>
        <p:spPr>
          <a:xfrm>
            <a:off x="2644336" y="1986303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20"/>
          <p:cNvSpPr/>
          <p:nvPr/>
        </p:nvSpPr>
        <p:spPr>
          <a:xfrm>
            <a:off x="6498431" y="1986303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21"/>
          <p:cNvSpPr/>
          <p:nvPr/>
        </p:nvSpPr>
        <p:spPr>
          <a:xfrm>
            <a:off x="7449407" y="1986303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22"/>
          <p:cNvSpPr/>
          <p:nvPr/>
        </p:nvSpPr>
        <p:spPr>
          <a:xfrm>
            <a:off x="1607280" y="2199663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3"/>
          <p:cNvSpPr/>
          <p:nvPr/>
        </p:nvSpPr>
        <p:spPr>
          <a:xfrm>
            <a:off x="2644336" y="2199663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4"/>
          <p:cNvSpPr/>
          <p:nvPr/>
        </p:nvSpPr>
        <p:spPr>
          <a:xfrm>
            <a:off x="6498431" y="2199663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5"/>
          <p:cNvSpPr/>
          <p:nvPr/>
        </p:nvSpPr>
        <p:spPr>
          <a:xfrm>
            <a:off x="7449407" y="2199663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6"/>
          <p:cNvSpPr/>
          <p:nvPr/>
        </p:nvSpPr>
        <p:spPr>
          <a:xfrm>
            <a:off x="1607280" y="2413023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7"/>
          <p:cNvSpPr/>
          <p:nvPr/>
        </p:nvSpPr>
        <p:spPr>
          <a:xfrm>
            <a:off x="2644336" y="2413023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8"/>
          <p:cNvSpPr/>
          <p:nvPr/>
        </p:nvSpPr>
        <p:spPr>
          <a:xfrm>
            <a:off x="6498431" y="2413023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9"/>
          <p:cNvSpPr/>
          <p:nvPr/>
        </p:nvSpPr>
        <p:spPr>
          <a:xfrm>
            <a:off x="7449407" y="2413023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30"/>
          <p:cNvSpPr/>
          <p:nvPr/>
        </p:nvSpPr>
        <p:spPr>
          <a:xfrm>
            <a:off x="1607280" y="2626510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31"/>
          <p:cNvSpPr/>
          <p:nvPr/>
        </p:nvSpPr>
        <p:spPr>
          <a:xfrm>
            <a:off x="2644336" y="2626510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32"/>
          <p:cNvSpPr/>
          <p:nvPr/>
        </p:nvSpPr>
        <p:spPr>
          <a:xfrm>
            <a:off x="6498431" y="2626510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3"/>
          <p:cNvSpPr/>
          <p:nvPr/>
        </p:nvSpPr>
        <p:spPr>
          <a:xfrm>
            <a:off x="7449407" y="2626510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4"/>
          <p:cNvSpPr/>
          <p:nvPr/>
        </p:nvSpPr>
        <p:spPr>
          <a:xfrm>
            <a:off x="1607280" y="2839870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5"/>
          <p:cNvSpPr/>
          <p:nvPr/>
        </p:nvSpPr>
        <p:spPr>
          <a:xfrm>
            <a:off x="2644336" y="2839870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6"/>
          <p:cNvSpPr/>
          <p:nvPr/>
        </p:nvSpPr>
        <p:spPr>
          <a:xfrm>
            <a:off x="6498431" y="2839870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7"/>
          <p:cNvSpPr/>
          <p:nvPr/>
        </p:nvSpPr>
        <p:spPr>
          <a:xfrm>
            <a:off x="7449407" y="2839870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8"/>
          <p:cNvSpPr/>
          <p:nvPr/>
        </p:nvSpPr>
        <p:spPr>
          <a:xfrm>
            <a:off x="1607280" y="3053230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9"/>
          <p:cNvSpPr/>
          <p:nvPr/>
        </p:nvSpPr>
        <p:spPr>
          <a:xfrm>
            <a:off x="2644336" y="3053230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40"/>
          <p:cNvSpPr/>
          <p:nvPr/>
        </p:nvSpPr>
        <p:spPr>
          <a:xfrm>
            <a:off x="6498431" y="3053230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41"/>
          <p:cNvSpPr/>
          <p:nvPr/>
        </p:nvSpPr>
        <p:spPr>
          <a:xfrm>
            <a:off x="7449407" y="3053281"/>
            <a:ext cx="951230" cy="640715"/>
          </a:xfrm>
          <a:custGeom>
            <a:avLst/>
            <a:gdLst/>
            <a:ahLst/>
            <a:cxnLst/>
            <a:rect l="l" t="t" r="r" b="b"/>
            <a:pathLst>
              <a:path w="951229" h="640714">
                <a:moveTo>
                  <a:pt x="0" y="640194"/>
                </a:moveTo>
                <a:lnTo>
                  <a:pt x="950950" y="640194"/>
                </a:lnTo>
                <a:lnTo>
                  <a:pt x="950950" y="0"/>
                </a:lnTo>
                <a:lnTo>
                  <a:pt x="0" y="0"/>
                </a:lnTo>
                <a:lnTo>
                  <a:pt x="0" y="640194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 anchor="ctr" anchorCtr="1"/>
          <a:lstStyle/>
          <a:p>
            <a:endParaRPr dirty="0"/>
          </a:p>
        </p:txBody>
      </p:sp>
      <p:sp>
        <p:nvSpPr>
          <p:cNvPr id="39" name="object 42"/>
          <p:cNvSpPr/>
          <p:nvPr/>
        </p:nvSpPr>
        <p:spPr>
          <a:xfrm>
            <a:off x="1607280" y="3266717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3"/>
          <p:cNvSpPr/>
          <p:nvPr/>
        </p:nvSpPr>
        <p:spPr>
          <a:xfrm>
            <a:off x="2644336" y="3266717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4"/>
          <p:cNvSpPr/>
          <p:nvPr/>
        </p:nvSpPr>
        <p:spPr>
          <a:xfrm>
            <a:off x="6498431" y="3266717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5"/>
          <p:cNvSpPr/>
          <p:nvPr/>
        </p:nvSpPr>
        <p:spPr>
          <a:xfrm>
            <a:off x="1607280" y="3480077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6"/>
          <p:cNvSpPr/>
          <p:nvPr/>
        </p:nvSpPr>
        <p:spPr>
          <a:xfrm>
            <a:off x="2644336" y="3480077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7"/>
          <p:cNvSpPr/>
          <p:nvPr/>
        </p:nvSpPr>
        <p:spPr>
          <a:xfrm>
            <a:off x="6498431" y="3480077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8"/>
          <p:cNvSpPr/>
          <p:nvPr/>
        </p:nvSpPr>
        <p:spPr>
          <a:xfrm>
            <a:off x="1607280" y="3693437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4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9"/>
          <p:cNvSpPr/>
          <p:nvPr/>
        </p:nvSpPr>
        <p:spPr>
          <a:xfrm>
            <a:off x="2644336" y="3693437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4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50"/>
          <p:cNvSpPr/>
          <p:nvPr/>
        </p:nvSpPr>
        <p:spPr>
          <a:xfrm>
            <a:off x="3278981" y="3693437"/>
            <a:ext cx="701040" cy="1920875"/>
          </a:xfrm>
          <a:custGeom>
            <a:avLst/>
            <a:gdLst/>
            <a:ahLst/>
            <a:cxnLst/>
            <a:rect l="l" t="t" r="r" b="b"/>
            <a:pathLst>
              <a:path w="701039" h="1920875">
                <a:moveTo>
                  <a:pt x="0" y="1920620"/>
                </a:moveTo>
                <a:lnTo>
                  <a:pt x="700938" y="1920620"/>
                </a:lnTo>
                <a:lnTo>
                  <a:pt x="700938" y="0"/>
                </a:lnTo>
                <a:lnTo>
                  <a:pt x="0" y="0"/>
                </a:lnTo>
                <a:lnTo>
                  <a:pt x="0" y="1920620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51"/>
          <p:cNvSpPr/>
          <p:nvPr/>
        </p:nvSpPr>
        <p:spPr>
          <a:xfrm>
            <a:off x="4870290" y="3693437"/>
            <a:ext cx="677545" cy="1920875"/>
          </a:xfrm>
          <a:custGeom>
            <a:avLst/>
            <a:gdLst/>
            <a:ahLst/>
            <a:cxnLst/>
            <a:rect l="l" t="t" r="r" b="b"/>
            <a:pathLst>
              <a:path w="677545" h="1920875">
                <a:moveTo>
                  <a:pt x="0" y="1920620"/>
                </a:moveTo>
                <a:lnTo>
                  <a:pt x="677189" y="1920620"/>
                </a:lnTo>
                <a:lnTo>
                  <a:pt x="677189" y="0"/>
                </a:lnTo>
                <a:lnTo>
                  <a:pt x="0" y="0"/>
                </a:lnTo>
                <a:lnTo>
                  <a:pt x="0" y="1920620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52"/>
          <p:cNvSpPr/>
          <p:nvPr/>
        </p:nvSpPr>
        <p:spPr>
          <a:xfrm>
            <a:off x="6498431" y="3693437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3"/>
          <p:cNvSpPr/>
          <p:nvPr/>
        </p:nvSpPr>
        <p:spPr>
          <a:xfrm>
            <a:off x="7449407" y="3693437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4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4"/>
          <p:cNvSpPr/>
          <p:nvPr/>
        </p:nvSpPr>
        <p:spPr>
          <a:xfrm>
            <a:off x="1607280" y="3906797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5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5"/>
          <p:cNvSpPr/>
          <p:nvPr/>
        </p:nvSpPr>
        <p:spPr>
          <a:xfrm>
            <a:off x="2644336" y="3906797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5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6"/>
          <p:cNvSpPr/>
          <p:nvPr/>
        </p:nvSpPr>
        <p:spPr>
          <a:xfrm>
            <a:off x="6498431" y="3906797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7"/>
          <p:cNvSpPr/>
          <p:nvPr/>
        </p:nvSpPr>
        <p:spPr>
          <a:xfrm>
            <a:off x="7449407" y="3906797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8"/>
          <p:cNvSpPr/>
          <p:nvPr/>
        </p:nvSpPr>
        <p:spPr>
          <a:xfrm>
            <a:off x="1607280" y="4120284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5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9"/>
          <p:cNvSpPr/>
          <p:nvPr/>
        </p:nvSpPr>
        <p:spPr>
          <a:xfrm>
            <a:off x="2644336" y="4120284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5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60"/>
          <p:cNvSpPr/>
          <p:nvPr/>
        </p:nvSpPr>
        <p:spPr>
          <a:xfrm>
            <a:off x="6498431" y="4120284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61"/>
          <p:cNvSpPr/>
          <p:nvPr/>
        </p:nvSpPr>
        <p:spPr>
          <a:xfrm>
            <a:off x="7449407" y="4120284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62"/>
          <p:cNvSpPr/>
          <p:nvPr/>
        </p:nvSpPr>
        <p:spPr>
          <a:xfrm>
            <a:off x="1607280" y="4333644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5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3"/>
          <p:cNvSpPr/>
          <p:nvPr/>
        </p:nvSpPr>
        <p:spPr>
          <a:xfrm>
            <a:off x="2644336" y="4333644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5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4"/>
          <p:cNvSpPr/>
          <p:nvPr/>
        </p:nvSpPr>
        <p:spPr>
          <a:xfrm>
            <a:off x="6498431" y="4333644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5"/>
          <p:cNvSpPr/>
          <p:nvPr/>
        </p:nvSpPr>
        <p:spPr>
          <a:xfrm>
            <a:off x="7449407" y="4333644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6"/>
          <p:cNvSpPr/>
          <p:nvPr/>
        </p:nvSpPr>
        <p:spPr>
          <a:xfrm>
            <a:off x="1607280" y="4547055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5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7"/>
          <p:cNvSpPr/>
          <p:nvPr/>
        </p:nvSpPr>
        <p:spPr>
          <a:xfrm>
            <a:off x="2644336" y="4547055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5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8"/>
          <p:cNvSpPr/>
          <p:nvPr/>
        </p:nvSpPr>
        <p:spPr>
          <a:xfrm>
            <a:off x="6498431" y="4547055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9"/>
          <p:cNvSpPr/>
          <p:nvPr/>
        </p:nvSpPr>
        <p:spPr>
          <a:xfrm>
            <a:off x="7449407" y="4547055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70"/>
          <p:cNvSpPr/>
          <p:nvPr/>
        </p:nvSpPr>
        <p:spPr>
          <a:xfrm>
            <a:off x="1607280" y="4760466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5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71"/>
          <p:cNvSpPr/>
          <p:nvPr/>
        </p:nvSpPr>
        <p:spPr>
          <a:xfrm>
            <a:off x="2644336" y="4760466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5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72"/>
          <p:cNvSpPr/>
          <p:nvPr/>
        </p:nvSpPr>
        <p:spPr>
          <a:xfrm>
            <a:off x="6498431" y="4760466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3"/>
          <p:cNvSpPr/>
          <p:nvPr/>
        </p:nvSpPr>
        <p:spPr>
          <a:xfrm>
            <a:off x="7449407" y="4760466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4"/>
          <p:cNvSpPr/>
          <p:nvPr/>
        </p:nvSpPr>
        <p:spPr>
          <a:xfrm>
            <a:off x="1607280" y="4973864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5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5"/>
          <p:cNvSpPr/>
          <p:nvPr/>
        </p:nvSpPr>
        <p:spPr>
          <a:xfrm>
            <a:off x="2644336" y="4973864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5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6"/>
          <p:cNvSpPr/>
          <p:nvPr/>
        </p:nvSpPr>
        <p:spPr>
          <a:xfrm>
            <a:off x="6498431" y="4973864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7"/>
          <p:cNvSpPr/>
          <p:nvPr/>
        </p:nvSpPr>
        <p:spPr>
          <a:xfrm>
            <a:off x="7449407" y="4973864"/>
            <a:ext cx="951230" cy="640715"/>
          </a:xfrm>
          <a:custGeom>
            <a:avLst/>
            <a:gdLst/>
            <a:ahLst/>
            <a:cxnLst/>
            <a:rect l="l" t="t" r="r" b="b"/>
            <a:pathLst>
              <a:path w="951229" h="640714">
                <a:moveTo>
                  <a:pt x="0" y="640194"/>
                </a:moveTo>
                <a:lnTo>
                  <a:pt x="950950" y="640194"/>
                </a:lnTo>
                <a:lnTo>
                  <a:pt x="950950" y="0"/>
                </a:lnTo>
                <a:lnTo>
                  <a:pt x="0" y="0"/>
                </a:lnTo>
                <a:lnTo>
                  <a:pt x="0" y="640194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8"/>
          <p:cNvSpPr/>
          <p:nvPr/>
        </p:nvSpPr>
        <p:spPr>
          <a:xfrm>
            <a:off x="1607280" y="5187262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5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9"/>
          <p:cNvSpPr/>
          <p:nvPr/>
        </p:nvSpPr>
        <p:spPr>
          <a:xfrm>
            <a:off x="2644336" y="5187262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5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80"/>
          <p:cNvSpPr/>
          <p:nvPr/>
        </p:nvSpPr>
        <p:spPr>
          <a:xfrm>
            <a:off x="6498431" y="5187262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CA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81"/>
          <p:cNvSpPr/>
          <p:nvPr/>
        </p:nvSpPr>
        <p:spPr>
          <a:xfrm>
            <a:off x="1607280" y="5400660"/>
            <a:ext cx="1037590" cy="213995"/>
          </a:xfrm>
          <a:custGeom>
            <a:avLst/>
            <a:gdLst/>
            <a:ahLst/>
            <a:cxnLst/>
            <a:rect l="l" t="t" r="r" b="b"/>
            <a:pathLst>
              <a:path w="1037590" h="213995">
                <a:moveTo>
                  <a:pt x="0" y="213398"/>
                </a:moveTo>
                <a:lnTo>
                  <a:pt x="1037056" y="213398"/>
                </a:lnTo>
                <a:lnTo>
                  <a:pt x="1037056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82"/>
          <p:cNvSpPr/>
          <p:nvPr/>
        </p:nvSpPr>
        <p:spPr>
          <a:xfrm>
            <a:off x="2644336" y="5400660"/>
            <a:ext cx="635000" cy="213995"/>
          </a:xfrm>
          <a:custGeom>
            <a:avLst/>
            <a:gdLst/>
            <a:ahLst/>
            <a:cxnLst/>
            <a:rect l="l" t="t" r="r" b="b"/>
            <a:pathLst>
              <a:path w="635000" h="213995">
                <a:moveTo>
                  <a:pt x="0" y="213398"/>
                </a:moveTo>
                <a:lnTo>
                  <a:pt x="634618" y="213398"/>
                </a:lnTo>
                <a:lnTo>
                  <a:pt x="634618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3"/>
          <p:cNvSpPr/>
          <p:nvPr/>
        </p:nvSpPr>
        <p:spPr>
          <a:xfrm>
            <a:off x="6498431" y="5400660"/>
            <a:ext cx="951230" cy="213995"/>
          </a:xfrm>
          <a:custGeom>
            <a:avLst/>
            <a:gdLst/>
            <a:ahLst/>
            <a:cxnLst/>
            <a:rect l="l" t="t" r="r" b="b"/>
            <a:pathLst>
              <a:path w="951229" h="213995">
                <a:moveTo>
                  <a:pt x="0" y="213398"/>
                </a:moveTo>
                <a:lnTo>
                  <a:pt x="950950" y="213398"/>
                </a:lnTo>
                <a:lnTo>
                  <a:pt x="950950" y="0"/>
                </a:lnTo>
                <a:lnTo>
                  <a:pt x="0" y="0"/>
                </a:lnTo>
                <a:lnTo>
                  <a:pt x="0" y="213398"/>
                </a:lnTo>
                <a:close/>
              </a:path>
            </a:pathLst>
          </a:custGeom>
          <a:solidFill>
            <a:srgbClr val="E7F1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4"/>
          <p:cNvSpPr/>
          <p:nvPr/>
        </p:nvSpPr>
        <p:spPr>
          <a:xfrm>
            <a:off x="2644336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5"/>
          <p:cNvSpPr/>
          <p:nvPr/>
        </p:nvSpPr>
        <p:spPr>
          <a:xfrm>
            <a:off x="3278981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6"/>
          <p:cNvSpPr/>
          <p:nvPr/>
        </p:nvSpPr>
        <p:spPr>
          <a:xfrm>
            <a:off x="3979894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7"/>
          <p:cNvSpPr/>
          <p:nvPr/>
        </p:nvSpPr>
        <p:spPr>
          <a:xfrm>
            <a:off x="4870290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8"/>
          <p:cNvSpPr/>
          <p:nvPr/>
        </p:nvSpPr>
        <p:spPr>
          <a:xfrm>
            <a:off x="5547455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9"/>
          <p:cNvSpPr/>
          <p:nvPr/>
        </p:nvSpPr>
        <p:spPr>
          <a:xfrm>
            <a:off x="6498431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90"/>
          <p:cNvSpPr/>
          <p:nvPr/>
        </p:nvSpPr>
        <p:spPr>
          <a:xfrm>
            <a:off x="7449407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91"/>
          <p:cNvSpPr/>
          <p:nvPr/>
        </p:nvSpPr>
        <p:spPr>
          <a:xfrm>
            <a:off x="8400256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92"/>
          <p:cNvSpPr/>
          <p:nvPr/>
        </p:nvSpPr>
        <p:spPr>
          <a:xfrm>
            <a:off x="1600930" y="1772855"/>
            <a:ext cx="8794750" cy="0"/>
          </a:xfrm>
          <a:custGeom>
            <a:avLst/>
            <a:gdLst/>
            <a:ahLst/>
            <a:cxnLst/>
            <a:rect l="l" t="t" r="r" b="b"/>
            <a:pathLst>
              <a:path w="8794750">
                <a:moveTo>
                  <a:pt x="0" y="0"/>
                </a:moveTo>
                <a:lnTo>
                  <a:pt x="879475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3"/>
          <p:cNvSpPr/>
          <p:nvPr/>
        </p:nvSpPr>
        <p:spPr>
          <a:xfrm>
            <a:off x="1600930" y="1986215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4"/>
          <p:cNvSpPr/>
          <p:nvPr/>
        </p:nvSpPr>
        <p:spPr>
          <a:xfrm>
            <a:off x="6492081" y="1986215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5"/>
          <p:cNvSpPr/>
          <p:nvPr/>
        </p:nvSpPr>
        <p:spPr>
          <a:xfrm>
            <a:off x="1600930" y="2199702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6"/>
          <p:cNvSpPr/>
          <p:nvPr/>
        </p:nvSpPr>
        <p:spPr>
          <a:xfrm>
            <a:off x="6492081" y="2199702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7"/>
          <p:cNvSpPr/>
          <p:nvPr/>
        </p:nvSpPr>
        <p:spPr>
          <a:xfrm>
            <a:off x="1600930" y="2413061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8"/>
          <p:cNvSpPr/>
          <p:nvPr/>
        </p:nvSpPr>
        <p:spPr>
          <a:xfrm>
            <a:off x="6492081" y="2413061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9"/>
          <p:cNvSpPr/>
          <p:nvPr/>
        </p:nvSpPr>
        <p:spPr>
          <a:xfrm>
            <a:off x="1600930" y="2626421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100"/>
          <p:cNvSpPr/>
          <p:nvPr/>
        </p:nvSpPr>
        <p:spPr>
          <a:xfrm>
            <a:off x="6492081" y="2626421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101"/>
          <p:cNvSpPr/>
          <p:nvPr/>
        </p:nvSpPr>
        <p:spPr>
          <a:xfrm>
            <a:off x="1600930" y="2839908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102"/>
          <p:cNvSpPr/>
          <p:nvPr/>
        </p:nvSpPr>
        <p:spPr>
          <a:xfrm>
            <a:off x="6492081" y="2839908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3"/>
          <p:cNvSpPr/>
          <p:nvPr/>
        </p:nvSpPr>
        <p:spPr>
          <a:xfrm>
            <a:off x="1600930" y="3053269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4"/>
          <p:cNvSpPr/>
          <p:nvPr/>
        </p:nvSpPr>
        <p:spPr>
          <a:xfrm>
            <a:off x="6492081" y="3053269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5"/>
          <p:cNvSpPr/>
          <p:nvPr/>
        </p:nvSpPr>
        <p:spPr>
          <a:xfrm>
            <a:off x="1600930" y="3266629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6"/>
          <p:cNvSpPr/>
          <p:nvPr/>
        </p:nvSpPr>
        <p:spPr>
          <a:xfrm>
            <a:off x="6492081" y="3266629"/>
            <a:ext cx="963930" cy="0"/>
          </a:xfrm>
          <a:custGeom>
            <a:avLst/>
            <a:gdLst/>
            <a:ahLst/>
            <a:cxnLst/>
            <a:rect l="l" t="t" r="r" b="b"/>
            <a:pathLst>
              <a:path w="963929">
                <a:moveTo>
                  <a:pt x="0" y="0"/>
                </a:moveTo>
                <a:lnTo>
                  <a:pt x="96367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7"/>
          <p:cNvSpPr/>
          <p:nvPr/>
        </p:nvSpPr>
        <p:spPr>
          <a:xfrm>
            <a:off x="1600930" y="3480116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8"/>
          <p:cNvSpPr/>
          <p:nvPr/>
        </p:nvSpPr>
        <p:spPr>
          <a:xfrm>
            <a:off x="6492081" y="3480116"/>
            <a:ext cx="963930" cy="0"/>
          </a:xfrm>
          <a:custGeom>
            <a:avLst/>
            <a:gdLst/>
            <a:ahLst/>
            <a:cxnLst/>
            <a:rect l="l" t="t" r="r" b="b"/>
            <a:pathLst>
              <a:path w="963929">
                <a:moveTo>
                  <a:pt x="0" y="0"/>
                </a:moveTo>
                <a:lnTo>
                  <a:pt x="96367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9"/>
          <p:cNvSpPr/>
          <p:nvPr/>
        </p:nvSpPr>
        <p:spPr>
          <a:xfrm>
            <a:off x="1600930" y="3693476"/>
            <a:ext cx="2385695" cy="0"/>
          </a:xfrm>
          <a:custGeom>
            <a:avLst/>
            <a:gdLst/>
            <a:ahLst/>
            <a:cxnLst/>
            <a:rect l="l" t="t" r="r" b="b"/>
            <a:pathLst>
              <a:path w="2385695">
                <a:moveTo>
                  <a:pt x="0" y="0"/>
                </a:moveTo>
                <a:lnTo>
                  <a:pt x="238531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10"/>
          <p:cNvSpPr/>
          <p:nvPr/>
        </p:nvSpPr>
        <p:spPr>
          <a:xfrm>
            <a:off x="4863940" y="3687126"/>
            <a:ext cx="690245" cy="12700"/>
          </a:xfrm>
          <a:custGeom>
            <a:avLst/>
            <a:gdLst/>
            <a:ahLst/>
            <a:cxnLst/>
            <a:rect l="l" t="t" r="r" b="b"/>
            <a:pathLst>
              <a:path w="690245" h="12700">
                <a:moveTo>
                  <a:pt x="0" y="12700"/>
                </a:moveTo>
                <a:lnTo>
                  <a:pt x="689863" y="12700"/>
                </a:lnTo>
                <a:lnTo>
                  <a:pt x="6898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11"/>
          <p:cNvSpPr/>
          <p:nvPr/>
        </p:nvSpPr>
        <p:spPr>
          <a:xfrm>
            <a:off x="6492081" y="3693476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12"/>
          <p:cNvSpPr/>
          <p:nvPr/>
        </p:nvSpPr>
        <p:spPr>
          <a:xfrm>
            <a:off x="1600930" y="3906836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3"/>
          <p:cNvSpPr/>
          <p:nvPr/>
        </p:nvSpPr>
        <p:spPr>
          <a:xfrm>
            <a:off x="6492081" y="3906836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4"/>
          <p:cNvSpPr/>
          <p:nvPr/>
        </p:nvSpPr>
        <p:spPr>
          <a:xfrm>
            <a:off x="1600930" y="4120196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5"/>
          <p:cNvSpPr/>
          <p:nvPr/>
        </p:nvSpPr>
        <p:spPr>
          <a:xfrm>
            <a:off x="6492081" y="4120196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6"/>
          <p:cNvSpPr/>
          <p:nvPr/>
        </p:nvSpPr>
        <p:spPr>
          <a:xfrm>
            <a:off x="1600930" y="4333683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7"/>
          <p:cNvSpPr/>
          <p:nvPr/>
        </p:nvSpPr>
        <p:spPr>
          <a:xfrm>
            <a:off x="6492081" y="4333683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8"/>
          <p:cNvSpPr/>
          <p:nvPr/>
        </p:nvSpPr>
        <p:spPr>
          <a:xfrm>
            <a:off x="1600930" y="4547042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9"/>
          <p:cNvSpPr/>
          <p:nvPr/>
        </p:nvSpPr>
        <p:spPr>
          <a:xfrm>
            <a:off x="6492081" y="4547042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20"/>
          <p:cNvSpPr/>
          <p:nvPr/>
        </p:nvSpPr>
        <p:spPr>
          <a:xfrm>
            <a:off x="1600930" y="4760453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21"/>
          <p:cNvSpPr/>
          <p:nvPr/>
        </p:nvSpPr>
        <p:spPr>
          <a:xfrm>
            <a:off x="6492081" y="4760453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22"/>
          <p:cNvSpPr/>
          <p:nvPr/>
        </p:nvSpPr>
        <p:spPr>
          <a:xfrm>
            <a:off x="1600930" y="4973864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3"/>
          <p:cNvSpPr/>
          <p:nvPr/>
        </p:nvSpPr>
        <p:spPr>
          <a:xfrm>
            <a:off x="6492081" y="4973864"/>
            <a:ext cx="1914525" cy="0"/>
          </a:xfrm>
          <a:custGeom>
            <a:avLst/>
            <a:gdLst/>
            <a:ahLst/>
            <a:cxnLst/>
            <a:rect l="l" t="t" r="r" b="b"/>
            <a:pathLst>
              <a:path w="1914525">
                <a:moveTo>
                  <a:pt x="0" y="0"/>
                </a:moveTo>
                <a:lnTo>
                  <a:pt x="191452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4"/>
          <p:cNvSpPr/>
          <p:nvPr/>
        </p:nvSpPr>
        <p:spPr>
          <a:xfrm>
            <a:off x="1600930" y="5187262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5"/>
          <p:cNvSpPr/>
          <p:nvPr/>
        </p:nvSpPr>
        <p:spPr>
          <a:xfrm>
            <a:off x="6492081" y="5187262"/>
            <a:ext cx="963930" cy="0"/>
          </a:xfrm>
          <a:custGeom>
            <a:avLst/>
            <a:gdLst/>
            <a:ahLst/>
            <a:cxnLst/>
            <a:rect l="l" t="t" r="r" b="b"/>
            <a:pathLst>
              <a:path w="963929">
                <a:moveTo>
                  <a:pt x="0" y="0"/>
                </a:moveTo>
                <a:lnTo>
                  <a:pt x="96367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6"/>
          <p:cNvSpPr/>
          <p:nvPr/>
        </p:nvSpPr>
        <p:spPr>
          <a:xfrm>
            <a:off x="1600930" y="5400660"/>
            <a:ext cx="1684655" cy="0"/>
          </a:xfrm>
          <a:custGeom>
            <a:avLst/>
            <a:gdLst/>
            <a:ahLst/>
            <a:cxnLst/>
            <a:rect l="l" t="t" r="r" b="b"/>
            <a:pathLst>
              <a:path w="1684655">
                <a:moveTo>
                  <a:pt x="0" y="0"/>
                </a:moveTo>
                <a:lnTo>
                  <a:pt x="168440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7"/>
          <p:cNvSpPr/>
          <p:nvPr/>
        </p:nvSpPr>
        <p:spPr>
          <a:xfrm>
            <a:off x="6492081" y="5394310"/>
            <a:ext cx="963930" cy="12700"/>
          </a:xfrm>
          <a:custGeom>
            <a:avLst/>
            <a:gdLst/>
            <a:ahLst/>
            <a:cxnLst/>
            <a:rect l="l" t="t" r="r" b="b"/>
            <a:pathLst>
              <a:path w="963929" h="12700">
                <a:moveTo>
                  <a:pt x="0" y="12700"/>
                </a:moveTo>
                <a:lnTo>
                  <a:pt x="963676" y="12700"/>
                </a:lnTo>
                <a:lnTo>
                  <a:pt x="96367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8"/>
          <p:cNvSpPr/>
          <p:nvPr/>
        </p:nvSpPr>
        <p:spPr>
          <a:xfrm>
            <a:off x="1607280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9"/>
          <p:cNvSpPr/>
          <p:nvPr/>
        </p:nvSpPr>
        <p:spPr>
          <a:xfrm>
            <a:off x="10389330" y="1400745"/>
            <a:ext cx="0" cy="4220210"/>
          </a:xfrm>
          <a:custGeom>
            <a:avLst/>
            <a:gdLst/>
            <a:ahLst/>
            <a:cxnLst/>
            <a:rect l="l" t="t" r="r" b="b"/>
            <a:pathLst>
              <a:path h="4220210">
                <a:moveTo>
                  <a:pt x="0" y="0"/>
                </a:moveTo>
                <a:lnTo>
                  <a:pt x="0" y="42196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30"/>
          <p:cNvSpPr/>
          <p:nvPr/>
        </p:nvSpPr>
        <p:spPr>
          <a:xfrm>
            <a:off x="1600930" y="1407095"/>
            <a:ext cx="8794750" cy="0"/>
          </a:xfrm>
          <a:custGeom>
            <a:avLst/>
            <a:gdLst/>
            <a:ahLst/>
            <a:cxnLst/>
            <a:rect l="l" t="t" r="r" b="b"/>
            <a:pathLst>
              <a:path w="8794750">
                <a:moveTo>
                  <a:pt x="0" y="0"/>
                </a:moveTo>
                <a:lnTo>
                  <a:pt x="87947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31"/>
          <p:cNvSpPr/>
          <p:nvPr/>
        </p:nvSpPr>
        <p:spPr>
          <a:xfrm>
            <a:off x="1600930" y="5614058"/>
            <a:ext cx="8794750" cy="0"/>
          </a:xfrm>
          <a:custGeom>
            <a:avLst/>
            <a:gdLst/>
            <a:ahLst/>
            <a:cxnLst/>
            <a:rect l="l" t="t" r="r" b="b"/>
            <a:pathLst>
              <a:path w="8794750">
                <a:moveTo>
                  <a:pt x="0" y="0"/>
                </a:moveTo>
                <a:lnTo>
                  <a:pt x="879475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77"/>
          <p:cNvSpPr txBox="1"/>
          <p:nvPr/>
        </p:nvSpPr>
        <p:spPr>
          <a:xfrm>
            <a:off x="2014010" y="5429466"/>
            <a:ext cx="2235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1" name="object 178"/>
          <p:cNvSpPr txBox="1"/>
          <p:nvPr/>
        </p:nvSpPr>
        <p:spPr>
          <a:xfrm>
            <a:off x="2850355" y="5429466"/>
            <a:ext cx="22352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2" name="object 179"/>
          <p:cNvSpPr txBox="1"/>
          <p:nvPr/>
        </p:nvSpPr>
        <p:spPr>
          <a:xfrm>
            <a:off x="6752431" y="5427943"/>
            <a:ext cx="4432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35" dirty="0">
                <a:latin typeface="Calibri" panose="020F0502020204030204"/>
                <a:cs typeface="Calibri" panose="020F0502020204030204"/>
              </a:rPr>
              <a:t>Germa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n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y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5808188" y="1527522"/>
            <a:ext cx="3155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b="1" spc="75" dirty="0">
                <a:latin typeface="Calibri" panose="020F0502020204030204"/>
                <a:cs typeface="Calibri" panose="020F0502020204030204"/>
              </a:rPr>
              <a:t>颜色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702139" y="1531197"/>
            <a:ext cx="54356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marR="5080" indent="-78105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b="1" spc="100" dirty="0">
                <a:latin typeface="Calibri" panose="020F0502020204030204"/>
                <a:cs typeface="Calibri" panose="020F0502020204030204"/>
              </a:rPr>
              <a:t>键盘布局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7601617" y="1527521"/>
            <a:ext cx="64643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b="1" spc="40" dirty="0">
                <a:latin typeface="Calibri" panose="020F0502020204030204"/>
                <a:cs typeface="Calibri" panose="020F0502020204030204"/>
              </a:rPr>
              <a:t>电源适配器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040337" y="1516551"/>
            <a:ext cx="60833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b="1" spc="40" dirty="0">
                <a:latin typeface="Calibri" panose="020F0502020204030204"/>
                <a:cs typeface="Calibri" panose="020F0502020204030204"/>
              </a:rPr>
              <a:t>监管机构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365849" y="2530664"/>
            <a:ext cx="526415" cy="391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5410" marR="96520" indent="635" algn="ctr">
              <a:lnSpc>
                <a:spcPct val="100000"/>
              </a:lnSpc>
              <a:spcBef>
                <a:spcPts val="105"/>
              </a:spcBef>
            </a:pPr>
            <a:r>
              <a:rPr sz="800" spc="5" dirty="0">
                <a:latin typeface="Calibri" panose="020F0502020204030204"/>
                <a:cs typeface="Calibri" panose="020F0502020204030204"/>
              </a:rPr>
              <a:t>Intel®  </a:t>
            </a:r>
            <a:r>
              <a:rPr sz="800" spc="75" dirty="0">
                <a:latin typeface="Calibri" panose="020F0502020204030204"/>
                <a:cs typeface="Calibri" panose="020F0502020204030204"/>
              </a:rPr>
              <a:t>C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o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re</a:t>
            </a:r>
            <a:r>
              <a:rPr sz="750" spc="52" baseline="28000" dirty="0">
                <a:latin typeface="Calibri" panose="020F0502020204030204"/>
                <a:cs typeface="Calibri" panose="020F0502020204030204"/>
              </a:rPr>
              <a:t>TM</a:t>
            </a:r>
            <a:endParaRPr sz="750" baseline="280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800" spc="20" dirty="0">
                <a:latin typeface="Calibri" panose="020F0502020204030204"/>
                <a:cs typeface="Calibri" panose="020F0502020204030204"/>
              </a:rPr>
              <a:t>i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7</a:t>
            </a:r>
            <a:r>
              <a:rPr sz="800" spc="75" dirty="0">
                <a:latin typeface="Calibri" panose="020F0502020204030204"/>
                <a:cs typeface="Calibri" panose="020F0502020204030204"/>
              </a:rPr>
              <a:t>-</a:t>
            </a:r>
            <a:r>
              <a:rPr sz="800" spc="65" dirty="0">
                <a:latin typeface="Calibri" panose="020F0502020204030204"/>
                <a:cs typeface="Calibri" panose="020F0502020204030204"/>
              </a:rPr>
              <a:t>1185</a:t>
            </a:r>
            <a:r>
              <a:rPr sz="800" spc="35" dirty="0">
                <a:latin typeface="Calibri" panose="020F0502020204030204"/>
                <a:cs typeface="Calibri" panose="020F0502020204030204"/>
              </a:rPr>
              <a:t>G</a:t>
            </a:r>
            <a:r>
              <a:rPr sz="800" spc="65" dirty="0">
                <a:latin typeface="Calibri" panose="020F0502020204030204"/>
                <a:cs typeface="Calibri" panose="020F0502020204030204"/>
              </a:rPr>
              <a:t>7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4076287" y="3551998"/>
            <a:ext cx="6997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z="800" spc="65" dirty="0">
                <a:latin typeface="Calibri" panose="020F0502020204030204"/>
                <a:cs typeface="Calibri" panose="020F0502020204030204"/>
              </a:rPr>
              <a:t>1080p</a:t>
            </a:r>
            <a:r>
              <a:rPr sz="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75" dirty="0">
                <a:latin typeface="Calibri" panose="020F0502020204030204"/>
                <a:cs typeface="Calibri" panose="020F0502020204030204"/>
              </a:rPr>
              <a:t>(100%</a:t>
            </a:r>
            <a:endParaRPr sz="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35" dirty="0">
                <a:latin typeface="Calibri" panose="020F0502020204030204"/>
                <a:cs typeface="Calibri" panose="020F0502020204030204"/>
              </a:rPr>
              <a:t>sRGB) </a:t>
            </a:r>
            <a:r>
              <a:rPr sz="800" spc="75" dirty="0">
                <a:latin typeface="Calibri" panose="020F0502020204030204"/>
                <a:cs typeface="Calibri" panose="020F0502020204030204"/>
              </a:rPr>
              <a:t>+</a:t>
            </a:r>
            <a:r>
              <a:rPr sz="8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Touch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5068664" y="2652584"/>
            <a:ext cx="28067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65" dirty="0">
                <a:latin typeface="Calibri" panose="020F0502020204030204"/>
                <a:cs typeface="Calibri" panose="020F0502020204030204"/>
              </a:rPr>
              <a:t>16</a:t>
            </a:r>
            <a:r>
              <a:rPr sz="800" spc="35" dirty="0">
                <a:latin typeface="Calibri" panose="020F0502020204030204"/>
                <a:cs typeface="Calibri" panose="020F0502020204030204"/>
              </a:rPr>
              <a:t>G</a:t>
            </a:r>
            <a:r>
              <a:rPr sz="800" spc="55" dirty="0">
                <a:latin typeface="Calibri" panose="020F0502020204030204"/>
                <a:cs typeface="Calibri" panose="020F0502020204030204"/>
              </a:rPr>
              <a:t>B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5670137" y="3612958"/>
            <a:ext cx="7067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Calibri" panose="020F0502020204030204"/>
                <a:cs typeface="Calibri" panose="020F0502020204030204"/>
              </a:rPr>
              <a:t>Midnight</a:t>
            </a:r>
            <a:r>
              <a:rPr sz="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Black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715855" y="1798508"/>
            <a:ext cx="51689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r>
              <a:rPr sz="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846663" y="1798508"/>
            <a:ext cx="15748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8480393" y="2820224"/>
            <a:ext cx="1811655" cy="161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Calibri" panose="020F0502020204030204"/>
                <a:cs typeface="Calibri" panose="020F0502020204030204"/>
              </a:rPr>
              <a:t>Argentina, Australia, </a:t>
            </a:r>
            <a:r>
              <a:rPr sz="800" spc="15" dirty="0">
                <a:latin typeface="Calibri" panose="020F0502020204030204"/>
                <a:cs typeface="Calibri" panose="020F0502020204030204"/>
              </a:rPr>
              <a:t>Austria, 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Belgium, 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Bulgaria, 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Canada,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Chile, China, Croatia,  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Cyprus, 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Czech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Republic, 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Denmark, 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Estonia, Finland, France, Germany,  Greece, 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Hungary,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Indonesia, Ireland,  </a:t>
            </a:r>
            <a:r>
              <a:rPr sz="800" spc="10" dirty="0">
                <a:latin typeface="Calibri" panose="020F0502020204030204"/>
                <a:cs typeface="Calibri" panose="020F0502020204030204"/>
              </a:rPr>
              <a:t>Italy, 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Japan,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Latvia, Lithuania,  </a:t>
            </a:r>
            <a:r>
              <a:rPr sz="800" spc="35" dirty="0">
                <a:latin typeface="Calibri" panose="020F0502020204030204"/>
                <a:cs typeface="Calibri" panose="020F0502020204030204"/>
              </a:rPr>
              <a:t>Luxembourg, </a:t>
            </a:r>
            <a:r>
              <a:rPr sz="800" spc="15" dirty="0">
                <a:latin typeface="Calibri" panose="020F0502020204030204"/>
                <a:cs typeface="Calibri" panose="020F0502020204030204"/>
              </a:rPr>
              <a:t>Malaysia, Malta </a:t>
            </a:r>
            <a:r>
              <a:rPr sz="800" spc="10" dirty="0">
                <a:latin typeface="Calibri" panose="020F0502020204030204"/>
                <a:cs typeface="Calibri" panose="020F0502020204030204"/>
              </a:rPr>
              <a:t>Mexico, 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Netherlands, New </a:t>
            </a:r>
            <a:r>
              <a:rPr sz="800" spc="35" dirty="0">
                <a:latin typeface="Calibri" panose="020F0502020204030204"/>
                <a:cs typeface="Calibri" panose="020F0502020204030204"/>
              </a:rPr>
              <a:t>Zealand,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Norway,  Pakistan, Philippines, 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Poland,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Portugal,  Romania, </a:t>
            </a:r>
            <a:r>
              <a:rPr sz="800" spc="35" dirty="0">
                <a:latin typeface="Calibri" panose="020F0502020204030204"/>
                <a:cs typeface="Calibri" panose="020F0502020204030204"/>
              </a:rPr>
              <a:t>Singapore, 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Slovakia,  Slovenia, 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South </a:t>
            </a:r>
            <a:r>
              <a:rPr sz="800" spc="15" dirty="0">
                <a:latin typeface="Calibri" panose="020F0502020204030204"/>
                <a:cs typeface="Calibri" panose="020F0502020204030204"/>
              </a:rPr>
              <a:t>Africa, 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South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Korea,  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Spain, Sweden, Switzerland, 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Taiwan,  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Thailand, Turkey, UK,</a:t>
            </a:r>
            <a:r>
              <a:rPr sz="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6714331" y="2012122"/>
            <a:ext cx="52006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60" dirty="0">
                <a:latin typeface="Calibri" panose="020F0502020204030204"/>
                <a:cs typeface="Calibri" panose="020F0502020204030204"/>
              </a:rPr>
              <a:t>UK</a:t>
            </a:r>
            <a:r>
              <a:rPr sz="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845139" y="2012122"/>
            <a:ext cx="16129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60" dirty="0">
                <a:latin typeface="Calibri" panose="020F0502020204030204"/>
                <a:cs typeface="Calibri" panose="020F0502020204030204"/>
              </a:rPr>
              <a:t>UK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2014010" y="1800032"/>
            <a:ext cx="105981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6743287" y="2225482"/>
            <a:ext cx="46164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Ja</a:t>
            </a:r>
            <a:r>
              <a:rPr sz="800" spc="95" dirty="0">
                <a:latin typeface="Calibri" panose="020F0502020204030204"/>
                <a:cs typeface="Calibri" panose="020F0502020204030204"/>
              </a:rPr>
              <a:t>p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a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n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e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se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7856060" y="2225482"/>
            <a:ext cx="14033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105" dirty="0">
                <a:latin typeface="Calibri" panose="020F0502020204030204"/>
                <a:cs typeface="Calibri" panose="020F0502020204030204"/>
              </a:rPr>
              <a:t>JP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6715855" y="2438843"/>
            <a:ext cx="51689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r>
              <a:rPr sz="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7843614" y="2438843"/>
            <a:ext cx="16256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45" dirty="0">
                <a:latin typeface="Calibri" panose="020F0502020204030204"/>
                <a:cs typeface="Calibri" panose="020F0502020204030204"/>
              </a:rPr>
              <a:t>AU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6715855" y="2652584"/>
            <a:ext cx="51689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r>
              <a:rPr sz="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7845139" y="2652584"/>
            <a:ext cx="16129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5" dirty="0">
                <a:latin typeface="Calibri" panose="020F0502020204030204"/>
                <a:cs typeface="Calibri" panose="020F0502020204030204"/>
              </a:rPr>
              <a:t>CN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6715855" y="2865944"/>
            <a:ext cx="5168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r>
              <a:rPr sz="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7833201" y="2865944"/>
            <a:ext cx="1860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TW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6737190" y="3079304"/>
            <a:ext cx="4749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0" dirty="0">
                <a:latin typeface="Calibri" panose="020F0502020204030204"/>
                <a:cs typeface="Calibri" panose="020F0502020204030204"/>
              </a:rPr>
              <a:t>Blank</a:t>
            </a:r>
            <a:r>
              <a:rPr sz="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60" dirty="0">
                <a:latin typeface="Calibri" panose="020F0502020204030204"/>
                <a:cs typeface="Calibri" panose="020F0502020204030204"/>
              </a:rPr>
              <a:t>ISO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830661" y="3308414"/>
            <a:ext cx="1549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50" dirty="0">
                <a:latin typeface="Calibri" panose="020F0502020204030204"/>
                <a:cs typeface="Calibri" panose="020F0502020204030204"/>
              </a:rPr>
              <a:t>EU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804246" y="3292918"/>
            <a:ext cx="3416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50" dirty="0">
                <a:latin typeface="Calibri" panose="020F0502020204030204"/>
                <a:cs typeface="Calibri" panose="020F0502020204030204"/>
              </a:rPr>
              <a:t>F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ren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c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752431" y="3506278"/>
            <a:ext cx="4432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35" dirty="0">
                <a:latin typeface="Calibri" panose="020F0502020204030204"/>
                <a:cs typeface="Calibri" panose="020F0502020204030204"/>
              </a:rPr>
              <a:t>Germa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n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y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3365849" y="4390147"/>
            <a:ext cx="5264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5"/>
              </a:spcBef>
            </a:pPr>
            <a:r>
              <a:rPr sz="800" spc="5" dirty="0">
                <a:latin typeface="Calibri" panose="020F0502020204030204"/>
                <a:cs typeface="Calibri" panose="020F0502020204030204"/>
              </a:rPr>
              <a:t>Intel®</a:t>
            </a:r>
            <a:endParaRPr sz="800">
              <a:latin typeface="Calibri" panose="020F0502020204030204"/>
              <a:cs typeface="Calibri" panose="020F0502020204030204"/>
            </a:endParaRPr>
          </a:p>
          <a:p>
            <a:pPr marL="12700" marR="5080" indent="92710">
              <a:lnSpc>
                <a:spcPct val="100000"/>
              </a:lnSpc>
              <a:spcBef>
                <a:spcPts val="5"/>
              </a:spcBef>
            </a:pPr>
            <a:r>
              <a:rPr sz="800" spc="40" dirty="0">
                <a:latin typeface="Calibri" panose="020F0502020204030204"/>
                <a:cs typeface="Calibri" panose="020F0502020204030204"/>
              </a:rPr>
              <a:t>Core</a:t>
            </a:r>
            <a:r>
              <a:rPr sz="750" spc="60" baseline="28000" dirty="0">
                <a:latin typeface="Calibri" panose="020F0502020204030204"/>
                <a:cs typeface="Calibri" panose="020F0502020204030204"/>
              </a:rPr>
              <a:t>TM  </a:t>
            </a:r>
            <a:r>
              <a:rPr sz="800" spc="20" dirty="0">
                <a:latin typeface="Calibri" panose="020F0502020204030204"/>
                <a:cs typeface="Calibri" panose="020F0502020204030204"/>
              </a:rPr>
              <a:t>i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5</a:t>
            </a:r>
            <a:r>
              <a:rPr sz="800" spc="75" dirty="0">
                <a:latin typeface="Calibri" panose="020F0502020204030204"/>
                <a:cs typeface="Calibri" panose="020F0502020204030204"/>
              </a:rPr>
              <a:t>-</a:t>
            </a:r>
            <a:r>
              <a:rPr sz="800" spc="65" dirty="0">
                <a:latin typeface="Calibri" panose="020F0502020204030204"/>
                <a:cs typeface="Calibri" panose="020F0502020204030204"/>
              </a:rPr>
              <a:t>1145</a:t>
            </a:r>
            <a:r>
              <a:rPr sz="800" spc="35" dirty="0">
                <a:latin typeface="Calibri" panose="020F0502020204030204"/>
                <a:cs typeface="Calibri" panose="020F0502020204030204"/>
              </a:rPr>
              <a:t>G</a:t>
            </a:r>
            <a:r>
              <a:rPr sz="800" spc="65" dirty="0">
                <a:latin typeface="Calibri" panose="020F0502020204030204"/>
                <a:cs typeface="Calibri" panose="020F0502020204030204"/>
              </a:rPr>
              <a:t>7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5099145" y="4573713"/>
            <a:ext cx="21971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65" dirty="0">
                <a:latin typeface="Calibri" panose="020F0502020204030204"/>
                <a:cs typeface="Calibri" panose="020F0502020204030204"/>
              </a:rPr>
              <a:t>8</a:t>
            </a:r>
            <a:r>
              <a:rPr sz="800" spc="35" dirty="0">
                <a:latin typeface="Calibri" panose="020F0502020204030204"/>
                <a:cs typeface="Calibri" panose="020F0502020204030204"/>
              </a:rPr>
              <a:t>G</a:t>
            </a:r>
            <a:r>
              <a:rPr sz="800" spc="55" dirty="0">
                <a:latin typeface="Calibri" panose="020F0502020204030204"/>
                <a:cs typeface="Calibri" panose="020F0502020204030204"/>
              </a:rPr>
              <a:t>B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6715855" y="3719638"/>
            <a:ext cx="5168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r>
              <a:rPr sz="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7846663" y="3719638"/>
            <a:ext cx="1574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6714331" y="3933252"/>
            <a:ext cx="52006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60" dirty="0">
                <a:latin typeface="Calibri" panose="020F0502020204030204"/>
                <a:cs typeface="Calibri" panose="020F0502020204030204"/>
              </a:rPr>
              <a:t>UK</a:t>
            </a:r>
            <a:r>
              <a:rPr sz="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7845139" y="3933252"/>
            <a:ext cx="1612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60" dirty="0">
                <a:latin typeface="Calibri" panose="020F0502020204030204"/>
                <a:cs typeface="Calibri" panose="020F0502020204030204"/>
              </a:rPr>
              <a:t>UK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6743287" y="4146611"/>
            <a:ext cx="46164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Ja</a:t>
            </a:r>
            <a:r>
              <a:rPr sz="800" spc="95" dirty="0">
                <a:latin typeface="Calibri" panose="020F0502020204030204"/>
                <a:cs typeface="Calibri" panose="020F0502020204030204"/>
              </a:rPr>
              <a:t>p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a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n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e</a:t>
            </a:r>
            <a:r>
              <a:rPr sz="800" spc="30" dirty="0">
                <a:latin typeface="Calibri" panose="020F0502020204030204"/>
                <a:cs typeface="Calibri" panose="020F0502020204030204"/>
              </a:rPr>
              <a:t>se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7856060" y="4146611"/>
            <a:ext cx="14033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5" dirty="0">
                <a:latin typeface="Calibri" panose="020F0502020204030204"/>
                <a:cs typeface="Calibri" panose="020F0502020204030204"/>
              </a:rPr>
              <a:t>JP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6715855" y="4359972"/>
            <a:ext cx="5168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r>
              <a:rPr sz="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7843614" y="4359972"/>
            <a:ext cx="16256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latin typeface="Calibri" panose="020F0502020204030204"/>
                <a:cs typeface="Calibri" panose="020F0502020204030204"/>
              </a:rPr>
              <a:t>AU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6715855" y="4573713"/>
            <a:ext cx="5168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r>
              <a:rPr sz="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7845139" y="4573713"/>
            <a:ext cx="1612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55" dirty="0">
                <a:latin typeface="Calibri" panose="020F0502020204030204"/>
                <a:cs typeface="Calibri" panose="020F0502020204030204"/>
              </a:rPr>
              <a:t>CN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6715855" y="4787047"/>
            <a:ext cx="5168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US</a:t>
            </a:r>
            <a:r>
              <a:rPr sz="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English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7833201" y="4787047"/>
            <a:ext cx="18605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TW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6737190" y="5000407"/>
            <a:ext cx="47498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0" dirty="0">
                <a:latin typeface="Calibri" panose="020F0502020204030204"/>
                <a:cs typeface="Calibri" panose="020F0502020204030204"/>
              </a:rPr>
              <a:t>Blank</a:t>
            </a:r>
            <a:r>
              <a:rPr sz="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800" spc="60" dirty="0">
                <a:latin typeface="Calibri" panose="020F0502020204030204"/>
                <a:cs typeface="Calibri" panose="020F0502020204030204"/>
              </a:rPr>
              <a:t>ISO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7824309" y="5222646"/>
            <a:ext cx="1549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50" dirty="0">
                <a:latin typeface="Calibri" panose="020F0502020204030204"/>
                <a:cs typeface="Calibri" panose="020F0502020204030204"/>
              </a:rPr>
              <a:t>EU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2014010" y="2440366"/>
            <a:ext cx="1059815" cy="2923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848360" algn="l"/>
              </a:tabLst>
            </a:pPr>
            <a:r>
              <a:rPr sz="800" spc="75" dirty="0">
                <a:latin typeface="Calibri" panose="020F0502020204030204"/>
                <a:cs typeface="Calibri" panose="020F0502020204030204"/>
              </a:rPr>
              <a:t>TBD	TBD</a:t>
            </a:r>
            <a:endParaRPr sz="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6804246" y="5214072"/>
            <a:ext cx="34163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50" dirty="0">
                <a:latin typeface="Calibri" panose="020F0502020204030204"/>
                <a:cs typeface="Calibri" panose="020F0502020204030204"/>
              </a:rPr>
              <a:t>F</a:t>
            </a:r>
            <a:r>
              <a:rPr sz="800" spc="25" dirty="0">
                <a:latin typeface="Calibri" panose="020F0502020204030204"/>
                <a:cs typeface="Calibri" panose="020F0502020204030204"/>
              </a:rPr>
              <a:t>ren</a:t>
            </a:r>
            <a:r>
              <a:rPr sz="800" spc="40" dirty="0">
                <a:latin typeface="Calibri" panose="020F0502020204030204"/>
                <a:cs typeface="Calibri" panose="020F0502020204030204"/>
              </a:rPr>
              <a:t>c</a:t>
            </a:r>
            <a:r>
              <a:rPr sz="800" spc="50" dirty="0">
                <a:latin typeface="Calibri" panose="020F0502020204030204"/>
                <a:cs typeface="Calibri" panose="020F0502020204030204"/>
              </a:rPr>
              <a:t>h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5" name="标题 47"/>
          <p:cNvSpPr txBox="1"/>
          <p:nvPr/>
        </p:nvSpPr>
        <p:spPr>
          <a:xfrm>
            <a:off x="263352" y="288032"/>
            <a:ext cx="9577064" cy="620688"/>
          </a:xfrm>
        </p:spPr>
        <p:txBody>
          <a:bodyPr lIns="0" tIns="0" rIns="0" bIns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b="1" spc="300" dirty="0"/>
              <a:t>BISHOP County vPro L7 SKUs</a:t>
            </a:r>
            <a:endParaRPr lang="zh-CN" altLang="en-US" sz="2800" b="1" spc="300" dirty="0"/>
          </a:p>
        </p:txBody>
      </p:sp>
      <p:sp>
        <p:nvSpPr>
          <p:cNvPr id="188" name="object 133"/>
          <p:cNvSpPr txBox="1"/>
          <p:nvPr/>
        </p:nvSpPr>
        <p:spPr>
          <a:xfrm>
            <a:off x="1919536" y="1531197"/>
            <a:ext cx="60572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b="1" spc="75" dirty="0">
                <a:latin typeface="Calibri" panose="020F0502020204030204"/>
                <a:cs typeface="Calibri" panose="020F0502020204030204"/>
              </a:rPr>
              <a:t>产品代码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0" name="object 133"/>
          <p:cNvSpPr txBox="1"/>
          <p:nvPr/>
        </p:nvSpPr>
        <p:spPr>
          <a:xfrm>
            <a:off x="2790070" y="1516551"/>
            <a:ext cx="3155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00" b="1" spc="75" dirty="0">
                <a:latin typeface="Calibri" panose="020F0502020204030204"/>
                <a:cs typeface="Calibri" panose="020F0502020204030204"/>
              </a:rPr>
              <a:t>MM#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2" name="object 133"/>
          <p:cNvSpPr txBox="1"/>
          <p:nvPr/>
        </p:nvSpPr>
        <p:spPr>
          <a:xfrm>
            <a:off x="3503712" y="1527522"/>
            <a:ext cx="41408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900" b="1" spc="75" dirty="0">
                <a:latin typeface="Calibri" panose="020F0502020204030204"/>
                <a:cs typeface="Calibri" panose="020F0502020204030204"/>
              </a:rPr>
              <a:t>CPU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3" name="object 133"/>
          <p:cNvSpPr txBox="1"/>
          <p:nvPr/>
        </p:nvSpPr>
        <p:spPr>
          <a:xfrm>
            <a:off x="4249268" y="1516551"/>
            <a:ext cx="417314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b="1" spc="75" dirty="0">
                <a:latin typeface="Calibri" panose="020F0502020204030204"/>
                <a:cs typeface="Calibri" panose="020F0502020204030204"/>
              </a:rPr>
              <a:t>显示屏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4" name="object 133"/>
          <p:cNvSpPr txBox="1"/>
          <p:nvPr/>
        </p:nvSpPr>
        <p:spPr>
          <a:xfrm>
            <a:off x="5094358" y="1518533"/>
            <a:ext cx="31559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900" b="1" spc="75" dirty="0">
                <a:latin typeface="Calibri" panose="020F0502020204030204"/>
                <a:cs typeface="Calibri" panose="020F0502020204030204"/>
              </a:rPr>
              <a:t>内存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 47"/>
          <p:cNvSpPr>
            <a:spLocks noGrp="1"/>
          </p:cNvSpPr>
          <p:nvPr>
            <p:ph type="ctrTitle"/>
          </p:nvPr>
        </p:nvSpPr>
        <p:spPr>
          <a:xfrm>
            <a:off x="263352" y="162882"/>
            <a:ext cx="9577064" cy="620688"/>
          </a:xfrm>
        </p:spPr>
        <p:txBody>
          <a:bodyPr/>
          <a:lstStyle/>
          <a:p>
            <a:r>
              <a:rPr lang="en-US" altLang="zh-CN" sz="2800" dirty="0"/>
              <a:t>Camden County</a:t>
            </a:r>
            <a:r>
              <a:rPr lang="en-US" altLang="zh-CN" spc="300" dirty="0"/>
              <a:t>“</a:t>
            </a:r>
            <a:r>
              <a:rPr lang="zh-CN" altLang="en-US" spc="300" dirty="0"/>
              <a:t>卡姆登郡”白牌笔记本规格详述</a:t>
            </a:r>
            <a:endParaRPr lang="zh-CN" altLang="en-US" spc="300" dirty="0"/>
          </a:p>
        </p:txBody>
      </p:sp>
      <p:sp>
        <p:nvSpPr>
          <p:cNvPr id="4" name="object 9"/>
          <p:cNvSpPr/>
          <p:nvPr/>
        </p:nvSpPr>
        <p:spPr>
          <a:xfrm>
            <a:off x="6874058" y="5940891"/>
            <a:ext cx="4334510" cy="512445"/>
          </a:xfrm>
          <a:custGeom>
            <a:avLst/>
            <a:gdLst/>
            <a:ahLst/>
            <a:cxnLst/>
            <a:rect l="l" t="t" r="r" b="b"/>
            <a:pathLst>
              <a:path w="4334509" h="512445">
                <a:moveTo>
                  <a:pt x="0" y="256031"/>
                </a:moveTo>
                <a:lnTo>
                  <a:pt x="4126" y="210010"/>
                </a:lnTo>
                <a:lnTo>
                  <a:pt x="16023" y="166694"/>
                </a:lnTo>
                <a:lnTo>
                  <a:pt x="34967" y="126808"/>
                </a:lnTo>
                <a:lnTo>
                  <a:pt x="60232" y="91074"/>
                </a:lnTo>
                <a:lnTo>
                  <a:pt x="91095" y="60215"/>
                </a:lnTo>
                <a:lnTo>
                  <a:pt x="126830" y="34956"/>
                </a:lnTo>
                <a:lnTo>
                  <a:pt x="166714" y="16018"/>
                </a:lnTo>
                <a:lnTo>
                  <a:pt x="210023" y="4125"/>
                </a:lnTo>
                <a:lnTo>
                  <a:pt x="256031" y="0"/>
                </a:lnTo>
                <a:lnTo>
                  <a:pt x="4078223" y="0"/>
                </a:lnTo>
                <a:lnTo>
                  <a:pt x="4124232" y="4125"/>
                </a:lnTo>
                <a:lnTo>
                  <a:pt x="4167541" y="16018"/>
                </a:lnTo>
                <a:lnTo>
                  <a:pt x="4207425" y="34956"/>
                </a:lnTo>
                <a:lnTo>
                  <a:pt x="4243160" y="60215"/>
                </a:lnTo>
                <a:lnTo>
                  <a:pt x="4274023" y="91074"/>
                </a:lnTo>
                <a:lnTo>
                  <a:pt x="4299288" y="126808"/>
                </a:lnTo>
                <a:lnTo>
                  <a:pt x="4318232" y="166694"/>
                </a:lnTo>
                <a:lnTo>
                  <a:pt x="4330129" y="210010"/>
                </a:lnTo>
                <a:lnTo>
                  <a:pt x="4334256" y="256031"/>
                </a:lnTo>
                <a:lnTo>
                  <a:pt x="4330129" y="302053"/>
                </a:lnTo>
                <a:lnTo>
                  <a:pt x="4318232" y="345369"/>
                </a:lnTo>
                <a:lnTo>
                  <a:pt x="4299288" y="385255"/>
                </a:lnTo>
                <a:lnTo>
                  <a:pt x="4274023" y="420989"/>
                </a:lnTo>
                <a:lnTo>
                  <a:pt x="4243160" y="451848"/>
                </a:lnTo>
                <a:lnTo>
                  <a:pt x="4207425" y="477107"/>
                </a:lnTo>
                <a:lnTo>
                  <a:pt x="4167541" y="496045"/>
                </a:lnTo>
                <a:lnTo>
                  <a:pt x="4124232" y="507938"/>
                </a:lnTo>
                <a:lnTo>
                  <a:pt x="4078223" y="512063"/>
                </a:lnTo>
                <a:lnTo>
                  <a:pt x="256031" y="512063"/>
                </a:lnTo>
                <a:lnTo>
                  <a:pt x="210023" y="507938"/>
                </a:lnTo>
                <a:lnTo>
                  <a:pt x="166714" y="496045"/>
                </a:lnTo>
                <a:lnTo>
                  <a:pt x="126830" y="477107"/>
                </a:lnTo>
                <a:lnTo>
                  <a:pt x="91095" y="451848"/>
                </a:lnTo>
                <a:lnTo>
                  <a:pt x="60232" y="420989"/>
                </a:lnTo>
                <a:lnTo>
                  <a:pt x="34967" y="385255"/>
                </a:lnTo>
                <a:lnTo>
                  <a:pt x="16023" y="345369"/>
                </a:lnTo>
                <a:lnTo>
                  <a:pt x="4126" y="302053"/>
                </a:lnTo>
                <a:lnTo>
                  <a:pt x="0" y="256031"/>
                </a:lnTo>
                <a:close/>
              </a:path>
            </a:pathLst>
          </a:custGeom>
          <a:ln w="25908">
            <a:solidFill>
              <a:srgbClr val="0070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10"/>
          <p:cNvSpPr/>
          <p:nvPr/>
        </p:nvSpPr>
        <p:spPr>
          <a:xfrm>
            <a:off x="8979465" y="6117149"/>
            <a:ext cx="192023" cy="1920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11"/>
          <p:cNvSpPr/>
          <p:nvPr/>
        </p:nvSpPr>
        <p:spPr>
          <a:xfrm>
            <a:off x="8158028" y="6125100"/>
            <a:ext cx="173735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12"/>
          <p:cNvSpPr txBox="1"/>
          <p:nvPr/>
        </p:nvSpPr>
        <p:spPr>
          <a:xfrm>
            <a:off x="7301287" y="6125560"/>
            <a:ext cx="45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Calibri" panose="020F0502020204030204"/>
                <a:cs typeface="Calibri" panose="020F0502020204030204"/>
              </a:rPr>
              <a:t>Mini</a:t>
            </a:r>
            <a:r>
              <a:rPr sz="1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000" spc="90" dirty="0">
                <a:latin typeface="Calibri" panose="020F0502020204030204"/>
                <a:cs typeface="Calibri" panose="020F0502020204030204"/>
              </a:rPr>
              <a:t>PC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13"/>
          <p:cNvSpPr/>
          <p:nvPr/>
        </p:nvSpPr>
        <p:spPr>
          <a:xfrm>
            <a:off x="7092752" y="6154719"/>
            <a:ext cx="173735" cy="161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14"/>
          <p:cNvSpPr/>
          <p:nvPr/>
        </p:nvSpPr>
        <p:spPr>
          <a:xfrm>
            <a:off x="9970402" y="6125100"/>
            <a:ext cx="175259" cy="164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5"/>
          <p:cNvSpPr/>
          <p:nvPr/>
        </p:nvSpPr>
        <p:spPr>
          <a:xfrm>
            <a:off x="1172343" y="3374207"/>
            <a:ext cx="2558796" cy="1466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6"/>
          <p:cNvSpPr/>
          <p:nvPr/>
        </p:nvSpPr>
        <p:spPr>
          <a:xfrm>
            <a:off x="2545466" y="2702460"/>
            <a:ext cx="2737104" cy="7741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7"/>
          <p:cNvSpPr/>
          <p:nvPr/>
        </p:nvSpPr>
        <p:spPr>
          <a:xfrm>
            <a:off x="3991742" y="3871367"/>
            <a:ext cx="1143000" cy="6797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20"/>
          <p:cNvSpPr txBox="1"/>
          <p:nvPr/>
        </p:nvSpPr>
        <p:spPr>
          <a:xfrm>
            <a:off x="1322100" y="1821969"/>
            <a:ext cx="3765787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1200" b="1" spc="65" dirty="0">
                <a:latin typeface="Calibri" panose="020F0502020204030204"/>
                <a:cs typeface="Calibri" panose="020F0502020204030204"/>
              </a:rPr>
              <a:t>支持</a:t>
            </a:r>
            <a:r>
              <a:rPr lang="zh-CN" altLang="en-US" sz="1200" b="1" spc="25" dirty="0">
                <a:latin typeface="Calibri" panose="020F0502020204030204"/>
                <a:cs typeface="Calibri" panose="020F0502020204030204"/>
              </a:rPr>
              <a:t>英特尔</a:t>
            </a:r>
            <a:r>
              <a:rPr sz="1200" b="1" spc="25" dirty="0">
                <a:latin typeface="Calibri" panose="020F0502020204030204"/>
                <a:cs typeface="Calibri" panose="020F0502020204030204"/>
              </a:rPr>
              <a:t>®</a:t>
            </a:r>
            <a:r>
              <a:rPr sz="1200" b="1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200" b="1" spc="80" dirty="0">
                <a:latin typeface="Calibri" panose="020F0502020204030204"/>
                <a:cs typeface="Calibri" panose="020F0502020204030204"/>
              </a:rPr>
              <a:t>NUC</a:t>
            </a:r>
            <a:r>
              <a:rPr sz="1200" b="1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200" b="1" spc="65" dirty="0">
                <a:latin typeface="Calibri" panose="020F0502020204030204"/>
                <a:cs typeface="Calibri" panose="020F0502020204030204"/>
              </a:rPr>
              <a:t>计算模块</a:t>
            </a:r>
            <a:endParaRPr sz="12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50" dirty="0">
                <a:latin typeface="Calibri" panose="020F0502020204030204"/>
                <a:cs typeface="Calibri" panose="020F0502020204030204"/>
              </a:rPr>
              <a:t>Camden</a:t>
            </a:r>
            <a:r>
              <a:rPr sz="105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40" dirty="0">
                <a:latin typeface="Calibri" panose="020F0502020204030204"/>
                <a:cs typeface="Calibri" panose="020F0502020204030204"/>
              </a:rPr>
              <a:t>County</a:t>
            </a:r>
            <a:r>
              <a:rPr lang="zh-CN" altLang="en-US" sz="1050" spc="40" dirty="0">
                <a:latin typeface="Calibri" panose="020F0502020204030204"/>
                <a:cs typeface="Calibri" panose="020F0502020204030204"/>
              </a:rPr>
              <a:t>支持所有的</a:t>
            </a:r>
            <a:r>
              <a:rPr lang="en-US" altLang="zh-CN" sz="1050" b="1" spc="75" dirty="0">
                <a:uFill>
                  <a:solidFill>
                    <a:srgbClr val="7D2500"/>
                  </a:solidFill>
                </a:uFill>
                <a:cs typeface="Calibri" panose="020F0502020204030204"/>
              </a:rPr>
              <a:t>Elk</a:t>
            </a:r>
            <a:r>
              <a:rPr lang="en-US" altLang="zh-CN" sz="1050" b="1" spc="30" dirty="0">
                <a:uFill>
                  <a:solidFill>
                    <a:srgbClr val="7D2500"/>
                  </a:solidFill>
                </a:uFill>
                <a:cs typeface="Calibri" panose="020F0502020204030204"/>
              </a:rPr>
              <a:t> </a:t>
            </a:r>
            <a:r>
              <a:rPr lang="en-US" altLang="zh-CN" sz="1050" b="1" spc="50" dirty="0">
                <a:uFill>
                  <a:solidFill>
                    <a:srgbClr val="7D2500"/>
                  </a:solidFill>
                </a:uFill>
                <a:cs typeface="Calibri" panose="020F0502020204030204"/>
              </a:rPr>
              <a:t>Bay</a:t>
            </a:r>
            <a:r>
              <a:rPr lang="en-US" altLang="zh-CN" sz="1050" b="1" spc="-5" dirty="0">
                <a:cs typeface="Calibri" panose="020F0502020204030204"/>
              </a:rPr>
              <a:t> </a:t>
            </a:r>
            <a:r>
              <a:rPr lang="zh-CN" altLang="en-US" sz="1050" spc="40" dirty="0">
                <a:latin typeface="Calibri" panose="020F0502020204030204"/>
                <a:cs typeface="Calibri" panose="020F0502020204030204"/>
              </a:rPr>
              <a:t>计算模块</a:t>
            </a:r>
            <a:endParaRPr sz="1050" spc="4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spc="25" dirty="0">
                <a:latin typeface="Calibri" panose="020F0502020204030204"/>
                <a:cs typeface="Calibri" panose="020F0502020204030204"/>
              </a:rPr>
              <a:t>(Core </a:t>
            </a:r>
            <a:r>
              <a:rPr sz="1050" spc="35" dirty="0">
                <a:latin typeface="Calibri" panose="020F0502020204030204"/>
                <a:cs typeface="Calibri" panose="020F0502020204030204"/>
              </a:rPr>
              <a:t>i7 </a:t>
            </a:r>
            <a:r>
              <a:rPr sz="1050" spc="30" dirty="0">
                <a:latin typeface="Calibri" panose="020F0502020204030204"/>
                <a:cs typeface="Calibri" panose="020F0502020204030204"/>
              </a:rPr>
              <a:t>vPro, </a:t>
            </a:r>
            <a:r>
              <a:rPr sz="1050" spc="40" dirty="0">
                <a:latin typeface="Calibri" panose="020F0502020204030204"/>
                <a:cs typeface="Calibri" panose="020F0502020204030204"/>
              </a:rPr>
              <a:t>Core </a:t>
            </a:r>
            <a:r>
              <a:rPr sz="1050" spc="10" dirty="0">
                <a:latin typeface="Calibri" panose="020F0502020204030204"/>
                <a:cs typeface="Calibri" panose="020F0502020204030204"/>
              </a:rPr>
              <a:t>i7, </a:t>
            </a:r>
            <a:r>
              <a:rPr sz="1050" spc="40" dirty="0">
                <a:latin typeface="Calibri" panose="020F0502020204030204"/>
                <a:cs typeface="Calibri" panose="020F0502020204030204"/>
              </a:rPr>
              <a:t>Core </a:t>
            </a:r>
            <a:r>
              <a:rPr sz="1050" spc="35" dirty="0">
                <a:latin typeface="Calibri" panose="020F0502020204030204"/>
                <a:cs typeface="Calibri" panose="020F0502020204030204"/>
              </a:rPr>
              <a:t>i5 </a:t>
            </a:r>
            <a:r>
              <a:rPr sz="1050" spc="30" dirty="0">
                <a:latin typeface="Calibri" panose="020F0502020204030204"/>
                <a:cs typeface="Calibri" panose="020F0502020204030204"/>
              </a:rPr>
              <a:t>vPro, </a:t>
            </a:r>
            <a:r>
              <a:rPr sz="1050" spc="40" dirty="0">
                <a:latin typeface="Calibri" panose="020F0502020204030204"/>
                <a:cs typeface="Calibri" panose="020F0502020204030204"/>
              </a:rPr>
              <a:t>Core </a:t>
            </a:r>
            <a:r>
              <a:rPr sz="1050" spc="10" dirty="0">
                <a:latin typeface="Calibri" panose="020F0502020204030204"/>
                <a:cs typeface="Calibri" panose="020F0502020204030204"/>
              </a:rPr>
              <a:t>i5, </a:t>
            </a:r>
            <a:r>
              <a:rPr sz="1050" spc="40" dirty="0">
                <a:latin typeface="Calibri" panose="020F0502020204030204"/>
                <a:cs typeface="Calibri" panose="020F0502020204030204"/>
              </a:rPr>
              <a:t>Core </a:t>
            </a:r>
            <a:r>
              <a:rPr sz="1050" spc="10" dirty="0">
                <a:latin typeface="Calibri" panose="020F0502020204030204"/>
                <a:cs typeface="Calibri" panose="020F0502020204030204"/>
              </a:rPr>
              <a:t>i3,</a:t>
            </a:r>
            <a:r>
              <a:rPr sz="105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1050" spc="30" dirty="0">
                <a:latin typeface="Calibri" panose="020F0502020204030204"/>
                <a:cs typeface="Calibri" panose="020F0502020204030204"/>
              </a:rPr>
              <a:t>Celeron)</a:t>
            </a:r>
            <a:endParaRPr sz="10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21"/>
          <p:cNvSpPr txBox="1"/>
          <p:nvPr/>
        </p:nvSpPr>
        <p:spPr>
          <a:xfrm>
            <a:off x="6312024" y="1096204"/>
            <a:ext cx="5834245" cy="47596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13.9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英寸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CNC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精修阳极氧化铝机身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（深灰色）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ts val="114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窄边框 </a:t>
            </a:r>
            <a:r>
              <a:rPr sz="1100" dirty="0">
                <a:latin typeface="Calibri" panose="020F0502020204030204"/>
                <a:cs typeface="Calibri" panose="020F0502020204030204"/>
              </a:rPr>
              <a:t>IPS 3:2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比例</a:t>
            </a:r>
            <a:r>
              <a:rPr sz="1100" dirty="0">
                <a:latin typeface="Calibri" panose="020F0502020204030204"/>
                <a:cs typeface="Calibri" panose="020F0502020204030204"/>
              </a:rPr>
              <a:t>,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3000x2000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分辨率触摸屏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,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亮度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400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尼特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, 100% sRGB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ts val="12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最高支持第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11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代</a:t>
            </a:r>
            <a:r>
              <a:rPr sz="1100" b="1" baseline="28000" dirty="0" err="1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th</a:t>
            </a:r>
            <a:r>
              <a:rPr lang="en-US" sz="1100" b="1" baseline="280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100" b="1" dirty="0">
                <a:solidFill>
                  <a:srgbClr val="003B70"/>
                </a:solidFill>
                <a:cs typeface="Calibri" panose="020F0502020204030204"/>
              </a:rPr>
              <a:t>英特尔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酷睿</a:t>
            </a:r>
            <a:r>
              <a:rPr sz="12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™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i7-1185G7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处理器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基于</a:t>
            </a:r>
            <a:r>
              <a:rPr sz="1100" dirty="0">
                <a:latin typeface="Calibri" panose="020F0502020204030204"/>
                <a:cs typeface="Calibri" panose="020F0502020204030204"/>
              </a:rPr>
              <a:t>Elk Bay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计算模块</a:t>
            </a:r>
            <a:r>
              <a:rPr sz="1100" dirty="0">
                <a:latin typeface="Calibri" panose="020F0502020204030204"/>
                <a:cs typeface="Calibri" panose="020F0502020204030204"/>
              </a:rPr>
              <a:t>)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双通道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4GB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至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16GB LPDDR4x 4266MHz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内存</a:t>
            </a:r>
            <a:r>
              <a:rPr sz="1100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基于</a:t>
            </a:r>
            <a:r>
              <a:rPr sz="1100" dirty="0">
                <a:latin typeface="Calibri" panose="020F0502020204030204"/>
                <a:cs typeface="Calibri" panose="020F0502020204030204"/>
              </a:rPr>
              <a:t>Elk Bay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计算模块</a:t>
            </a:r>
            <a:r>
              <a:rPr sz="1100" dirty="0">
                <a:latin typeface="Calibri" panose="020F0502020204030204"/>
                <a:cs typeface="Calibri" panose="020F0502020204030204"/>
              </a:rPr>
              <a:t>)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个</a:t>
            </a:r>
            <a:r>
              <a:rPr sz="110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M.2 22x42/22x80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插槽</a:t>
            </a:r>
            <a:r>
              <a:rPr sz="11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支持</a:t>
            </a:r>
            <a:r>
              <a:rPr sz="1100" dirty="0">
                <a:latin typeface="Calibri" panose="020F0502020204030204"/>
                <a:cs typeface="Calibri" panose="020F0502020204030204"/>
              </a:rPr>
              <a:t>PCIe x4 Gen3 NVMe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或 </a:t>
            </a:r>
            <a:r>
              <a:rPr sz="1100" dirty="0">
                <a:latin typeface="Calibri" panose="020F0502020204030204"/>
                <a:cs typeface="Calibri" panose="020F0502020204030204"/>
              </a:rPr>
              <a:t>SATA3 SSD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全尺寸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HDMI 2.0b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和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Mini DP DisplayPort 1.4a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个搭载</a:t>
            </a:r>
            <a:r>
              <a:rPr sz="110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Thunderbolt™ 4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协议的</a:t>
            </a:r>
            <a:r>
              <a:rPr sz="110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USB4.0 </a:t>
            </a:r>
            <a:r>
              <a:rPr sz="1100" dirty="0">
                <a:latin typeface="Calibri" panose="020F0502020204030204"/>
                <a:cs typeface="Calibri" panose="020F0502020204030204"/>
              </a:rPr>
              <a:t>Type-C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接口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ts val="108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千兆以太网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(RJ45)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ts val="114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英特尔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® Wi-Fi 6 AX201</a:t>
            </a:r>
            <a:r>
              <a:rPr sz="1100" dirty="0">
                <a:latin typeface="Calibri" panose="020F0502020204030204"/>
                <a:cs typeface="Calibri" panose="020F0502020204030204"/>
              </a:rPr>
              <a:t>,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802.11ax 2x2 2.4Gbps </a:t>
            </a:r>
            <a:r>
              <a:rPr sz="1100" dirty="0">
                <a:latin typeface="Calibri" panose="020F0502020204030204"/>
                <a:cs typeface="Calibri" panose="020F0502020204030204"/>
              </a:rPr>
              <a:t>+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蓝牙</a:t>
            </a:r>
            <a:r>
              <a:rPr sz="1100" dirty="0">
                <a:latin typeface="Calibri" panose="020F0502020204030204"/>
                <a:cs typeface="Calibri" panose="020F0502020204030204"/>
              </a:rPr>
              <a:t>® 5.1 (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基于</a:t>
            </a:r>
            <a:r>
              <a:rPr sz="1100" dirty="0">
                <a:latin typeface="Calibri" panose="020F0502020204030204"/>
                <a:cs typeface="Calibri" panose="020F0502020204030204"/>
              </a:rPr>
              <a:t>Elk Bay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计算模块</a:t>
            </a:r>
            <a:r>
              <a:rPr sz="1100" dirty="0">
                <a:latin typeface="Calibri" panose="020F0502020204030204"/>
                <a:cs typeface="Calibri" panose="020F0502020204030204"/>
              </a:rPr>
              <a:t>)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110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个</a:t>
            </a:r>
            <a:r>
              <a:rPr sz="1100" dirty="0">
                <a:latin typeface="Calibri" panose="020F0502020204030204"/>
                <a:cs typeface="Calibri" panose="020F0502020204030204"/>
              </a:rPr>
              <a:t>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USB 3.2 Gen2 </a:t>
            </a:r>
            <a:r>
              <a:rPr sz="1100" dirty="0">
                <a:latin typeface="Calibri" panose="020F0502020204030204"/>
                <a:cs typeface="Calibri" panose="020F0502020204030204"/>
              </a:rPr>
              <a:t>Type-A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接口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1100" dirty="0">
                <a:latin typeface="Calibri" panose="020F0502020204030204"/>
                <a:cs typeface="Calibri" panose="020F0502020204030204"/>
              </a:rPr>
              <a:t>3.5mm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立体声耳机接口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高清晰语音技术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高清红外摄像头，支持</a:t>
            </a:r>
            <a:r>
              <a:rPr sz="1100" dirty="0">
                <a:latin typeface="Calibri" panose="020F0502020204030204"/>
                <a:cs typeface="Calibri" panose="020F0502020204030204"/>
              </a:rPr>
              <a:t>Windows* Hello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指纹识别</a:t>
            </a:r>
            <a:endParaRPr lang="en-US" altLang="zh-CN" sz="1100" b="1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支持</a:t>
            </a:r>
            <a:r>
              <a:rPr sz="1100" dirty="0">
                <a:latin typeface="Calibri" panose="020F0502020204030204"/>
                <a:cs typeface="Calibri" panose="020F0502020204030204"/>
              </a:rPr>
              <a:t>Cortana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和 </a:t>
            </a:r>
            <a:r>
              <a:rPr sz="1100" dirty="0">
                <a:latin typeface="Calibri" panose="020F0502020204030204"/>
                <a:cs typeface="Calibri" panose="020F0502020204030204"/>
              </a:rPr>
              <a:t> Alexa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语音助手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肯辛顿</a:t>
            </a:r>
            <a:r>
              <a:rPr sz="1100" dirty="0">
                <a:latin typeface="Calibri" panose="020F0502020204030204"/>
                <a:cs typeface="Calibri" panose="020F0502020204030204"/>
              </a:rPr>
              <a:t> NanoSaver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安全锁孔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静音背光键盘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/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指点棒（等同于</a:t>
            </a:r>
            <a:r>
              <a:rPr lang="en-US" altLang="zh-CN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ThinkPad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小红帽）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dirty="0">
                <a:cs typeface="Calibri" panose="020F0502020204030204"/>
              </a:rPr>
              <a:t>支持语音助手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RGB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灯条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en-US" altLang="zh-CN" sz="1100" dirty="0">
                <a:cs typeface="Calibri" panose="020F0502020204030204"/>
              </a:rPr>
              <a:t>Microsoft* </a:t>
            </a:r>
            <a:r>
              <a:rPr lang="zh-CN" altLang="en-US" sz="1100" dirty="0">
                <a:cs typeface="Calibri" panose="020F0502020204030204"/>
              </a:rPr>
              <a:t>精密驱动程序的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玻璃触控板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77Whr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电池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，支持快充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轻薄 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16.5 mm, 1.5kg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L4 SKUs </a:t>
            </a:r>
            <a:r>
              <a:rPr sz="1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lang="zh-CN" altLang="en-US" sz="1100" dirty="0">
                <a:latin typeface="Calibri" panose="020F0502020204030204"/>
                <a:cs typeface="Calibri" panose="020F0502020204030204"/>
              </a:rPr>
              <a:t>不含计算模块、硬盘和操作系统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体积小巧的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 65W USB-C 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电源适配器</a:t>
            </a:r>
            <a:endParaRPr lang="en-US" altLang="zh-CN" sz="1100" b="1" dirty="0">
              <a:solidFill>
                <a:srgbClr val="003B70"/>
              </a:solidFill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防溅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设计，经</a:t>
            </a:r>
            <a:r>
              <a:rPr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MIL-STD-810G</a:t>
            </a: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测试验证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184785" indent="-172085">
              <a:lnSpc>
                <a:spcPct val="100000"/>
              </a:lnSpc>
              <a:spcBef>
                <a:spcPts val="200"/>
              </a:spcBef>
              <a:buFont typeface="Arial" panose="020B0604020202020204"/>
              <a:buChar char="•"/>
              <a:tabLst>
                <a:tab pos="184785" algn="l"/>
                <a:tab pos="185420" algn="l"/>
              </a:tabLst>
            </a:pPr>
            <a:r>
              <a:rPr lang="zh-CN" altLang="en-US" sz="1100" b="1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一年保修</a:t>
            </a:r>
            <a:endParaRPr sz="1600" baseline="3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object 28"/>
          <p:cNvSpPr txBox="1"/>
          <p:nvPr/>
        </p:nvSpPr>
        <p:spPr>
          <a:xfrm>
            <a:off x="947272" y="5379344"/>
            <a:ext cx="25374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600" spc="30" dirty="0">
                <a:latin typeface="Calibri" panose="020F0502020204030204"/>
                <a:cs typeface="Calibri" panose="020F0502020204030204"/>
              </a:rPr>
              <a:t>本设备尚未按照联邦通信委员会的规则要求获得授权。在获得授权之前，本设备不得出售或租赁，也不得出售或租赁。</a:t>
            </a:r>
            <a:endParaRPr sz="6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10016" y="5579948"/>
            <a:ext cx="1338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spc="50" dirty="0">
                <a:solidFill>
                  <a:srgbClr val="006FAF"/>
                </a:solidFill>
                <a:latin typeface="Calibri" panose="020F0502020204030204"/>
                <a:cs typeface="Calibri" panose="020F0502020204030204"/>
              </a:rPr>
              <a:t> 可选</a:t>
            </a:r>
            <a:r>
              <a:rPr lang="en-US" altLang="zh-CN" sz="1600" b="1" spc="90" dirty="0">
                <a:solidFill>
                  <a:srgbClr val="006FAF"/>
                </a:solidFill>
                <a:latin typeface="Calibri" panose="020F0502020204030204"/>
                <a:cs typeface="Calibri" panose="020F0502020204030204"/>
              </a:rPr>
              <a:t>SKUs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8331217" y="5977820"/>
            <a:ext cx="3889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52" baseline="3000" dirty="0">
                <a:latin typeface="Calibri" panose="020F0502020204030204"/>
                <a:cs typeface="Calibri" panose="020F0502020204030204"/>
              </a:rPr>
              <a:t>Kit</a:t>
            </a:r>
            <a:endParaRPr lang="zh-CN" altLang="en-US" sz="2000" dirty="0"/>
          </a:p>
        </p:txBody>
      </p:sp>
      <p:sp>
        <p:nvSpPr>
          <p:cNvPr id="27" name="object 12"/>
          <p:cNvSpPr txBox="1"/>
          <p:nvPr/>
        </p:nvSpPr>
        <p:spPr>
          <a:xfrm>
            <a:off x="9275731" y="6138463"/>
            <a:ext cx="45910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5" dirty="0">
                <a:latin typeface="Calibri" panose="020F0502020204030204"/>
                <a:cs typeface="Calibri" panose="020F0502020204030204"/>
              </a:rPr>
              <a:t>Chassis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12"/>
          <p:cNvSpPr txBox="1"/>
          <p:nvPr/>
        </p:nvSpPr>
        <p:spPr>
          <a:xfrm>
            <a:off x="10194377" y="6101247"/>
            <a:ext cx="892779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1200" spc="75" baseline="3000" dirty="0">
                <a:latin typeface="Calibri" panose="020F0502020204030204"/>
                <a:cs typeface="Calibri" panose="020F0502020204030204"/>
              </a:rPr>
              <a:t>Compute</a:t>
            </a:r>
            <a:r>
              <a:rPr lang="en-US" altLang="zh-CN" sz="1200" spc="7" baseline="300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1200" spc="75" baseline="3000" dirty="0">
                <a:latin typeface="Calibri" panose="020F0502020204030204"/>
                <a:cs typeface="Calibri" panose="020F0502020204030204"/>
              </a:rPr>
              <a:t>Element</a:t>
            </a:r>
            <a:endParaRPr sz="1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968905"/>
            <a:ext cx="12144672" cy="598848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英特尔</a:t>
            </a:r>
            <a:r>
              <a:rPr lang="en-US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NUC</a:t>
            </a: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及计算模块市场宣传素材公开网站（包含高清图片，视频，产品</a:t>
            </a:r>
            <a:r>
              <a:rPr lang="en-US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Spec, Banner</a:t>
            </a: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等）</a:t>
            </a:r>
            <a:endParaRPr lang="zh-CN" altLang="zh-CN" dirty="0">
              <a:solidFill>
                <a:srgbClr val="009CD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    </a:t>
            </a:r>
            <a:r>
              <a:rPr lang="en-US" altLang="zh-CN" sz="1200" u="sng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hlinkClick r:id="rId1"/>
              </a:rPr>
              <a:t>www.intel.com/nucassets</a:t>
            </a:r>
            <a:r>
              <a:rPr lang="en-US" altLang="zh-CN" sz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zh-CN" altLang="zh-CN" sz="12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产品全球安规及认证查询（如果在这里找不到的认证，请单独联系我们）</a:t>
            </a:r>
            <a:br>
              <a:rPr lang="en-US" altLang="zh-CN" sz="12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</a:br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  </a:t>
            </a:r>
            <a:r>
              <a:rPr lang="en-US" altLang="zh-CN" sz="1200" u="sng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hlinkClick r:id="rId2"/>
              </a:rPr>
              <a:t>www.intel.com/content/www/us/en/support/articles/000006130/mini-pcs.html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操作系统支持说明</a:t>
            </a:r>
            <a:endParaRPr lang="zh-CN" altLang="zh-CN" dirty="0">
              <a:solidFill>
                <a:srgbClr val="009CD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     </a:t>
            </a:r>
            <a:r>
              <a:rPr lang="en-US" altLang="zh-CN" sz="1200" u="sng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hlinkClick r:id="rId3"/>
              </a:rPr>
              <a:t>www.intel.com/content/www/us/en/support/articles/000005628/mini-pcs.html</a:t>
            </a:r>
            <a:endParaRPr lang="en-US" altLang="zh-CN" sz="1200" u="sng" dirty="0">
              <a:solidFill>
                <a:srgbClr val="0000F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各型号</a:t>
            </a:r>
            <a:r>
              <a:rPr lang="en-US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NUC</a:t>
            </a: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主板，机箱及电源机械结构文档下载（用于产品客制，定制机箱及上盖等）</a:t>
            </a:r>
            <a:br>
              <a:rPr lang="en-US" altLang="zh-CN" sz="1200" b="1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</a:br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   </a:t>
            </a:r>
            <a:r>
              <a:rPr lang="en-US" altLang="zh-CN" sz="1200" u="sng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hlinkClick r:id="rId4"/>
              </a:rPr>
              <a:t>www.intel.com/content/www/us/en/support/articles/000006820/mini-pcs.html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产品技术说明文档</a:t>
            </a:r>
            <a:r>
              <a:rPr lang="en-US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(Tech spec)</a:t>
            </a:r>
            <a:endParaRPr lang="zh-CN" altLang="zh-CN" dirty="0">
              <a:solidFill>
                <a:srgbClr val="009CD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       </a:t>
            </a:r>
            <a:r>
              <a:rPr lang="en-US" altLang="zh-CN" sz="1200" u="sng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hlinkClick r:id="rId5"/>
              </a:rPr>
              <a:t>www.intel.com/content/www/us/en/support/articles/000005545/mini-pcs.html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BIOS</a:t>
            </a: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及驱动下载中心</a:t>
            </a:r>
            <a:r>
              <a:rPr lang="en-US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</a:t>
            </a:r>
            <a:r>
              <a:rPr lang="en-US" altLang="zh-CN" sz="1200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endParaRPr lang="en-US" altLang="zh-CN" sz="1200" dirty="0">
              <a:solidFill>
                <a:srgbClr val="009CD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indent="405130">
              <a:spcAft>
                <a:spcPts val="1200"/>
              </a:spcAft>
            </a:pPr>
            <a:r>
              <a:rPr lang="en-US" altLang="zh-CN" sz="1200" u="sng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hlinkClick r:id="rId6"/>
              </a:rPr>
              <a:t>https://downloadcenter.intel.com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技术支持中心</a:t>
            </a:r>
            <a:r>
              <a:rPr lang="en-US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</a:t>
            </a:r>
            <a:r>
              <a:rPr lang="en-US" altLang="zh-CN" sz="1200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         </a:t>
            </a:r>
            <a:endParaRPr lang="en-US" altLang="zh-CN" sz="1200" dirty="0">
              <a:solidFill>
                <a:srgbClr val="009CD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indent="357505">
              <a:spcAft>
                <a:spcPts val="1200"/>
              </a:spcAft>
            </a:pPr>
            <a:r>
              <a:rPr lang="en-US" altLang="zh-CN" sz="1200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200" u="sng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hlinkClick r:id="rId7"/>
              </a:rPr>
              <a:t>www.intel.com/nucsupport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rgbClr val="009CD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生态系统兼容性查询</a:t>
            </a:r>
            <a:endParaRPr lang="en-US" altLang="zh-CN" sz="1200" b="1" dirty="0">
              <a:solidFill>
                <a:srgbClr val="009CD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 </a:t>
            </a:r>
            <a:r>
              <a:rPr lang="en-US" altLang="zh-CN" sz="1100" u="sng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hlinkClick r:id="rId8"/>
              </a:rPr>
              <a:t>www.intel.com/content/www/us/en/products/docs/boards-kits/nuc/nuc-ecosystem-enabling-technical-spec.html</a:t>
            </a:r>
            <a:r>
              <a:rPr lang="en-US" altLang="zh-CN" sz="1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 </a:t>
            </a:r>
            <a:endParaRPr lang="en-US" altLang="zh-CN" sz="11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NUC</a:t>
            </a:r>
            <a:r>
              <a:rPr lang="zh-CN" altLang="en-US" sz="1200" b="1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常规型号参数在线查询</a:t>
            </a:r>
            <a:endParaRPr lang="en-US" altLang="zh-CN" sz="1200" b="1" dirty="0">
              <a:solidFill>
                <a:srgbClr val="009C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https://yi9w6g.axshare.com/index.html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NUC</a:t>
            </a:r>
            <a:r>
              <a:rPr lang="zh-CN" altLang="en-US" sz="1200" b="1" dirty="0">
                <a:solidFill>
                  <a:srgbClr val="009C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配件兼容性查询</a:t>
            </a:r>
            <a:endParaRPr lang="en-US" altLang="zh-CN" sz="1200" b="1" dirty="0">
              <a:solidFill>
                <a:srgbClr val="009C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     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https://compatibleproducts.intel.com/ProductDetails?activeModule=Intel%C2%AE%20NUC#</a:t>
            </a:r>
            <a:endParaRPr lang="zh-CN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zh-CN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1844824"/>
            <a:ext cx="2762330" cy="3582398"/>
          </a:xfrm>
          <a:prstGeom prst="rect">
            <a:avLst/>
          </a:prstGeom>
        </p:spPr>
      </p:pic>
      <p:sp>
        <p:nvSpPr>
          <p:cNvPr id="6" name="标题 47"/>
          <p:cNvSpPr txBox="1"/>
          <p:nvPr/>
        </p:nvSpPr>
        <p:spPr>
          <a:xfrm>
            <a:off x="263352" y="216024"/>
            <a:ext cx="9577064" cy="620688"/>
          </a:xfrm>
        </p:spPr>
        <p:txBody>
          <a:bodyPr lIns="0" tIns="0" rIns="0" bIns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微软雅黑" panose="020B0503020204020204" pitchFamily="34" charset="-122"/>
                <a:ea typeface="+mj-ea"/>
                <a:cs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en-US" altLang="zh-CN" sz="28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NUC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28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7381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4297341" y="6679147"/>
            <a:ext cx="3578860" cy="1709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>
              <a:spcBef>
                <a:spcPts val="135"/>
              </a:spcBef>
            </a:pPr>
            <a:r>
              <a:rPr sz="1000" b="1" spc="5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INTEL®</a:t>
            </a:r>
            <a:r>
              <a:rPr sz="10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6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CONFIDENTIAL:</a:t>
            </a:r>
            <a:r>
              <a:rPr sz="1000" b="1" spc="-1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8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000" b="1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7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INTERNAL</a:t>
            </a:r>
            <a:r>
              <a:rPr sz="1000" b="1" spc="-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6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0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6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NDA</a:t>
            </a:r>
            <a:r>
              <a:rPr sz="10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1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0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1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ONLY</a:t>
            </a:r>
            <a:endParaRPr sz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26956" y="6707868"/>
            <a:ext cx="2335952" cy="13935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145">
              <a:spcBef>
                <a:spcPts val="125"/>
              </a:spcBef>
            </a:pPr>
            <a:r>
              <a:rPr sz="800" b="1" spc="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800" b="1" spc="3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information subject </a:t>
            </a:r>
            <a:r>
              <a:rPr sz="800" b="1" spc="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800" b="1" spc="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change </a:t>
            </a:r>
            <a:r>
              <a:rPr sz="800" b="1" spc="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without</a:t>
            </a:r>
            <a:r>
              <a:rPr sz="800" b="1" spc="5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00" b="1" spc="3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notice</a:t>
            </a:r>
            <a:endParaRPr sz="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3055" y="574887"/>
            <a:ext cx="11131973" cy="0"/>
          </a:xfrm>
          <a:custGeom>
            <a:avLst/>
            <a:gdLst/>
            <a:ahLst/>
            <a:cxnLst/>
            <a:rect l="l" t="t" r="r" b="b"/>
            <a:pathLst>
              <a:path w="8348980">
                <a:moveTo>
                  <a:pt x="0" y="0"/>
                </a:moveTo>
                <a:lnTo>
                  <a:pt x="8348497" y="0"/>
                </a:lnTo>
              </a:path>
            </a:pathLst>
          </a:custGeom>
          <a:ln w="41148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6189" y="1"/>
            <a:ext cx="1116837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algn="ctr">
              <a:spcBef>
                <a:spcPts val="135"/>
              </a:spcBef>
            </a:pPr>
            <a:r>
              <a:rPr lang="en-US" altLang="zh-CN" sz="3200" dirty="0">
                <a:solidFill>
                  <a:srgbClr val="001F5F"/>
                </a:solidFill>
              </a:rPr>
              <a:t>U-</a:t>
            </a:r>
            <a:r>
              <a:rPr lang="zh-CN" altLang="en-US" sz="3200" dirty="0">
                <a:solidFill>
                  <a:srgbClr val="001F5F"/>
                </a:solidFill>
              </a:rPr>
              <a:t>系列计算模块 命名规则</a:t>
            </a:r>
            <a:r>
              <a:rPr sz="3200" dirty="0">
                <a:solidFill>
                  <a:srgbClr val="001F5F"/>
                </a:solidFill>
              </a:rPr>
              <a:t>(11</a:t>
            </a:r>
            <a:r>
              <a:rPr lang="zh-CN" altLang="en-US" sz="3200" dirty="0">
                <a:solidFill>
                  <a:srgbClr val="001F5F"/>
                </a:solidFill>
              </a:rPr>
              <a:t>代及更高</a:t>
            </a:r>
            <a:r>
              <a:rPr sz="3200" dirty="0">
                <a:solidFill>
                  <a:srgbClr val="001F5F"/>
                </a:solidFill>
              </a:rPr>
              <a:t>)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2750312" y="3246119"/>
            <a:ext cx="400473" cy="406400"/>
          </a:xfrm>
          <a:custGeom>
            <a:avLst/>
            <a:gdLst/>
            <a:ahLst/>
            <a:cxnLst/>
            <a:rect l="l" t="t" r="r" b="b"/>
            <a:pathLst>
              <a:path w="300355" h="304800">
                <a:moveTo>
                  <a:pt x="299974" y="0"/>
                </a:moveTo>
                <a:lnTo>
                  <a:pt x="299974" y="304800"/>
                </a:lnTo>
                <a:lnTo>
                  <a:pt x="0" y="304800"/>
                </a:lnTo>
              </a:path>
            </a:pathLst>
          </a:custGeom>
          <a:ln w="25907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6247" y="3246120"/>
            <a:ext cx="1087967" cy="908473"/>
          </a:xfrm>
          <a:custGeom>
            <a:avLst/>
            <a:gdLst/>
            <a:ahLst/>
            <a:cxnLst/>
            <a:rect l="l" t="t" r="r" b="b"/>
            <a:pathLst>
              <a:path w="815975" h="681355">
                <a:moveTo>
                  <a:pt x="815975" y="0"/>
                </a:moveTo>
                <a:lnTo>
                  <a:pt x="815975" y="680974"/>
                </a:lnTo>
                <a:lnTo>
                  <a:pt x="0" y="680974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8280" y="3246119"/>
            <a:ext cx="1786467" cy="1217507"/>
          </a:xfrm>
          <a:custGeom>
            <a:avLst/>
            <a:gdLst/>
            <a:ahLst/>
            <a:cxnLst/>
            <a:rect l="l" t="t" r="r" b="b"/>
            <a:pathLst>
              <a:path w="1339850" h="913129">
                <a:moveTo>
                  <a:pt x="1339850" y="0"/>
                </a:moveTo>
                <a:lnTo>
                  <a:pt x="1339850" y="912749"/>
                </a:lnTo>
                <a:lnTo>
                  <a:pt x="0" y="912749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4376" y="3246120"/>
            <a:ext cx="2809240" cy="2762673"/>
          </a:xfrm>
          <a:custGeom>
            <a:avLst/>
            <a:gdLst/>
            <a:ahLst/>
            <a:cxnLst/>
            <a:rect l="l" t="t" r="r" b="b"/>
            <a:pathLst>
              <a:path w="2106929" h="2072004">
                <a:moveTo>
                  <a:pt x="2106548" y="0"/>
                </a:moveTo>
                <a:lnTo>
                  <a:pt x="2106548" y="2071687"/>
                </a:lnTo>
                <a:lnTo>
                  <a:pt x="0" y="2071687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632" y="3312160"/>
            <a:ext cx="2645833" cy="679027"/>
          </a:xfrm>
          <a:custGeom>
            <a:avLst/>
            <a:gdLst/>
            <a:ahLst/>
            <a:cxnLst/>
            <a:rect l="l" t="t" r="r" b="b"/>
            <a:pathLst>
              <a:path w="1984375" h="509269">
                <a:moveTo>
                  <a:pt x="0" y="509015"/>
                </a:moveTo>
                <a:lnTo>
                  <a:pt x="1984248" y="509015"/>
                </a:lnTo>
                <a:lnTo>
                  <a:pt x="1984248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632" y="3349751"/>
            <a:ext cx="2644985" cy="577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49860" marR="1955800" indent="-28575" defTabSz="1219200">
              <a:lnSpc>
                <a:spcPct val="104000"/>
              </a:lnSpc>
              <a:spcBef>
                <a:spcPts val="120"/>
              </a:spcBef>
            </a:pPr>
            <a:r>
              <a:rPr lang="zh-CN" altLang="en-US"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包装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lang="en-US" sz="865" spc="40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49860" marR="1955800" indent="-28575" defTabSz="1219200">
              <a:lnSpc>
                <a:spcPct val="104000"/>
              </a:lnSpc>
              <a:spcBef>
                <a:spcPts val="120"/>
              </a:spcBef>
            </a:pP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b="1" u="sng" spc="8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BX</a:t>
            </a:r>
            <a:r>
              <a:rPr sz="865" b="1" spc="-7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altLang="en-US"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零售</a:t>
            </a:r>
            <a:r>
              <a:rPr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)  </a:t>
            </a:r>
            <a:r>
              <a:rPr sz="865" b="1" u="sng" spc="100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BK</a:t>
            </a:r>
            <a:r>
              <a:rPr sz="865" b="1" spc="-2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altLang="en-US"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散装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49860" defTabSz="1219200">
              <a:spcBef>
                <a:spcPts val="45"/>
              </a:spcBef>
            </a:pPr>
            <a:r>
              <a:rPr sz="865" b="1" u="sng" spc="8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PP</a:t>
            </a:r>
            <a:r>
              <a:rPr sz="865" b="1" spc="8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4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altLang="en-US" sz="865" spc="4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预制包</a:t>
            </a:r>
            <a:r>
              <a:rPr sz="865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31" y="4023360"/>
            <a:ext cx="2641600" cy="260773"/>
          </a:xfrm>
          <a:custGeom>
            <a:avLst/>
            <a:gdLst/>
            <a:ahLst/>
            <a:cxnLst/>
            <a:rect l="l" t="t" r="r" b="b"/>
            <a:pathLst>
              <a:path w="1981200" h="195580">
                <a:moveTo>
                  <a:pt x="0" y="195071"/>
                </a:moveTo>
                <a:lnTo>
                  <a:pt x="1981200" y="195071"/>
                </a:lnTo>
                <a:lnTo>
                  <a:pt x="1981200" y="0"/>
                </a:lnTo>
                <a:lnTo>
                  <a:pt x="0" y="0"/>
                </a:lnTo>
                <a:lnTo>
                  <a:pt x="0" y="1950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632" y="4060951"/>
            <a:ext cx="2644985" cy="15395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1920" defTabSz="1219200">
              <a:spcBef>
                <a:spcPts val="160"/>
              </a:spcBef>
            </a:pPr>
            <a:r>
              <a:rPr lang="zh-CN" altLang="en-US"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第几代计算模块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631" y="4332223"/>
            <a:ext cx="2644140" cy="260773"/>
          </a:xfrm>
          <a:custGeom>
            <a:avLst/>
            <a:gdLst/>
            <a:ahLst/>
            <a:cxnLst/>
            <a:rect l="l" t="t" r="r" b="b"/>
            <a:pathLst>
              <a:path w="1983105" h="195579">
                <a:moveTo>
                  <a:pt x="0" y="195072"/>
                </a:moveTo>
                <a:lnTo>
                  <a:pt x="1982724" y="195072"/>
                </a:lnTo>
                <a:lnTo>
                  <a:pt x="1982724" y="0"/>
                </a:lnTo>
                <a:lnTo>
                  <a:pt x="0" y="0"/>
                </a:lnTo>
                <a:lnTo>
                  <a:pt x="0" y="195072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8618" y="4370155"/>
            <a:ext cx="1045633" cy="15395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7145" defTabSz="1219200">
              <a:spcBef>
                <a:spcPts val="160"/>
              </a:spcBef>
            </a:pPr>
            <a:r>
              <a:rPr lang="zh-CN" altLang="en-US"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家族代码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631" y="5876544"/>
            <a:ext cx="2641600" cy="191570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57573" rIns="0" bIns="0" rtlCol="0" anchor="ctr" anchorCtr="0">
            <a:spAutoFit/>
          </a:bodyPr>
          <a:lstStyle/>
          <a:p>
            <a:pPr marL="121920" defTabSz="1219200">
              <a:spcBef>
                <a:spcPts val="455"/>
              </a:spcBef>
            </a:pPr>
            <a:r>
              <a:rPr lang="zh-CN" altLang="en-US"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内存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GB)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52296" y="3246119"/>
            <a:ext cx="3723640" cy="1989667"/>
          </a:xfrm>
          <a:custGeom>
            <a:avLst/>
            <a:gdLst/>
            <a:ahLst/>
            <a:cxnLst/>
            <a:rect l="l" t="t" r="r" b="b"/>
            <a:pathLst>
              <a:path w="2792729" h="1492250">
                <a:moveTo>
                  <a:pt x="2792349" y="0"/>
                </a:moveTo>
                <a:lnTo>
                  <a:pt x="2792349" y="1492250"/>
                </a:lnTo>
                <a:lnTo>
                  <a:pt x="0" y="1492250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65119" y="2877311"/>
            <a:ext cx="568960" cy="293243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6567" rIns="0" bIns="0" rtlCol="0">
            <a:spAutoFit/>
          </a:bodyPr>
          <a:lstStyle/>
          <a:p>
            <a:pPr marL="186055" defTabSz="1219200">
              <a:spcBef>
                <a:spcPts val="365"/>
              </a:spcBef>
            </a:pPr>
            <a:r>
              <a:rPr sz="1600" b="1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??</a:t>
            </a:r>
            <a:endParaRPr sz="16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4080" y="2877311"/>
            <a:ext cx="799253" cy="293123"/>
          </a:xfrm>
          <a:custGeom>
            <a:avLst/>
            <a:gdLst/>
            <a:ahLst/>
            <a:cxnLst/>
            <a:rect l="l" t="t" r="r" b="b"/>
            <a:pathLst>
              <a:path w="599439" h="276225">
                <a:moveTo>
                  <a:pt x="0" y="275844"/>
                </a:moveTo>
                <a:lnTo>
                  <a:pt x="598932" y="275844"/>
                </a:lnTo>
                <a:lnTo>
                  <a:pt x="598932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4080" y="2907114"/>
            <a:ext cx="8009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28905" defTabSz="1219200">
              <a:spcBef>
                <a:spcPts val="135"/>
              </a:spcBef>
            </a:pPr>
            <a:r>
              <a:rPr sz="1600" b="1" spc="10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CM##</a:t>
            </a:r>
            <a:endParaRPr sz="16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34080" y="1416304"/>
            <a:ext cx="2749973" cy="237913"/>
          </a:xfrm>
          <a:custGeom>
            <a:avLst/>
            <a:gdLst/>
            <a:ahLst/>
            <a:cxnLst/>
            <a:rect l="l" t="t" r="r" b="b"/>
            <a:pathLst>
              <a:path w="2062479" h="178434">
                <a:moveTo>
                  <a:pt x="0" y="178308"/>
                </a:moveTo>
                <a:lnTo>
                  <a:pt x="12015" y="143589"/>
                </a:lnTo>
                <a:lnTo>
                  <a:pt x="44783" y="115252"/>
                </a:lnTo>
                <a:lnTo>
                  <a:pt x="93386" y="96154"/>
                </a:lnTo>
                <a:lnTo>
                  <a:pt x="152907" y="89154"/>
                </a:lnTo>
                <a:lnTo>
                  <a:pt x="880872" y="89154"/>
                </a:lnTo>
                <a:lnTo>
                  <a:pt x="940393" y="82153"/>
                </a:lnTo>
                <a:lnTo>
                  <a:pt x="988996" y="63055"/>
                </a:lnTo>
                <a:lnTo>
                  <a:pt x="1021764" y="34718"/>
                </a:lnTo>
                <a:lnTo>
                  <a:pt x="1033779" y="0"/>
                </a:lnTo>
                <a:lnTo>
                  <a:pt x="1045795" y="34718"/>
                </a:lnTo>
                <a:lnTo>
                  <a:pt x="1078563" y="63055"/>
                </a:lnTo>
                <a:lnTo>
                  <a:pt x="1127166" y="82153"/>
                </a:lnTo>
                <a:lnTo>
                  <a:pt x="1186688" y="89154"/>
                </a:lnTo>
                <a:lnTo>
                  <a:pt x="1909064" y="89154"/>
                </a:lnTo>
                <a:lnTo>
                  <a:pt x="1968585" y="96154"/>
                </a:lnTo>
                <a:lnTo>
                  <a:pt x="2017188" y="115252"/>
                </a:lnTo>
                <a:lnTo>
                  <a:pt x="2049956" y="143589"/>
                </a:lnTo>
                <a:lnTo>
                  <a:pt x="2061972" y="178308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6059" y="2377947"/>
            <a:ext cx="100076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defTabSz="1219200">
              <a:spcBef>
                <a:spcPts val="135"/>
              </a:spcBef>
            </a:pPr>
            <a:r>
              <a:rPr lang="zh-CN" altLang="en-US" sz="1200" b="1" spc="67" dirty="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产品代码</a:t>
            </a:r>
            <a:endParaRPr sz="12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83535" y="1723136"/>
            <a:ext cx="433493" cy="1522307"/>
          </a:xfrm>
          <a:custGeom>
            <a:avLst/>
            <a:gdLst/>
            <a:ahLst/>
            <a:cxnLst/>
            <a:rect l="l" t="t" r="r" b="b"/>
            <a:pathLst>
              <a:path w="325119" h="1141730">
                <a:moveTo>
                  <a:pt x="324612" y="1141476"/>
                </a:moveTo>
                <a:lnTo>
                  <a:pt x="261425" y="1139356"/>
                </a:lnTo>
                <a:lnTo>
                  <a:pt x="209835" y="1133570"/>
                </a:lnTo>
                <a:lnTo>
                  <a:pt x="175057" y="1124973"/>
                </a:lnTo>
                <a:lnTo>
                  <a:pt x="162306" y="1114425"/>
                </a:lnTo>
                <a:lnTo>
                  <a:pt x="162306" y="597788"/>
                </a:lnTo>
                <a:lnTo>
                  <a:pt x="149554" y="587240"/>
                </a:lnTo>
                <a:lnTo>
                  <a:pt x="114776" y="578643"/>
                </a:lnTo>
                <a:lnTo>
                  <a:pt x="63186" y="572857"/>
                </a:lnTo>
                <a:lnTo>
                  <a:pt x="0" y="570738"/>
                </a:lnTo>
                <a:lnTo>
                  <a:pt x="63186" y="568618"/>
                </a:lnTo>
                <a:lnTo>
                  <a:pt x="114776" y="562832"/>
                </a:lnTo>
                <a:lnTo>
                  <a:pt x="149554" y="554235"/>
                </a:lnTo>
                <a:lnTo>
                  <a:pt x="162306" y="543687"/>
                </a:lnTo>
                <a:lnTo>
                  <a:pt x="162306" y="27050"/>
                </a:lnTo>
                <a:lnTo>
                  <a:pt x="175057" y="16502"/>
                </a:lnTo>
                <a:lnTo>
                  <a:pt x="209835" y="7905"/>
                </a:lnTo>
                <a:lnTo>
                  <a:pt x="261425" y="2119"/>
                </a:lnTo>
                <a:lnTo>
                  <a:pt x="32461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3434080" y="1715007"/>
          <a:ext cx="2373205" cy="10204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947"/>
                <a:gridCol w="597745"/>
                <a:gridCol w="490220"/>
                <a:gridCol w="484293"/>
              </a:tblGrid>
              <a:tr h="334649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b="1" spc="65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CM11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6567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b="1" spc="100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EB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6567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b="1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6567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13271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b="1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6567" marB="0">
                    <a:solidFill>
                      <a:srgbClr val="7E7E7E"/>
                    </a:solidFill>
                  </a:tcPr>
                </a:tc>
              </a:tr>
              <a:tr h="34014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75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CM11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53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100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EB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53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60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i3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53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128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647" marB="0">
                    <a:solidFill>
                      <a:srgbClr val="7E7E7E"/>
                    </a:solidFill>
                  </a:tcPr>
                </a:tc>
              </a:tr>
              <a:tr h="345646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spc="75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CM11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80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spc="100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EB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800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spc="75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v7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80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spc="-5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16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800" marB="0">
                    <a:solidFill>
                      <a:srgbClr val="7E7E7E"/>
                    </a:solidFill>
                  </a:tcPr>
                </a:tc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865120" y="1717041"/>
            <a:ext cx="573193" cy="1023828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6567" rIns="0" bIns="0" rtlCol="0">
            <a:spAutoFit/>
          </a:bodyPr>
          <a:lstStyle/>
          <a:p>
            <a:pPr marL="156845" defTabSz="1219200">
              <a:spcBef>
                <a:spcPts val="365"/>
              </a:spcBef>
            </a:pPr>
            <a:r>
              <a:rPr sz="1600" b="1" spc="133" dirty="0">
                <a:solidFill>
                  <a:srgbClr val="005493"/>
                </a:solidFill>
                <a:latin typeface="Calibri" panose="020F0502020204030204"/>
                <a:cs typeface="Calibri" panose="020F0502020204030204"/>
              </a:rPr>
              <a:t>BK</a:t>
            </a:r>
            <a:endParaRPr sz="16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55575" marR="147955" indent="-4445" defTabSz="1219200">
              <a:lnSpc>
                <a:spcPts val="2905"/>
              </a:lnSpc>
              <a:spcBef>
                <a:spcPts val="205"/>
              </a:spcBef>
            </a:pPr>
            <a:r>
              <a:rPr sz="1600" b="1" spc="93" dirty="0">
                <a:solidFill>
                  <a:srgbClr val="005493"/>
                </a:solidFill>
                <a:latin typeface="Calibri" panose="020F0502020204030204"/>
                <a:cs typeface="Calibri" panose="020F0502020204030204"/>
              </a:rPr>
              <a:t>BK  </a:t>
            </a:r>
            <a:r>
              <a:rPr sz="1600" b="1" spc="147" dirty="0">
                <a:solidFill>
                  <a:srgbClr val="005493"/>
                </a:solidFill>
                <a:latin typeface="Calibri" panose="020F0502020204030204"/>
                <a:cs typeface="Calibri" panose="020F0502020204030204"/>
              </a:rPr>
              <a:t>PP</a:t>
            </a:r>
            <a:endParaRPr sz="16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17744" y="2877311"/>
            <a:ext cx="484293" cy="293123"/>
          </a:xfrm>
          <a:custGeom>
            <a:avLst/>
            <a:gdLst/>
            <a:ahLst/>
            <a:cxnLst/>
            <a:rect l="l" t="t" r="r" b="b"/>
            <a:pathLst>
              <a:path w="363220" h="276225">
                <a:moveTo>
                  <a:pt x="0" y="275844"/>
                </a:moveTo>
                <a:lnTo>
                  <a:pt x="362712" y="275844"/>
                </a:lnTo>
                <a:lnTo>
                  <a:pt x="362712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32095" y="2877311"/>
            <a:ext cx="490220" cy="293123"/>
          </a:xfrm>
          <a:custGeom>
            <a:avLst/>
            <a:gdLst/>
            <a:ahLst/>
            <a:cxnLst/>
            <a:rect l="l" t="t" r="r" b="b"/>
            <a:pathLst>
              <a:path w="367664" h="276225">
                <a:moveTo>
                  <a:pt x="0" y="275844"/>
                </a:moveTo>
                <a:lnTo>
                  <a:pt x="367283" y="275844"/>
                </a:lnTo>
                <a:lnTo>
                  <a:pt x="367283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34689" y="2877311"/>
            <a:ext cx="597745" cy="293123"/>
          </a:xfrm>
          <a:custGeom>
            <a:avLst/>
            <a:gdLst/>
            <a:ahLst/>
            <a:cxnLst/>
            <a:rect l="l" t="t" r="r" b="b"/>
            <a:pathLst>
              <a:path w="448310" h="276225">
                <a:moveTo>
                  <a:pt x="0" y="275844"/>
                </a:moveTo>
                <a:lnTo>
                  <a:pt x="448056" y="275844"/>
                </a:lnTo>
                <a:lnTo>
                  <a:pt x="448056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11847" y="3250185"/>
            <a:ext cx="2182707" cy="3313007"/>
          </a:xfrm>
          <a:custGeom>
            <a:avLst/>
            <a:gdLst/>
            <a:ahLst/>
            <a:cxnLst/>
            <a:rect l="l" t="t" r="r" b="b"/>
            <a:pathLst>
              <a:path w="1637029" h="2484754">
                <a:moveTo>
                  <a:pt x="0" y="0"/>
                </a:moveTo>
                <a:lnTo>
                  <a:pt x="0" y="2484437"/>
                </a:lnTo>
                <a:lnTo>
                  <a:pt x="1636648" y="2484437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69785" y="3250185"/>
            <a:ext cx="1858433" cy="2468033"/>
          </a:xfrm>
          <a:custGeom>
            <a:avLst/>
            <a:gdLst/>
            <a:ahLst/>
            <a:cxnLst/>
            <a:rect l="l" t="t" r="r" b="b"/>
            <a:pathLst>
              <a:path w="1393825" h="1851025">
                <a:moveTo>
                  <a:pt x="0" y="0"/>
                </a:moveTo>
                <a:lnTo>
                  <a:pt x="0" y="1851025"/>
                </a:lnTo>
                <a:lnTo>
                  <a:pt x="1393825" y="1851025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05240" y="3248153"/>
            <a:ext cx="626533" cy="1306407"/>
          </a:xfrm>
          <a:custGeom>
            <a:avLst/>
            <a:gdLst/>
            <a:ahLst/>
            <a:cxnLst/>
            <a:rect l="l" t="t" r="r" b="b"/>
            <a:pathLst>
              <a:path w="469900" h="979804">
                <a:moveTo>
                  <a:pt x="0" y="0"/>
                </a:moveTo>
                <a:lnTo>
                  <a:pt x="0" y="979551"/>
                </a:lnTo>
                <a:lnTo>
                  <a:pt x="469900" y="979551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323831" y="3248152"/>
            <a:ext cx="201507" cy="607907"/>
          </a:xfrm>
          <a:custGeom>
            <a:avLst/>
            <a:gdLst/>
            <a:ahLst/>
            <a:cxnLst/>
            <a:rect l="l" t="t" r="r" b="b"/>
            <a:pathLst>
              <a:path w="151129" h="455930">
                <a:moveTo>
                  <a:pt x="0" y="0"/>
                </a:moveTo>
                <a:lnTo>
                  <a:pt x="0" y="455675"/>
                </a:lnTo>
                <a:lnTo>
                  <a:pt x="150875" y="455675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93200" y="6431279"/>
            <a:ext cx="2943013" cy="19157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57573" rIns="0" bIns="0" rtlCol="0">
            <a:spAutoFit/>
          </a:bodyPr>
          <a:lstStyle/>
          <a:p>
            <a:pPr marL="122555" defTabSz="1219200">
              <a:spcBef>
                <a:spcPts val="455"/>
              </a:spcBef>
            </a:pPr>
            <a:r>
              <a:rPr lang="zh-CN" altLang="en-US"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包装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sz="865" b="1" u="sng" spc="8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BX</a:t>
            </a:r>
            <a:r>
              <a:rPr sz="865" b="1" spc="8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altLang="en-US" sz="865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零售</a:t>
            </a:r>
            <a:r>
              <a:rPr sz="865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), </a:t>
            </a:r>
            <a:r>
              <a:rPr sz="865" b="1" u="sng" spc="100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BK</a:t>
            </a:r>
            <a:r>
              <a:rPr sz="865" b="1" spc="10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altLang="en-US"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散装</a:t>
            </a:r>
            <a:r>
              <a:rPr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),</a:t>
            </a:r>
            <a:r>
              <a:rPr sz="865" spc="-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b="1" u="sng" spc="8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PP</a:t>
            </a:r>
            <a:r>
              <a:rPr sz="865" b="1" spc="8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altLang="en-US"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预制包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19920" y="5031231"/>
            <a:ext cx="2516293" cy="1142258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1647" rIns="0" bIns="0" rtlCol="0">
            <a:spAutoFit/>
          </a:bodyPr>
          <a:lstStyle/>
          <a:p>
            <a:pPr marL="130175" marR="700405" defTabSz="1219200">
              <a:lnSpc>
                <a:spcPct val="105000"/>
              </a:lnSpc>
              <a:spcBef>
                <a:spcPts val="405"/>
              </a:spcBef>
            </a:pPr>
            <a:r>
              <a:rPr lang="zh-CN" altLang="en-US"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计算模块主机类型：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59385" defTabSz="1219200">
              <a:spcBef>
                <a:spcPts val="35"/>
              </a:spcBef>
            </a:pPr>
            <a:r>
              <a:rPr sz="865" b="1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CM</a:t>
            </a:r>
            <a:r>
              <a:rPr sz="865" b="1" u="sng" spc="33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B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altLang="en-US"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连接</a:t>
            </a:r>
            <a:r>
              <a:rPr lang="zh-CN" altLang="en-US"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计算模块的主板</a:t>
            </a:r>
            <a:endParaRPr lang="en-US" altLang="zh-CN" sz="865" spc="67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59385" defTabSz="1219200">
              <a:spcBef>
                <a:spcPts val="35"/>
              </a:spcBef>
            </a:pPr>
            <a:r>
              <a:rPr sz="865" b="1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CM</a:t>
            </a:r>
            <a:r>
              <a:rPr sz="865" b="1" u="sng" spc="20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A</a:t>
            </a:r>
            <a:r>
              <a:rPr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altLang="en-US"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连接计算模块的主板</a:t>
            </a:r>
            <a:r>
              <a:rPr lang="en-US" altLang="zh-CN"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+</a:t>
            </a:r>
            <a:r>
              <a:rPr lang="zh-CN" altLang="en-US" sz="865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散热组件</a:t>
            </a:r>
            <a:r>
              <a:rPr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 </a:t>
            </a:r>
            <a:endParaRPr lang="en-US" sz="865" spc="67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59385" defTabSz="1219200">
              <a:spcBef>
                <a:spcPts val="35"/>
              </a:spcBef>
            </a:pPr>
            <a:r>
              <a:rPr sz="865" b="1" spc="33" dirty="0" err="1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CM</a:t>
            </a:r>
            <a:r>
              <a:rPr sz="865" b="1" u="sng" spc="33" dirty="0" err="1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C</a:t>
            </a:r>
            <a:r>
              <a:rPr sz="865" b="1" spc="33" dirty="0" err="1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altLang="en-US"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计算模块的机箱，适用于</a:t>
            </a:r>
            <a:r>
              <a:rPr sz="865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  </a:t>
            </a:r>
            <a:r>
              <a:rPr lang="en-US" sz="865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    </a:t>
            </a:r>
            <a:endParaRPr lang="en-US" sz="865" spc="13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59385" marR="483235" defTabSz="1219200">
              <a:lnSpc>
                <a:spcPct val="104000"/>
              </a:lnSpc>
              <a:spcBef>
                <a:spcPts val="5"/>
              </a:spcBef>
            </a:pPr>
            <a:r>
              <a:rPr lang="en-US" sz="865" b="1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865" b="1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CMC</a:t>
            </a:r>
            <a:r>
              <a:rPr sz="865" b="1" u="sng" spc="40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R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工控三防</a:t>
            </a:r>
            <a:endParaRPr lang="en-US"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59385" marR="483235" defTabSz="1219200">
              <a:lnSpc>
                <a:spcPct val="104000"/>
              </a:lnSpc>
              <a:spcBef>
                <a:spcPts val="5"/>
              </a:spcBef>
            </a:pPr>
            <a:r>
              <a:rPr lang="en-US" sz="865" b="1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865" b="1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CMC</a:t>
            </a:r>
            <a:r>
              <a:rPr sz="865" b="1" u="sng" spc="40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N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865" spc="5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笔记本电脑 </a:t>
            </a:r>
            <a:endParaRPr lang="en-US" altLang="zh-CN" sz="865" spc="53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59385" marR="483235" defTabSz="1219200">
              <a:lnSpc>
                <a:spcPct val="104000"/>
              </a:lnSpc>
              <a:spcBef>
                <a:spcPts val="5"/>
              </a:spcBef>
            </a:pPr>
            <a:r>
              <a:rPr lang="en-US" sz="865" b="1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865" b="1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CMC</a:t>
            </a:r>
            <a:r>
              <a:rPr sz="865" b="1" u="sng" spc="33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M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迷你主机</a:t>
            </a:r>
            <a:endParaRPr lang="en-US"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59385" marR="483235" defTabSz="1219200">
              <a:lnSpc>
                <a:spcPct val="104000"/>
              </a:lnSpc>
              <a:spcBef>
                <a:spcPts val="5"/>
              </a:spcBef>
            </a:pPr>
            <a:r>
              <a:rPr lang="en-US" sz="865" b="1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865" b="1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CMC</a:t>
            </a:r>
            <a:r>
              <a:rPr sz="865" b="1" u="sng" spc="33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A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altLang="en-US"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一体机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34143" y="4421631"/>
            <a:ext cx="2501900" cy="19157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57573" rIns="0" bIns="0" rtlCol="0">
            <a:spAutoFit/>
          </a:bodyPr>
          <a:lstStyle/>
          <a:p>
            <a:pPr marL="120015" defTabSz="1219200">
              <a:spcBef>
                <a:spcPts val="455"/>
              </a:spcBef>
            </a:pPr>
            <a:r>
              <a:rPr lang="zh-CN" altLang="en-US" sz="865" spc="5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设计变体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519920" y="3261032"/>
            <a:ext cx="2513752" cy="1093892"/>
          </a:xfrm>
          <a:custGeom>
            <a:avLst/>
            <a:gdLst/>
            <a:ahLst/>
            <a:cxnLst/>
            <a:rect l="l" t="t" r="r" b="b"/>
            <a:pathLst>
              <a:path w="1885315" h="820420">
                <a:moveTo>
                  <a:pt x="0" y="819912"/>
                </a:moveTo>
                <a:lnTo>
                  <a:pt x="1885187" y="819912"/>
                </a:lnTo>
                <a:lnTo>
                  <a:pt x="1885187" y="0"/>
                </a:lnTo>
                <a:lnTo>
                  <a:pt x="0" y="0"/>
                </a:lnTo>
                <a:lnTo>
                  <a:pt x="0" y="81991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1219200"/>
            <a:endParaRPr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456838" y="3334737"/>
            <a:ext cx="2501900" cy="97366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11760" defTabSz="1219200">
              <a:spcBef>
                <a:spcPts val="160"/>
              </a:spcBef>
            </a:pPr>
            <a:r>
              <a:rPr lang="zh-CN" altLang="en-US" sz="865" spc="8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电源线</a:t>
            </a:r>
            <a:r>
              <a:rPr lang="en-US" altLang="zh-CN"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lang="zh-CN" altLang="en-US"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67005" defTabSz="1219200">
              <a:spcBef>
                <a:spcPts val="45"/>
              </a:spcBef>
            </a:pPr>
            <a:r>
              <a:rPr lang="en-US" altLang="zh-CN" sz="865" b="1" u="sng" spc="6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&lt;</a:t>
            </a:r>
            <a:r>
              <a:rPr lang="en-US" sz="865" b="1" u="sng" spc="6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null&gt;</a:t>
            </a:r>
            <a:r>
              <a:rPr lang="en-US" sz="865" b="1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865" spc="8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- </a:t>
            </a:r>
            <a:r>
              <a:rPr lang="zh-CN" altLang="en-US"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无电源线</a:t>
            </a:r>
            <a:endParaRPr lang="zh-CN" altLang="en-US" sz="865" spc="67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67005" marR="1254125" algn="just" defTabSz="1219200">
              <a:lnSpc>
                <a:spcPct val="104000"/>
              </a:lnSpc>
              <a:spcBef>
                <a:spcPts val="15"/>
              </a:spcBef>
              <a:buFont typeface="Calibri" panose="020F0502020204030204"/>
              <a:buAutoNum type="arabicPlain"/>
              <a:tabLst>
                <a:tab pos="262255" algn="l"/>
              </a:tabLst>
            </a:pPr>
            <a:r>
              <a:rPr lang="zh-CN" altLang="en-US"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lang="zh-CN" altLang="en-US"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美国标准</a:t>
            </a:r>
            <a:endParaRPr lang="en-US" sz="865" spc="53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67005" marR="1254125" algn="just" defTabSz="1219200">
              <a:lnSpc>
                <a:spcPct val="104000"/>
              </a:lnSpc>
              <a:spcBef>
                <a:spcPts val="15"/>
              </a:spcBef>
              <a:buFont typeface="Calibri" panose="020F0502020204030204"/>
              <a:buAutoNum type="arabicPlain"/>
              <a:tabLst>
                <a:tab pos="262255" algn="l"/>
              </a:tabLst>
            </a:pPr>
            <a:r>
              <a:rPr lang="en-US" sz="865" spc="5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lang="zh-CN" altLang="en-US" sz="865" spc="73" dirty="0">
                <a:solidFill>
                  <a:srgbClr val="00305F"/>
                </a:solidFill>
                <a:cs typeface="Calibri" panose="020F0502020204030204"/>
              </a:rPr>
              <a:t>欧盟标准</a:t>
            </a:r>
            <a:endParaRPr lang="en-US" altLang="zh-CN" sz="865" spc="73" dirty="0">
              <a:solidFill>
                <a:srgbClr val="00305F"/>
              </a:solidFill>
              <a:cs typeface="Calibri" panose="020F0502020204030204"/>
            </a:endParaRPr>
          </a:p>
          <a:p>
            <a:pPr marL="167005" marR="1254125" algn="just" defTabSz="1219200">
              <a:lnSpc>
                <a:spcPct val="104000"/>
              </a:lnSpc>
              <a:spcBef>
                <a:spcPts val="15"/>
              </a:spcBef>
              <a:buFont typeface="Calibri" panose="020F0502020204030204"/>
              <a:buAutoNum type="arabicPlain"/>
              <a:tabLst>
                <a:tab pos="262255" algn="l"/>
              </a:tabLst>
            </a:pPr>
            <a:r>
              <a:rPr lang="en-US" sz="865" b="1" spc="-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lang="zh-CN" altLang="en-US" sz="865" spc="-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英国标准</a:t>
            </a:r>
            <a:endParaRPr lang="en-US" altLang="zh-CN" sz="865" spc="-7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67005" marR="1254125" algn="just" defTabSz="1219200">
              <a:lnSpc>
                <a:spcPct val="104000"/>
              </a:lnSpc>
              <a:spcBef>
                <a:spcPts val="15"/>
              </a:spcBef>
              <a:buFont typeface="Calibri" panose="020F0502020204030204"/>
              <a:buAutoNum type="arabicPlain"/>
              <a:tabLst>
                <a:tab pos="262255" algn="l"/>
              </a:tabLst>
            </a:pPr>
            <a:r>
              <a:rPr lang="en-US" sz="865" spc="-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</a:t>
            </a:r>
            <a:r>
              <a:rPr lang="en-US" sz="865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865" spc="6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澳大利亚标准</a:t>
            </a:r>
            <a:endParaRPr lang="en-US" altLang="zh-CN" sz="865" spc="67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67005" marR="1254125" algn="just" defTabSz="1219200">
              <a:lnSpc>
                <a:spcPct val="104000"/>
              </a:lnSpc>
              <a:spcBef>
                <a:spcPts val="15"/>
              </a:spcBef>
              <a:tabLst>
                <a:tab pos="262255" algn="l"/>
              </a:tabLst>
            </a:pPr>
            <a:r>
              <a:rPr lang="en-US" sz="865" b="1" spc="8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6</a:t>
            </a:r>
            <a:r>
              <a:rPr lang="en-US" altLang="zh-CN"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–</a:t>
            </a:r>
            <a:r>
              <a:rPr lang="en-US" sz="865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zh-CN" altLang="en-US" sz="865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中国标准</a:t>
            </a:r>
            <a:endParaRPr lang="en-US"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437880" y="3248153"/>
            <a:ext cx="1096433" cy="1611207"/>
          </a:xfrm>
          <a:custGeom>
            <a:avLst/>
            <a:gdLst/>
            <a:ahLst/>
            <a:cxnLst/>
            <a:rect l="l" t="t" r="r" b="b"/>
            <a:pathLst>
              <a:path w="822325" h="1208404">
                <a:moveTo>
                  <a:pt x="0" y="0"/>
                </a:moveTo>
                <a:lnTo>
                  <a:pt x="0" y="1208024"/>
                </a:lnTo>
                <a:lnTo>
                  <a:pt x="822324" y="1208024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42607" y="2879343"/>
            <a:ext cx="536787" cy="293243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6567" rIns="0" bIns="0" rtlCol="0">
            <a:spAutoFit/>
          </a:bodyPr>
          <a:lstStyle/>
          <a:p>
            <a:pPr marL="172085" defTabSz="1219200">
              <a:spcBef>
                <a:spcPts val="365"/>
              </a:spcBef>
            </a:pPr>
            <a:r>
              <a:rPr sz="1600" b="1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??</a:t>
            </a:r>
            <a:endParaRPr sz="16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11569" y="1420368"/>
            <a:ext cx="2298700" cy="237913"/>
          </a:xfrm>
          <a:custGeom>
            <a:avLst/>
            <a:gdLst/>
            <a:ahLst/>
            <a:cxnLst/>
            <a:rect l="l" t="t" r="r" b="b"/>
            <a:pathLst>
              <a:path w="1724025" h="178434">
                <a:moveTo>
                  <a:pt x="0" y="178308"/>
                </a:moveTo>
                <a:lnTo>
                  <a:pt x="12015" y="143589"/>
                </a:lnTo>
                <a:lnTo>
                  <a:pt x="44783" y="115252"/>
                </a:lnTo>
                <a:lnTo>
                  <a:pt x="93386" y="96154"/>
                </a:lnTo>
                <a:lnTo>
                  <a:pt x="152908" y="89153"/>
                </a:lnTo>
                <a:lnTo>
                  <a:pt x="711326" y="89153"/>
                </a:lnTo>
                <a:lnTo>
                  <a:pt x="770774" y="82153"/>
                </a:lnTo>
                <a:lnTo>
                  <a:pt x="819340" y="63055"/>
                </a:lnTo>
                <a:lnTo>
                  <a:pt x="852094" y="34718"/>
                </a:lnTo>
                <a:lnTo>
                  <a:pt x="864108" y="0"/>
                </a:lnTo>
                <a:lnTo>
                  <a:pt x="876123" y="34718"/>
                </a:lnTo>
                <a:lnTo>
                  <a:pt x="908891" y="63055"/>
                </a:lnTo>
                <a:lnTo>
                  <a:pt x="957494" y="82153"/>
                </a:lnTo>
                <a:lnTo>
                  <a:pt x="1017015" y="89153"/>
                </a:lnTo>
                <a:lnTo>
                  <a:pt x="1570735" y="89153"/>
                </a:lnTo>
                <a:lnTo>
                  <a:pt x="1630257" y="96154"/>
                </a:lnTo>
                <a:lnTo>
                  <a:pt x="1678860" y="115252"/>
                </a:lnTo>
                <a:lnTo>
                  <a:pt x="1711628" y="143589"/>
                </a:lnTo>
                <a:lnTo>
                  <a:pt x="1723644" y="178308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076009" y="2367448"/>
            <a:ext cx="100076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defTabSz="1219200">
              <a:spcBef>
                <a:spcPts val="135"/>
              </a:spcBef>
            </a:pPr>
            <a:r>
              <a:rPr lang="zh-CN" altLang="en-US" sz="1200" b="1" spc="67" dirty="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产品代码</a:t>
            </a:r>
            <a:endParaRPr sz="12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42607" y="1719072"/>
            <a:ext cx="538480" cy="1023828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6567" rIns="0" bIns="0" rtlCol="0">
            <a:spAutoFit/>
          </a:bodyPr>
          <a:lstStyle/>
          <a:p>
            <a:pPr marL="141605" defTabSz="1219200">
              <a:spcBef>
                <a:spcPts val="365"/>
              </a:spcBef>
            </a:pPr>
            <a:r>
              <a:rPr sz="1600" b="1" spc="133" dirty="0">
                <a:solidFill>
                  <a:srgbClr val="005493"/>
                </a:solidFill>
                <a:latin typeface="Calibri" panose="020F0502020204030204"/>
                <a:cs typeface="Calibri" panose="020F0502020204030204"/>
              </a:rPr>
              <a:t>BK</a:t>
            </a:r>
            <a:endParaRPr sz="16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45415" marR="124460" indent="-4445" defTabSz="1219200">
              <a:lnSpc>
                <a:spcPts val="2895"/>
              </a:lnSpc>
              <a:spcBef>
                <a:spcPts val="235"/>
              </a:spcBef>
            </a:pPr>
            <a:r>
              <a:rPr sz="1600" b="1" spc="93" dirty="0">
                <a:solidFill>
                  <a:srgbClr val="005493"/>
                </a:solidFill>
                <a:latin typeface="Calibri" panose="020F0502020204030204"/>
                <a:cs typeface="Calibri" panose="020F0502020204030204"/>
              </a:rPr>
              <a:t>BK  </a:t>
            </a:r>
            <a:r>
              <a:rPr sz="1600" b="1" spc="147" dirty="0">
                <a:solidFill>
                  <a:srgbClr val="005493"/>
                </a:solidFill>
                <a:latin typeface="Calibri" panose="020F0502020204030204"/>
                <a:cs typeface="Calibri" panose="020F0502020204030204"/>
              </a:rPr>
              <a:t>PP</a:t>
            </a:r>
            <a:endParaRPr sz="16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534143" y="4726431"/>
            <a:ext cx="2501900" cy="191570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57573" rIns="0" bIns="0" rtlCol="0">
            <a:spAutoFit/>
          </a:bodyPr>
          <a:lstStyle/>
          <a:p>
            <a:pPr marL="122555" defTabSz="1219200">
              <a:spcBef>
                <a:spcPts val="455"/>
              </a:spcBef>
            </a:pPr>
            <a:r>
              <a:rPr lang="zh-CN" altLang="en-US"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家族代码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56448" y="2879343"/>
            <a:ext cx="481753" cy="293243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46567" rIns="0" bIns="0" rtlCol="0">
            <a:spAutoFit/>
          </a:bodyPr>
          <a:lstStyle/>
          <a:p>
            <a:pPr marL="182880" defTabSz="1219200">
              <a:spcBef>
                <a:spcPts val="365"/>
              </a:spcBef>
            </a:pPr>
            <a:r>
              <a:rPr sz="1600" b="1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??</a:t>
            </a:r>
            <a:endParaRPr sz="16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38032" y="2879343"/>
            <a:ext cx="491913" cy="293243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46567" rIns="0" bIns="0" rtlCol="0">
            <a:spAutoFit/>
          </a:bodyPr>
          <a:lstStyle/>
          <a:p>
            <a:pPr marL="170815" defTabSz="1219200">
              <a:spcBef>
                <a:spcPts val="365"/>
              </a:spcBef>
            </a:pPr>
            <a:r>
              <a:rPr sz="1600" b="1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??</a:t>
            </a:r>
            <a:endParaRPr sz="16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01360" y="1715007"/>
            <a:ext cx="382693" cy="1023828"/>
          </a:xfrm>
          <a:prstGeom prst="rect">
            <a:avLst/>
          </a:prstGeom>
          <a:solidFill>
            <a:srgbClr val="585858"/>
          </a:solidFill>
        </p:spPr>
        <p:txBody>
          <a:bodyPr vert="horz" wrap="square" lIns="0" tIns="46567" rIns="0" bIns="0" rtlCol="0">
            <a:spAutoFit/>
          </a:bodyPr>
          <a:lstStyle/>
          <a:p>
            <a:pPr marL="94615" defTabSz="1219200">
              <a:spcBef>
                <a:spcPts val="365"/>
              </a:spcBef>
            </a:pPr>
            <a:r>
              <a:rPr sz="1600" b="1" spc="87" dirty="0">
                <a:solidFill>
                  <a:srgbClr val="005493"/>
                </a:solidFill>
                <a:latin typeface="Calibri" panose="020F0502020204030204"/>
                <a:cs typeface="Calibri" panose="020F0502020204030204"/>
              </a:rPr>
              <a:t>W</a:t>
            </a:r>
            <a:endParaRPr sz="16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93345" marR="80645" indent="635" defTabSz="1219200">
              <a:lnSpc>
                <a:spcPts val="2905"/>
              </a:lnSpc>
              <a:spcBef>
                <a:spcPts val="220"/>
              </a:spcBef>
            </a:pPr>
            <a:r>
              <a:rPr sz="1600" b="1" spc="53" dirty="0">
                <a:solidFill>
                  <a:srgbClr val="005493"/>
                </a:solidFill>
                <a:latin typeface="Calibri" panose="020F0502020204030204"/>
                <a:cs typeface="Calibri" panose="020F0502020204030204"/>
              </a:rPr>
              <a:t>W  W</a:t>
            </a:r>
            <a:endParaRPr sz="16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01360" y="2877311"/>
            <a:ext cx="382693" cy="293123"/>
          </a:xfrm>
          <a:custGeom>
            <a:avLst/>
            <a:gdLst/>
            <a:ahLst/>
            <a:cxnLst/>
            <a:rect l="l" t="t" r="r" b="b"/>
            <a:pathLst>
              <a:path w="287020" h="276225">
                <a:moveTo>
                  <a:pt x="0" y="275844"/>
                </a:moveTo>
                <a:lnTo>
                  <a:pt x="286512" y="275844"/>
                </a:lnTo>
                <a:lnTo>
                  <a:pt x="286512" y="0"/>
                </a:lnTo>
                <a:lnTo>
                  <a:pt x="0" y="0"/>
                </a:lnTo>
                <a:lnTo>
                  <a:pt x="0" y="275844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34688" y="2907114"/>
            <a:ext cx="19490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295" defTabSz="1219200">
              <a:spcBef>
                <a:spcPts val="135"/>
              </a:spcBef>
              <a:tabLst>
                <a:tab pos="740410" algn="l"/>
                <a:tab pos="1207135" algn="l"/>
                <a:tab pos="1708150" algn="l"/>
              </a:tabLst>
            </a:pPr>
            <a:r>
              <a:rPr sz="1600" b="1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??	??	</a:t>
            </a:r>
            <a:r>
              <a:rPr sz="1600" b="1" spc="1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##	</a:t>
            </a:r>
            <a:r>
              <a:rPr sz="1600" b="1" spc="2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16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3631" y="6173215"/>
            <a:ext cx="2641600" cy="470407"/>
          </a:xfrm>
          <a:prstGeom prst="rect">
            <a:avLst/>
          </a:prstGeom>
          <a:solidFill>
            <a:srgbClr val="585858"/>
          </a:solidFill>
        </p:spPr>
        <p:txBody>
          <a:bodyPr vert="horz" wrap="square" lIns="0" tIns="56727" rIns="0" bIns="0" rtlCol="0">
            <a:spAutoFit/>
          </a:bodyPr>
          <a:lstStyle/>
          <a:p>
            <a:pPr marL="121920" defTabSz="1219200">
              <a:spcBef>
                <a:spcPts val="445"/>
              </a:spcBef>
            </a:pPr>
            <a:r>
              <a:rPr lang="zh-CN" altLang="en-US" sz="865" spc="4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无线代码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75895" defTabSz="1219200">
              <a:spcBef>
                <a:spcPts val="55"/>
              </a:spcBef>
            </a:pPr>
            <a:r>
              <a:rPr sz="865" b="1" u="sng" spc="73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W</a:t>
            </a:r>
            <a:r>
              <a:rPr sz="865" b="1" spc="7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altLang="en-US"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内置无线网卡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75895" defTabSz="1219200">
              <a:spcBef>
                <a:spcPts val="25"/>
              </a:spcBef>
            </a:pPr>
            <a:r>
              <a:rPr sz="865" b="1" u="sng" spc="73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alibri" panose="020F0502020204030204"/>
                <a:cs typeface="Calibri" panose="020F0502020204030204"/>
              </a:rPr>
              <a:t>N</a:t>
            </a:r>
            <a:r>
              <a:rPr sz="865" b="1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altLang="en-US"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无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3631" y="4620768"/>
            <a:ext cx="1247987" cy="1192506"/>
          </a:xfrm>
          <a:prstGeom prst="rect">
            <a:avLst/>
          </a:prstGeom>
          <a:solidFill>
            <a:srgbClr val="BEBEBE"/>
          </a:solidFill>
        </p:spPr>
        <p:txBody>
          <a:bodyPr vert="horz" wrap="square" lIns="0" tIns="53340" rIns="0" bIns="0" rtlCol="0">
            <a:spAutoFit/>
          </a:bodyPr>
          <a:lstStyle/>
          <a:p>
            <a:pPr marL="188595" marR="339725" indent="-67945" defTabSz="1219200">
              <a:lnSpc>
                <a:spcPct val="103000"/>
              </a:lnSpc>
              <a:spcBef>
                <a:spcPts val="420"/>
              </a:spcBef>
            </a:pPr>
            <a:r>
              <a:rPr lang="zh-CN" altLang="en-US"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处理器名称</a:t>
            </a:r>
            <a:r>
              <a:rPr sz="865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lang="en-US" sz="865" spc="13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188595" marR="339725" indent="-67945" defTabSz="1219200">
              <a:lnSpc>
                <a:spcPct val="103000"/>
              </a:lnSpc>
              <a:spcBef>
                <a:spcPts val="420"/>
              </a:spcBef>
            </a:pPr>
            <a:r>
              <a:rPr sz="865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 </a:t>
            </a:r>
            <a:r>
              <a:rPr sz="865" b="1" u="sng" spc="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ourier New" panose="02070309020205020404"/>
                <a:cs typeface="Courier New" panose="02070309020205020404"/>
              </a:rPr>
              <a:t>C</a:t>
            </a:r>
            <a:r>
              <a:rPr sz="865" b="1" spc="7" dirty="0">
                <a:solidFill>
                  <a:srgbClr val="00305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</a:t>
            </a:r>
            <a:r>
              <a:rPr sz="865" spc="-4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Celeron</a:t>
            </a:r>
            <a:r>
              <a:rPr sz="865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865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  </a:t>
            </a:r>
            <a:r>
              <a:rPr sz="865" b="1" u="sng" spc="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ourier New" panose="02070309020205020404"/>
                <a:cs typeface="Courier New" panose="02070309020205020404"/>
              </a:rPr>
              <a:t>P</a:t>
            </a:r>
            <a:r>
              <a:rPr sz="865" b="1" spc="-7" dirty="0">
                <a:solidFill>
                  <a:srgbClr val="00305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Pentium </a:t>
            </a:r>
            <a:r>
              <a:rPr sz="865" b="1" u="sng" spc="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ourier New" panose="02070309020205020404"/>
                <a:cs typeface="Courier New" panose="02070309020205020404"/>
              </a:rPr>
              <a:t>i3</a:t>
            </a:r>
            <a:r>
              <a:rPr lang="zh-CN" altLang="en-US" sz="865" b="1" spc="7" dirty="0">
                <a:solidFill>
                  <a:srgbClr val="00305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Core 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i3 </a:t>
            </a:r>
            <a:r>
              <a:rPr sz="865" b="1" u="sng" spc="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ourier New" panose="02070309020205020404"/>
                <a:cs typeface="Courier New" panose="02070309020205020404"/>
              </a:rPr>
              <a:t>i5</a:t>
            </a:r>
            <a:r>
              <a:rPr sz="865" b="1" spc="7" dirty="0">
                <a:solidFill>
                  <a:srgbClr val="00305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Core</a:t>
            </a:r>
            <a:r>
              <a:rPr sz="865" spc="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i5</a:t>
            </a:r>
            <a:endParaRPr lang="en-US" sz="865" spc="33" dirty="0">
              <a:solidFill>
                <a:srgbClr val="00305F"/>
              </a:solidFill>
              <a:latin typeface="Calibri" panose="020F0502020204030204"/>
              <a:cs typeface="Calibri" panose="020F0502020204030204"/>
            </a:endParaRPr>
          </a:p>
          <a:p>
            <a:pPr marL="205105" defTabSz="1219200">
              <a:spcBef>
                <a:spcPts val="45"/>
              </a:spcBef>
            </a:pPr>
            <a:r>
              <a:rPr sz="865" b="1" u="sng" spc="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ourier New" panose="02070309020205020404"/>
                <a:cs typeface="Courier New" panose="02070309020205020404"/>
              </a:rPr>
              <a:t>v5</a:t>
            </a:r>
            <a:r>
              <a:rPr sz="865" b="1" spc="7" dirty="0">
                <a:solidFill>
                  <a:srgbClr val="00305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Core 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i5</a:t>
            </a:r>
            <a:r>
              <a:rPr sz="865" spc="-6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4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vPro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205105" defTabSz="1219200">
              <a:spcBef>
                <a:spcPts val="35"/>
              </a:spcBef>
            </a:pPr>
            <a:r>
              <a:rPr sz="865" b="1" u="sng" spc="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ourier New" panose="02070309020205020404"/>
                <a:cs typeface="Courier New" panose="02070309020205020404"/>
              </a:rPr>
              <a:t>i7</a:t>
            </a:r>
            <a:r>
              <a:rPr sz="865" b="1" spc="7" dirty="0">
                <a:solidFill>
                  <a:srgbClr val="00305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Core</a:t>
            </a:r>
            <a:r>
              <a:rPr sz="865" spc="-1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i7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205105" defTabSz="1219200">
              <a:spcBef>
                <a:spcPts val="45"/>
              </a:spcBef>
            </a:pPr>
            <a:r>
              <a:rPr sz="865" b="1" u="sng" spc="7" dirty="0">
                <a:solidFill>
                  <a:srgbClr val="00305F"/>
                </a:solidFill>
                <a:uFill>
                  <a:solidFill>
                    <a:srgbClr val="00305F"/>
                  </a:solidFill>
                </a:uFill>
                <a:latin typeface="Courier New" panose="02070309020205020404"/>
                <a:cs typeface="Courier New" panose="02070309020205020404"/>
              </a:rPr>
              <a:t>v7</a:t>
            </a:r>
            <a:r>
              <a:rPr sz="865" b="1" spc="7" dirty="0">
                <a:solidFill>
                  <a:srgbClr val="00305F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865" spc="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– </a:t>
            </a:r>
            <a:r>
              <a:rPr sz="865" spc="4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Core </a:t>
            </a:r>
            <a:r>
              <a:rPr sz="865" spc="3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i7</a:t>
            </a:r>
            <a:r>
              <a:rPr sz="865" spc="-60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65" spc="4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vPro</a:t>
            </a:r>
            <a:endParaRPr sz="865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181087" y="2879343"/>
            <a:ext cx="975360" cy="293243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46567" rIns="0" bIns="0" rtlCol="0">
            <a:spAutoFit/>
          </a:bodyPr>
          <a:lstStyle/>
          <a:p>
            <a:pPr marL="179705" defTabSz="1219200">
              <a:spcBef>
                <a:spcPts val="365"/>
              </a:spcBef>
            </a:pPr>
            <a:r>
              <a:rPr sz="1600" b="1" spc="53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CM??#</a:t>
            </a:r>
            <a:endParaRPr sz="16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746247" y="3246119"/>
            <a:ext cx="3246967" cy="3196167"/>
          </a:xfrm>
          <a:custGeom>
            <a:avLst/>
            <a:gdLst/>
            <a:ahLst/>
            <a:cxnLst/>
            <a:rect l="l" t="t" r="r" b="b"/>
            <a:pathLst>
              <a:path w="2435225" h="2397125">
                <a:moveTo>
                  <a:pt x="2435225" y="0"/>
                </a:moveTo>
                <a:lnTo>
                  <a:pt x="2435225" y="2397125"/>
                </a:lnTo>
                <a:lnTo>
                  <a:pt x="0" y="2397125"/>
                </a:lnTo>
              </a:path>
            </a:pathLst>
          </a:custGeom>
          <a:ln w="25908">
            <a:solidFill>
              <a:srgbClr val="005493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44979" y="636186"/>
            <a:ext cx="5397500" cy="7480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defTabSz="1219200">
              <a:spcBef>
                <a:spcPts val="135"/>
              </a:spcBef>
              <a:tabLst>
                <a:tab pos="525145" algn="l"/>
                <a:tab pos="5379085" algn="l"/>
              </a:tabLst>
            </a:pPr>
            <a:r>
              <a:rPr sz="2800" u="heavy" spc="40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 	</a:t>
            </a:r>
            <a:r>
              <a:rPr lang="zh-CN" altLang="en-US" sz="2800" u="heavy" spc="7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英特尔</a:t>
            </a:r>
            <a:r>
              <a:rPr sz="2800" u="heavy" spc="7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® </a:t>
            </a:r>
            <a:r>
              <a:rPr sz="2800" u="heavy" spc="167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NUC </a:t>
            </a:r>
            <a:r>
              <a:rPr lang="zh-CN" altLang="en-US" sz="2800" u="heavy" spc="167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计算模块载体</a:t>
            </a:r>
            <a:r>
              <a:rPr lang="zh-CN" altLang="en-US" sz="2800" u="heavy" spc="73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	</a:t>
            </a:r>
            <a:endParaRPr lang="en-US" sz="28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marL="1207135" defTabSz="1219200">
              <a:spcBef>
                <a:spcPts val="865"/>
              </a:spcBef>
            </a:pPr>
            <a:r>
              <a:rPr lang="zh-CN" altLang="en-US" sz="1200" b="1" spc="67" dirty="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家族名称</a:t>
            </a:r>
            <a:endParaRPr lang="en-US" sz="12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97341" y="6679147"/>
            <a:ext cx="3578860" cy="1709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7145" defTabSz="1219200">
              <a:spcBef>
                <a:spcPts val="135"/>
              </a:spcBef>
            </a:pPr>
            <a:r>
              <a:rPr sz="1000" b="1" spc="5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INTEL®</a:t>
            </a:r>
            <a:r>
              <a:rPr sz="10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6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CONFIDENTIAL:</a:t>
            </a:r>
            <a:r>
              <a:rPr sz="1000" b="1" spc="-1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8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000" b="1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7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INTERNAL</a:t>
            </a:r>
            <a:r>
              <a:rPr sz="1000" b="1" spc="-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6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0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67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NDA</a:t>
            </a:r>
            <a:r>
              <a:rPr sz="10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1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USE</a:t>
            </a:r>
            <a:r>
              <a:rPr sz="10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b="1" spc="1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ONLY</a:t>
            </a:r>
            <a:endParaRPr sz="10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426956" y="6707868"/>
            <a:ext cx="2335952" cy="13935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7145" defTabSz="1219200">
              <a:spcBef>
                <a:spcPts val="125"/>
              </a:spcBef>
            </a:pPr>
            <a:r>
              <a:rPr sz="800" b="1" spc="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800" b="1" spc="3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information subject </a:t>
            </a:r>
            <a:r>
              <a:rPr sz="800" b="1" spc="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800" b="1" spc="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change </a:t>
            </a:r>
            <a:r>
              <a:rPr sz="800" b="1" spc="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without</a:t>
            </a:r>
            <a:r>
              <a:rPr sz="800" b="1" spc="5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800" b="1" spc="33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notice</a:t>
            </a:r>
            <a:endParaRPr sz="8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7714" y="444161"/>
            <a:ext cx="6112933" cy="932734"/>
          </a:xfrm>
          <a:prstGeom prst="rect">
            <a:avLst/>
          </a:prstGeom>
        </p:spPr>
        <p:txBody>
          <a:bodyPr vert="horz" wrap="square" lIns="0" tIns="225213" rIns="0" bIns="0" rtlCol="0">
            <a:spAutoFit/>
          </a:bodyPr>
          <a:lstStyle/>
          <a:p>
            <a:pPr marL="17145" defTabSz="1219200">
              <a:spcBef>
                <a:spcPts val="1775"/>
              </a:spcBef>
              <a:tabLst>
                <a:tab pos="680085" algn="l"/>
                <a:tab pos="6094730" algn="l"/>
              </a:tabLst>
            </a:pPr>
            <a:r>
              <a:rPr sz="2800" u="heavy" spc="40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 	</a:t>
            </a:r>
            <a:r>
              <a:rPr lang="zh-CN" altLang="en-US" sz="2800" u="heavy" spc="7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英特尔</a:t>
            </a:r>
            <a:r>
              <a:rPr sz="2800" u="heavy" spc="7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® </a:t>
            </a:r>
            <a:r>
              <a:rPr sz="2800" u="heavy" spc="167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NUC </a:t>
            </a:r>
            <a:r>
              <a:rPr lang="zh-CN" altLang="en-US" sz="2800" u="heavy" spc="133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计算模块</a:t>
            </a:r>
            <a:r>
              <a:rPr sz="2800" u="heavy" spc="113" dirty="0">
                <a:solidFill>
                  <a:srgbClr val="001F5F"/>
                </a:solidFill>
                <a:uFill>
                  <a:solidFill>
                    <a:srgbClr val="00AFEF"/>
                  </a:solidFill>
                </a:uFill>
                <a:latin typeface="Calibri" panose="020F0502020204030204"/>
                <a:cs typeface="Calibri" panose="020F0502020204030204"/>
              </a:rPr>
              <a:t>	</a:t>
            </a:r>
            <a:endParaRPr lang="zh-CN" altLang="en-US" sz="2800" u="heavy" spc="113" dirty="0">
              <a:solidFill>
                <a:srgbClr val="001F5F"/>
              </a:solidFill>
              <a:uFill>
                <a:solidFill>
                  <a:srgbClr val="00AFEF"/>
                </a:solidFill>
              </a:uFill>
              <a:latin typeface="Calibri" panose="020F0502020204030204"/>
              <a:cs typeface="Calibri" panose="020F0502020204030204"/>
            </a:endParaRPr>
          </a:p>
          <a:p>
            <a:pPr marR="919480" algn="r" defTabSz="1219200">
              <a:spcBef>
                <a:spcPts val="705"/>
              </a:spcBef>
            </a:pPr>
            <a:r>
              <a:rPr lang="zh-CN" altLang="en-US" sz="1200" b="1" spc="67" dirty="0">
                <a:solidFill>
                  <a:prstClr val="black"/>
                </a:solidFill>
                <a:latin typeface="Calibri" panose="020F0502020204030204"/>
                <a:cs typeface="Calibri" panose="020F0502020204030204"/>
              </a:rPr>
              <a:t>家族名称</a:t>
            </a:r>
            <a:endParaRPr lang="en-US" sz="1200" dirty="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7179055" y="1724549"/>
          <a:ext cx="2329178" cy="10183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053"/>
                <a:gridCol w="480905"/>
                <a:gridCol w="489373"/>
                <a:gridCol w="381847"/>
              </a:tblGrid>
              <a:tr h="33157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600" b="1" spc="50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CMCM2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1487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b="1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FB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3179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b="1" spc="75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AV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3179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sz="1600" b="1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3179" marB="0">
                    <a:solidFill>
                      <a:srgbClr val="7E7E7E"/>
                    </a:solidFill>
                  </a:tcPr>
                </a:tc>
              </a:tr>
              <a:tr h="339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spc="75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CMCR1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107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AB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80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800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b="1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800" marB="0">
                    <a:solidFill>
                      <a:srgbClr val="7E7E7E"/>
                    </a:solidFill>
                  </a:tcPr>
                </a:tc>
              </a:tr>
              <a:tr h="3473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b="1" spc="60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CMA1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1647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5" dirty="0">
                          <a:solidFill>
                            <a:srgbClr val="005493"/>
                          </a:solidFill>
                          <a:latin typeface="Calibri" panose="020F0502020204030204"/>
                          <a:cs typeface="Calibri" panose="020F0502020204030204"/>
                        </a:rPr>
                        <a:t>BB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49953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7E7E7E"/>
                    </a:solidFill>
                  </a:tcPr>
                </a:tc>
              </a:tr>
            </a:tbl>
          </a:graphicData>
        </a:graphic>
      </p:graphicFrame>
      <p:sp>
        <p:nvSpPr>
          <p:cNvPr id="59" name="object 59"/>
          <p:cNvSpPr txBox="1"/>
          <p:nvPr/>
        </p:nvSpPr>
        <p:spPr>
          <a:xfrm>
            <a:off x="9129776" y="2879343"/>
            <a:ext cx="390313" cy="293243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6567" rIns="0" bIns="0" rtlCol="0">
            <a:spAutoFit/>
          </a:bodyPr>
          <a:lstStyle/>
          <a:p>
            <a:pPr algn="ctr" defTabSz="1219200">
              <a:spcBef>
                <a:spcPts val="365"/>
              </a:spcBef>
            </a:pPr>
            <a:r>
              <a:rPr sz="1600" b="1" spc="147" dirty="0">
                <a:solidFill>
                  <a:srgbClr val="00305F"/>
                </a:solidFill>
                <a:latin typeface="Calibri" panose="020F0502020204030204"/>
                <a:cs typeface="Calibri" panose="020F0502020204030204"/>
              </a:rPr>
              <a:t>#</a:t>
            </a:r>
            <a:endParaRPr sz="16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21"/>
          <p:cNvSpPr/>
          <p:nvPr/>
        </p:nvSpPr>
        <p:spPr>
          <a:xfrm rot="10800000">
            <a:off x="9611188" y="1690669"/>
            <a:ext cx="433493" cy="1522307"/>
          </a:xfrm>
          <a:custGeom>
            <a:avLst/>
            <a:gdLst/>
            <a:ahLst/>
            <a:cxnLst/>
            <a:rect l="l" t="t" r="r" b="b"/>
            <a:pathLst>
              <a:path w="325119" h="1141730">
                <a:moveTo>
                  <a:pt x="324612" y="1141476"/>
                </a:moveTo>
                <a:lnTo>
                  <a:pt x="261425" y="1139356"/>
                </a:lnTo>
                <a:lnTo>
                  <a:pt x="209835" y="1133570"/>
                </a:lnTo>
                <a:lnTo>
                  <a:pt x="175057" y="1124973"/>
                </a:lnTo>
                <a:lnTo>
                  <a:pt x="162306" y="1114425"/>
                </a:lnTo>
                <a:lnTo>
                  <a:pt x="162306" y="597788"/>
                </a:lnTo>
                <a:lnTo>
                  <a:pt x="149554" y="587240"/>
                </a:lnTo>
                <a:lnTo>
                  <a:pt x="114776" y="578643"/>
                </a:lnTo>
                <a:lnTo>
                  <a:pt x="63186" y="572857"/>
                </a:lnTo>
                <a:lnTo>
                  <a:pt x="0" y="570738"/>
                </a:lnTo>
                <a:lnTo>
                  <a:pt x="63186" y="568618"/>
                </a:lnTo>
                <a:lnTo>
                  <a:pt x="114776" y="562832"/>
                </a:lnTo>
                <a:lnTo>
                  <a:pt x="149554" y="554235"/>
                </a:lnTo>
                <a:lnTo>
                  <a:pt x="162306" y="543687"/>
                </a:lnTo>
                <a:lnTo>
                  <a:pt x="162306" y="27050"/>
                </a:lnTo>
                <a:lnTo>
                  <a:pt x="175057" y="16502"/>
                </a:lnTo>
                <a:lnTo>
                  <a:pt x="209835" y="7905"/>
                </a:lnTo>
                <a:lnTo>
                  <a:pt x="261425" y="2119"/>
                </a:lnTo>
                <a:lnTo>
                  <a:pt x="32461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1219200"/>
            <a:endParaRPr sz="240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7" y="-1"/>
            <a:ext cx="12195674" cy="68580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/>
          <p:nvPr/>
        </p:nvSpPr>
        <p:spPr>
          <a:xfrm>
            <a:off x="257231" y="39667"/>
            <a:ext cx="8563610" cy="7626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Intel® NUC –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tel Clear Hans"/>
              </a:rPr>
              <a:t>产品等级划分</a:t>
            </a:r>
            <a:endParaRPr 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l Clear Han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743" y="428263"/>
            <a:ext cx="852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2060"/>
                </a:solidFill>
              </a:rPr>
              <a:t>深入了解不同的英特尔</a:t>
            </a:r>
            <a:r>
              <a:rPr lang="en-US" altLang="zh-CN" dirty="0">
                <a:solidFill>
                  <a:srgbClr val="002060"/>
                </a:solidFill>
              </a:rPr>
              <a:t>® NUC</a:t>
            </a:r>
            <a:r>
              <a:rPr lang="zh-CN" altLang="en-US" dirty="0">
                <a:solidFill>
                  <a:srgbClr val="002060"/>
                </a:solidFill>
              </a:rPr>
              <a:t>选项和组合。</a:t>
            </a:r>
            <a:endParaRPr lang="en-US" altLang="zh-CN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2060"/>
                </a:solidFill>
              </a:rPr>
              <a:t>并确定一个完整构建的系统在每个英特尔</a:t>
            </a:r>
            <a:r>
              <a:rPr lang="en-US" altLang="zh-CN" dirty="0">
                <a:solidFill>
                  <a:srgbClr val="002060"/>
                </a:solidFill>
              </a:rPr>
              <a:t>®NUC</a:t>
            </a:r>
            <a:r>
              <a:rPr lang="zh-CN" altLang="en-US" dirty="0">
                <a:solidFill>
                  <a:srgbClr val="002060"/>
                </a:solidFill>
              </a:rPr>
              <a:t>系统级别包括和需要哪些组件。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6423659" y="2541450"/>
            <a:ext cx="5768340" cy="797560"/>
          </a:xfrm>
          <a:custGeom>
            <a:avLst/>
            <a:gdLst/>
            <a:ahLst/>
            <a:cxnLst/>
            <a:rect l="l" t="t" r="r" b="b"/>
            <a:pathLst>
              <a:path w="5768340" h="797560">
                <a:moveTo>
                  <a:pt x="0" y="797052"/>
                </a:moveTo>
                <a:lnTo>
                  <a:pt x="5768340" y="797052"/>
                </a:lnTo>
                <a:lnTo>
                  <a:pt x="5768340" y="0"/>
                </a:lnTo>
                <a:lnTo>
                  <a:pt x="0" y="0"/>
                </a:lnTo>
                <a:lnTo>
                  <a:pt x="0" y="797052"/>
                </a:lnTo>
                <a:close/>
              </a:path>
            </a:pathLst>
          </a:custGeom>
          <a:solidFill>
            <a:srgbClr val="00ADEE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6423659" y="1311583"/>
            <a:ext cx="5768340" cy="1172210"/>
          </a:xfrm>
          <a:custGeom>
            <a:avLst/>
            <a:gdLst/>
            <a:ahLst/>
            <a:cxnLst/>
            <a:rect l="l" t="t" r="r" b="b"/>
            <a:pathLst>
              <a:path w="5768340" h="1172210">
                <a:moveTo>
                  <a:pt x="0" y="1171956"/>
                </a:moveTo>
                <a:lnTo>
                  <a:pt x="5768340" y="1171956"/>
                </a:lnTo>
                <a:lnTo>
                  <a:pt x="5768340" y="0"/>
                </a:lnTo>
                <a:lnTo>
                  <a:pt x="0" y="0"/>
                </a:lnTo>
                <a:lnTo>
                  <a:pt x="0" y="1171956"/>
                </a:lnTo>
                <a:close/>
              </a:path>
            </a:pathLst>
          </a:custGeom>
          <a:solidFill>
            <a:srgbClr val="00ADEE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/>
          <p:nvPr/>
        </p:nvSpPr>
        <p:spPr>
          <a:xfrm>
            <a:off x="0" y="5060623"/>
            <a:ext cx="6353810" cy="975360"/>
          </a:xfrm>
          <a:custGeom>
            <a:avLst/>
            <a:gdLst/>
            <a:ahLst/>
            <a:cxnLst/>
            <a:rect l="l" t="t" r="r" b="b"/>
            <a:pathLst>
              <a:path w="6353810" h="975360">
                <a:moveTo>
                  <a:pt x="0" y="975360"/>
                </a:moveTo>
                <a:lnTo>
                  <a:pt x="6353556" y="975360"/>
                </a:lnTo>
                <a:lnTo>
                  <a:pt x="6353556" y="0"/>
                </a:lnTo>
                <a:lnTo>
                  <a:pt x="0" y="0"/>
                </a:lnTo>
                <a:lnTo>
                  <a:pt x="0" y="975360"/>
                </a:lnTo>
                <a:close/>
              </a:path>
            </a:pathLst>
          </a:custGeom>
          <a:solidFill>
            <a:srgbClr val="00ADEE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/>
          <p:nvPr/>
        </p:nvSpPr>
        <p:spPr>
          <a:xfrm>
            <a:off x="0" y="4021255"/>
            <a:ext cx="6353810" cy="1001394"/>
          </a:xfrm>
          <a:custGeom>
            <a:avLst/>
            <a:gdLst/>
            <a:ahLst/>
            <a:cxnLst/>
            <a:rect l="l" t="t" r="r" b="b"/>
            <a:pathLst>
              <a:path w="6353810" h="1001395">
                <a:moveTo>
                  <a:pt x="0" y="1001268"/>
                </a:moveTo>
                <a:lnTo>
                  <a:pt x="6353556" y="1001268"/>
                </a:lnTo>
                <a:lnTo>
                  <a:pt x="6353556" y="0"/>
                </a:lnTo>
                <a:lnTo>
                  <a:pt x="0" y="0"/>
                </a:lnTo>
                <a:lnTo>
                  <a:pt x="0" y="1001268"/>
                </a:lnTo>
                <a:close/>
              </a:path>
            </a:pathLst>
          </a:custGeom>
          <a:solidFill>
            <a:srgbClr val="00ADEE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6449567" y="4629331"/>
            <a:ext cx="5742940" cy="741045"/>
          </a:xfrm>
          <a:custGeom>
            <a:avLst/>
            <a:gdLst/>
            <a:ahLst/>
            <a:cxnLst/>
            <a:rect l="l" t="t" r="r" b="b"/>
            <a:pathLst>
              <a:path w="5742940" h="741045">
                <a:moveTo>
                  <a:pt x="0" y="740664"/>
                </a:moveTo>
                <a:lnTo>
                  <a:pt x="5742432" y="740664"/>
                </a:lnTo>
                <a:lnTo>
                  <a:pt x="5742432" y="0"/>
                </a:lnTo>
                <a:lnTo>
                  <a:pt x="0" y="0"/>
                </a:lnTo>
                <a:lnTo>
                  <a:pt x="0" y="740664"/>
                </a:lnTo>
                <a:close/>
              </a:path>
            </a:pathLst>
          </a:custGeom>
          <a:solidFill>
            <a:srgbClr val="FFC000">
              <a:alpha val="2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/>
          <p:nvPr/>
        </p:nvSpPr>
        <p:spPr>
          <a:xfrm>
            <a:off x="6449567" y="5437051"/>
            <a:ext cx="5735320" cy="611505"/>
          </a:xfrm>
          <a:custGeom>
            <a:avLst/>
            <a:gdLst/>
            <a:ahLst/>
            <a:cxnLst/>
            <a:rect l="l" t="t" r="r" b="b"/>
            <a:pathLst>
              <a:path w="5735320" h="611504">
                <a:moveTo>
                  <a:pt x="0" y="611124"/>
                </a:moveTo>
                <a:lnTo>
                  <a:pt x="5734812" y="611124"/>
                </a:lnTo>
                <a:lnTo>
                  <a:pt x="5734812" y="0"/>
                </a:lnTo>
                <a:lnTo>
                  <a:pt x="0" y="0"/>
                </a:lnTo>
                <a:lnTo>
                  <a:pt x="0" y="611124"/>
                </a:lnTo>
                <a:close/>
              </a:path>
            </a:pathLst>
          </a:custGeom>
          <a:solidFill>
            <a:srgbClr val="FFC000">
              <a:alpha val="2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/>
          <p:nvPr/>
        </p:nvSpPr>
        <p:spPr>
          <a:xfrm>
            <a:off x="6423659" y="3419275"/>
            <a:ext cx="5768340" cy="1156970"/>
          </a:xfrm>
          <a:custGeom>
            <a:avLst/>
            <a:gdLst/>
            <a:ahLst/>
            <a:cxnLst/>
            <a:rect l="l" t="t" r="r" b="b"/>
            <a:pathLst>
              <a:path w="5768340" h="1156970">
                <a:moveTo>
                  <a:pt x="0" y="1156716"/>
                </a:moveTo>
                <a:lnTo>
                  <a:pt x="5768340" y="1156716"/>
                </a:lnTo>
                <a:lnTo>
                  <a:pt x="5768340" y="0"/>
                </a:lnTo>
                <a:lnTo>
                  <a:pt x="0" y="0"/>
                </a:lnTo>
                <a:lnTo>
                  <a:pt x="0" y="1156716"/>
                </a:lnTo>
                <a:close/>
              </a:path>
            </a:pathLst>
          </a:custGeom>
          <a:solidFill>
            <a:srgbClr val="FFC000">
              <a:alpha val="2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0" y="2782243"/>
            <a:ext cx="6365875" cy="1201420"/>
          </a:xfrm>
          <a:custGeom>
            <a:avLst/>
            <a:gdLst/>
            <a:ahLst/>
            <a:cxnLst/>
            <a:rect l="l" t="t" r="r" b="b"/>
            <a:pathLst>
              <a:path w="6365875" h="1201420">
                <a:moveTo>
                  <a:pt x="0" y="1200911"/>
                </a:moveTo>
                <a:lnTo>
                  <a:pt x="6365748" y="1200911"/>
                </a:lnTo>
                <a:lnTo>
                  <a:pt x="6365748" y="0"/>
                </a:lnTo>
                <a:lnTo>
                  <a:pt x="0" y="0"/>
                </a:lnTo>
                <a:lnTo>
                  <a:pt x="0" y="1200911"/>
                </a:lnTo>
                <a:close/>
              </a:path>
            </a:pathLst>
          </a:custGeom>
          <a:solidFill>
            <a:srgbClr val="00ADEE">
              <a:alpha val="1490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0" y="1281103"/>
            <a:ext cx="6379845" cy="1457325"/>
          </a:xfrm>
          <a:custGeom>
            <a:avLst/>
            <a:gdLst/>
            <a:ahLst/>
            <a:cxnLst/>
            <a:rect l="l" t="t" r="r" b="b"/>
            <a:pathLst>
              <a:path w="6379845" h="1457325">
                <a:moveTo>
                  <a:pt x="0" y="1456944"/>
                </a:moveTo>
                <a:lnTo>
                  <a:pt x="6379464" y="1456944"/>
                </a:lnTo>
                <a:lnTo>
                  <a:pt x="6379464" y="0"/>
                </a:lnTo>
                <a:lnTo>
                  <a:pt x="0" y="0"/>
                </a:lnTo>
                <a:lnTo>
                  <a:pt x="0" y="1456944"/>
                </a:lnTo>
                <a:close/>
              </a:path>
            </a:pathLst>
          </a:custGeom>
          <a:solidFill>
            <a:srgbClr val="EC691F">
              <a:alpha val="1882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6"/>
          <p:cNvSpPr/>
          <p:nvPr/>
        </p:nvSpPr>
        <p:spPr>
          <a:xfrm>
            <a:off x="538524" y="1646862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80">
                <a:moveTo>
                  <a:pt x="0" y="0"/>
                </a:moveTo>
                <a:lnTo>
                  <a:pt x="0" y="1135380"/>
                </a:lnTo>
              </a:path>
            </a:pathLst>
          </a:custGeom>
          <a:ln w="25488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7"/>
          <p:cNvSpPr/>
          <p:nvPr/>
        </p:nvSpPr>
        <p:spPr>
          <a:xfrm>
            <a:off x="538524" y="3044370"/>
            <a:ext cx="0" cy="3005455"/>
          </a:xfrm>
          <a:custGeom>
            <a:avLst/>
            <a:gdLst/>
            <a:ahLst/>
            <a:cxnLst/>
            <a:rect l="l" t="t" r="r" b="b"/>
            <a:pathLst>
              <a:path h="3005454">
                <a:moveTo>
                  <a:pt x="0" y="0"/>
                </a:moveTo>
                <a:lnTo>
                  <a:pt x="0" y="3005315"/>
                </a:lnTo>
              </a:path>
            </a:pathLst>
          </a:custGeom>
          <a:ln w="25488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8"/>
          <p:cNvSpPr txBox="1"/>
          <p:nvPr/>
        </p:nvSpPr>
        <p:spPr>
          <a:xfrm>
            <a:off x="136956" y="5207028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85" dirty="0">
                <a:solidFill>
                  <a:srgbClr val="00ADEE"/>
                </a:solidFill>
                <a:latin typeface="Arial Narrow"/>
                <a:cs typeface="Arial Narrow"/>
              </a:rPr>
              <a:t>l7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781812" y="1585902"/>
            <a:ext cx="646176" cy="4312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20"/>
          <p:cNvSpPr/>
          <p:nvPr/>
        </p:nvSpPr>
        <p:spPr>
          <a:xfrm>
            <a:off x="0" y="1299390"/>
            <a:ext cx="1450975" cy="287020"/>
          </a:xfrm>
          <a:custGeom>
            <a:avLst/>
            <a:gdLst/>
            <a:ahLst/>
            <a:cxnLst/>
            <a:rect l="l" t="t" r="r" b="b"/>
            <a:pathLst>
              <a:path w="1450975" h="287019">
                <a:moveTo>
                  <a:pt x="0" y="286512"/>
                </a:moveTo>
                <a:lnTo>
                  <a:pt x="1450848" y="286512"/>
                </a:lnTo>
                <a:lnTo>
                  <a:pt x="1450848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EC69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1"/>
          <p:cNvSpPr txBox="1"/>
          <p:nvPr/>
        </p:nvSpPr>
        <p:spPr>
          <a:xfrm>
            <a:off x="67767" y="1321996"/>
            <a:ext cx="1283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sz="1200" spc="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NUC </a:t>
            </a:r>
            <a:r>
              <a:rPr sz="1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</a:t>
            </a:r>
            <a:r>
              <a:rPr sz="12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PC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2"/>
          <p:cNvSpPr txBox="1"/>
          <p:nvPr/>
        </p:nvSpPr>
        <p:spPr>
          <a:xfrm>
            <a:off x="1698498" y="1768021"/>
            <a:ext cx="1092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3"/>
          <p:cNvSpPr txBox="1"/>
          <p:nvPr/>
        </p:nvSpPr>
        <p:spPr>
          <a:xfrm>
            <a:off x="3178555" y="1779197"/>
            <a:ext cx="1092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4"/>
          <p:cNvSpPr txBox="1"/>
          <p:nvPr/>
        </p:nvSpPr>
        <p:spPr>
          <a:xfrm>
            <a:off x="4996434" y="1765480"/>
            <a:ext cx="1092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5"/>
          <p:cNvSpPr/>
          <p:nvPr/>
        </p:nvSpPr>
        <p:spPr>
          <a:xfrm>
            <a:off x="5245608" y="1591999"/>
            <a:ext cx="597408" cy="576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6"/>
          <p:cNvSpPr txBox="1"/>
          <p:nvPr/>
        </p:nvSpPr>
        <p:spPr>
          <a:xfrm>
            <a:off x="5409438" y="2233094"/>
            <a:ext cx="228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OS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7"/>
          <p:cNvSpPr txBox="1"/>
          <p:nvPr/>
        </p:nvSpPr>
        <p:spPr>
          <a:xfrm>
            <a:off x="3641216" y="1629590"/>
            <a:ext cx="582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200" spc="6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emo</a:t>
            </a:r>
            <a:r>
              <a:rPr sz="1200" spc="3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ry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8"/>
          <p:cNvSpPr txBox="1"/>
          <p:nvPr/>
        </p:nvSpPr>
        <p:spPr>
          <a:xfrm>
            <a:off x="4256023" y="1890449"/>
            <a:ext cx="3098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1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ND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9"/>
          <p:cNvSpPr/>
          <p:nvPr/>
        </p:nvSpPr>
        <p:spPr>
          <a:xfrm>
            <a:off x="3701796" y="2088823"/>
            <a:ext cx="432815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30"/>
          <p:cNvSpPr txBox="1"/>
          <p:nvPr/>
        </p:nvSpPr>
        <p:spPr>
          <a:xfrm>
            <a:off x="4245609" y="2277545"/>
            <a:ext cx="50673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Sto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100" spc="4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age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1"/>
          <p:cNvSpPr/>
          <p:nvPr/>
        </p:nvSpPr>
        <p:spPr>
          <a:xfrm>
            <a:off x="2110739" y="1593523"/>
            <a:ext cx="835151" cy="556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2"/>
          <p:cNvSpPr txBox="1"/>
          <p:nvPr/>
        </p:nvSpPr>
        <p:spPr>
          <a:xfrm>
            <a:off x="2031619" y="2252018"/>
            <a:ext cx="9944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Board </a:t>
            </a:r>
            <a:r>
              <a:rPr sz="1100" spc="2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100" spc="-114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8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CPU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3"/>
          <p:cNvSpPr txBox="1"/>
          <p:nvPr/>
        </p:nvSpPr>
        <p:spPr>
          <a:xfrm>
            <a:off x="121412" y="1808152"/>
            <a:ext cx="1417320" cy="57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85"/>
              </a:lnSpc>
              <a:spcBef>
                <a:spcPts val="95"/>
              </a:spcBef>
              <a:tabLst>
                <a:tab pos="666115" algn="l"/>
              </a:tabLst>
            </a:pPr>
            <a:r>
              <a:rPr sz="2800" b="1" spc="-275" dirty="0">
                <a:solidFill>
                  <a:srgbClr val="EB5F12"/>
                </a:solidFill>
                <a:latin typeface="Arial Narrow"/>
                <a:cs typeface="Arial Narrow"/>
              </a:rPr>
              <a:t>l10	</a:t>
            </a:r>
            <a:r>
              <a:rPr sz="1100" spc="5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Chassis</a:t>
            </a:r>
            <a:r>
              <a:rPr sz="1100" spc="-1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-3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&amp;</a:t>
            </a:r>
            <a:endParaRPr sz="1100" dirty="0">
              <a:latin typeface="Calibri" panose="020F0502020204030204"/>
              <a:cs typeface="Calibri" panose="020F0502020204030204"/>
            </a:endParaRPr>
          </a:p>
          <a:p>
            <a:pPr marL="545465">
              <a:lnSpc>
                <a:spcPts val="1145"/>
              </a:lnSpc>
            </a:pP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Power</a:t>
            </a:r>
            <a:r>
              <a:rPr sz="1100" spc="-6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7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Supply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4"/>
          <p:cNvSpPr txBox="1"/>
          <p:nvPr/>
        </p:nvSpPr>
        <p:spPr>
          <a:xfrm>
            <a:off x="6774942" y="3942133"/>
            <a:ext cx="238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9" dirty="0">
                <a:solidFill>
                  <a:srgbClr val="FFC000"/>
                </a:solidFill>
                <a:latin typeface="Arial Narrow"/>
                <a:cs typeface="Arial Narrow"/>
              </a:rPr>
              <a:t>L4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34" name="object 35"/>
          <p:cNvSpPr txBox="1"/>
          <p:nvPr/>
        </p:nvSpPr>
        <p:spPr>
          <a:xfrm>
            <a:off x="145795" y="3252396"/>
            <a:ext cx="240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20" dirty="0">
                <a:solidFill>
                  <a:srgbClr val="00ADEE"/>
                </a:solidFill>
                <a:latin typeface="Arial Narrow"/>
                <a:cs typeface="Arial Narrow"/>
              </a:rPr>
              <a:t>l9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35" name="object 36"/>
          <p:cNvSpPr txBox="1"/>
          <p:nvPr/>
        </p:nvSpPr>
        <p:spPr>
          <a:xfrm>
            <a:off x="6764528" y="1802133"/>
            <a:ext cx="240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20" dirty="0">
                <a:solidFill>
                  <a:srgbClr val="00ADEE"/>
                </a:solidFill>
                <a:latin typeface="Arial Narrow"/>
                <a:cs typeface="Arial Narrow"/>
              </a:rPr>
              <a:t>l6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36" name="object 38"/>
          <p:cNvSpPr/>
          <p:nvPr/>
        </p:nvSpPr>
        <p:spPr>
          <a:xfrm>
            <a:off x="4131817" y="1405143"/>
            <a:ext cx="739279" cy="6502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9"/>
          <p:cNvSpPr/>
          <p:nvPr/>
        </p:nvSpPr>
        <p:spPr>
          <a:xfrm>
            <a:off x="0" y="2782243"/>
            <a:ext cx="1399540" cy="262255"/>
          </a:xfrm>
          <a:custGeom>
            <a:avLst/>
            <a:gdLst/>
            <a:ahLst/>
            <a:cxnLst/>
            <a:rect l="l" t="t" r="r" b="b"/>
            <a:pathLst>
              <a:path w="1399540" h="262254">
                <a:moveTo>
                  <a:pt x="0" y="262127"/>
                </a:moveTo>
                <a:lnTo>
                  <a:pt x="1399032" y="262127"/>
                </a:lnTo>
                <a:lnTo>
                  <a:pt x="1399032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40"/>
          <p:cNvSpPr txBox="1"/>
          <p:nvPr/>
        </p:nvSpPr>
        <p:spPr>
          <a:xfrm>
            <a:off x="245770" y="2805484"/>
            <a:ext cx="8788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sz="1100" spc="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NUC</a:t>
            </a:r>
            <a:r>
              <a:rPr sz="11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Kit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43"/>
          <p:cNvSpPr txBox="1"/>
          <p:nvPr/>
        </p:nvSpPr>
        <p:spPr>
          <a:xfrm>
            <a:off x="139090" y="4230424"/>
            <a:ext cx="2432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90" dirty="0">
                <a:solidFill>
                  <a:srgbClr val="00ADEE"/>
                </a:solidFill>
                <a:latin typeface="Arial Narrow"/>
                <a:cs typeface="Arial Narrow"/>
              </a:rPr>
              <a:t>L8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40" name="object 44"/>
          <p:cNvSpPr txBox="1"/>
          <p:nvPr/>
        </p:nvSpPr>
        <p:spPr>
          <a:xfrm>
            <a:off x="6781545" y="2702740"/>
            <a:ext cx="233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30" dirty="0">
                <a:solidFill>
                  <a:srgbClr val="00ADEE"/>
                </a:solidFill>
                <a:latin typeface="Arial Narrow"/>
                <a:cs typeface="Arial Narrow"/>
              </a:rPr>
              <a:t>L5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41" name="object 45"/>
          <p:cNvSpPr txBox="1"/>
          <p:nvPr/>
        </p:nvSpPr>
        <p:spPr>
          <a:xfrm>
            <a:off x="6782689" y="4701086"/>
            <a:ext cx="2209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b="1" spc="-530" dirty="0">
                <a:solidFill>
                  <a:srgbClr val="FFC000"/>
                </a:solidFill>
                <a:latin typeface="Arial Narrow"/>
                <a:cs typeface="Arial Narrow"/>
              </a:rPr>
              <a:t>L3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42" name="object 46"/>
          <p:cNvSpPr txBox="1"/>
          <p:nvPr/>
        </p:nvSpPr>
        <p:spPr>
          <a:xfrm>
            <a:off x="6794245" y="5456964"/>
            <a:ext cx="218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b="1" spc="-535" dirty="0">
                <a:solidFill>
                  <a:srgbClr val="FFC000"/>
                </a:solidFill>
                <a:latin typeface="Arial Narrow"/>
                <a:cs typeface="Arial Narrow"/>
              </a:rPr>
              <a:t>L2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43" name="object 47"/>
          <p:cNvSpPr/>
          <p:nvPr/>
        </p:nvSpPr>
        <p:spPr>
          <a:xfrm>
            <a:off x="6423659" y="1303962"/>
            <a:ext cx="1428115" cy="277495"/>
          </a:xfrm>
          <a:custGeom>
            <a:avLst/>
            <a:gdLst/>
            <a:ahLst/>
            <a:cxnLst/>
            <a:rect l="l" t="t" r="r" b="b"/>
            <a:pathLst>
              <a:path w="1428115" h="277494">
                <a:moveTo>
                  <a:pt x="0" y="277367"/>
                </a:moveTo>
                <a:lnTo>
                  <a:pt x="1427988" y="277367"/>
                </a:lnTo>
                <a:lnTo>
                  <a:pt x="1427988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8"/>
          <p:cNvSpPr txBox="1"/>
          <p:nvPr/>
        </p:nvSpPr>
        <p:spPr>
          <a:xfrm>
            <a:off x="6659118" y="1326569"/>
            <a:ext cx="955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sz="1200" spc="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NUC</a:t>
            </a:r>
            <a:r>
              <a:rPr sz="12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Kit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9"/>
          <p:cNvSpPr/>
          <p:nvPr/>
        </p:nvSpPr>
        <p:spPr>
          <a:xfrm>
            <a:off x="7214616" y="1617906"/>
            <a:ext cx="56515" cy="4431665"/>
          </a:xfrm>
          <a:custGeom>
            <a:avLst/>
            <a:gdLst/>
            <a:ahLst/>
            <a:cxnLst/>
            <a:rect l="l" t="t" r="r" b="b"/>
            <a:pathLst>
              <a:path w="56515" h="4431665">
                <a:moveTo>
                  <a:pt x="56260" y="0"/>
                </a:moveTo>
                <a:lnTo>
                  <a:pt x="0" y="4431436"/>
                </a:lnTo>
              </a:path>
            </a:pathLst>
          </a:custGeom>
          <a:ln w="3175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50"/>
          <p:cNvSpPr/>
          <p:nvPr/>
        </p:nvSpPr>
        <p:spPr>
          <a:xfrm>
            <a:off x="745236" y="3058087"/>
            <a:ext cx="646176" cy="4297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51"/>
          <p:cNvSpPr txBox="1"/>
          <p:nvPr/>
        </p:nvSpPr>
        <p:spPr>
          <a:xfrm>
            <a:off x="1661286" y="3240205"/>
            <a:ext cx="1092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52"/>
          <p:cNvSpPr txBox="1"/>
          <p:nvPr/>
        </p:nvSpPr>
        <p:spPr>
          <a:xfrm>
            <a:off x="3141345" y="3251381"/>
            <a:ext cx="1092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53"/>
          <p:cNvSpPr txBox="1"/>
          <p:nvPr/>
        </p:nvSpPr>
        <p:spPr>
          <a:xfrm>
            <a:off x="3627246" y="3101774"/>
            <a:ext cx="5372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2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Mem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1100" spc="2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4"/>
          <p:cNvSpPr txBox="1"/>
          <p:nvPr/>
        </p:nvSpPr>
        <p:spPr>
          <a:xfrm>
            <a:off x="4218813" y="3362632"/>
            <a:ext cx="3098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100" spc="6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ND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5"/>
          <p:cNvSpPr/>
          <p:nvPr/>
        </p:nvSpPr>
        <p:spPr>
          <a:xfrm>
            <a:off x="3663696" y="3561007"/>
            <a:ext cx="432815" cy="4160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6"/>
          <p:cNvSpPr txBox="1"/>
          <p:nvPr/>
        </p:nvSpPr>
        <p:spPr>
          <a:xfrm>
            <a:off x="4208526" y="3749728"/>
            <a:ext cx="5067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Sto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100" spc="4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age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7"/>
          <p:cNvSpPr/>
          <p:nvPr/>
        </p:nvSpPr>
        <p:spPr>
          <a:xfrm>
            <a:off x="2074164" y="3065707"/>
            <a:ext cx="833627" cy="556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8"/>
          <p:cNvSpPr txBox="1"/>
          <p:nvPr/>
        </p:nvSpPr>
        <p:spPr>
          <a:xfrm>
            <a:off x="1994154" y="3724201"/>
            <a:ext cx="9944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Board </a:t>
            </a:r>
            <a:r>
              <a:rPr sz="1100" spc="2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100" spc="-114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8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CPU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9"/>
          <p:cNvSpPr txBox="1"/>
          <p:nvPr/>
        </p:nvSpPr>
        <p:spPr>
          <a:xfrm>
            <a:off x="617321" y="3493443"/>
            <a:ext cx="88455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015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Chassis </a:t>
            </a:r>
            <a:r>
              <a:rPr sz="1100" spc="-3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&amp;  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Power</a:t>
            </a:r>
            <a:r>
              <a:rPr sz="1100" spc="-8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7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Supply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60"/>
          <p:cNvSpPr/>
          <p:nvPr/>
        </p:nvSpPr>
        <p:spPr>
          <a:xfrm>
            <a:off x="4094607" y="2877073"/>
            <a:ext cx="739279" cy="6502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61"/>
          <p:cNvSpPr/>
          <p:nvPr/>
        </p:nvSpPr>
        <p:spPr>
          <a:xfrm>
            <a:off x="760476" y="4053258"/>
            <a:ext cx="646176" cy="4297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62"/>
          <p:cNvSpPr txBox="1"/>
          <p:nvPr/>
        </p:nvSpPr>
        <p:spPr>
          <a:xfrm>
            <a:off x="1676780" y="4235631"/>
            <a:ext cx="1092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63"/>
          <p:cNvSpPr txBox="1"/>
          <p:nvPr/>
        </p:nvSpPr>
        <p:spPr>
          <a:xfrm>
            <a:off x="3156966" y="4246933"/>
            <a:ext cx="1092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4"/>
          <p:cNvSpPr/>
          <p:nvPr/>
        </p:nvSpPr>
        <p:spPr>
          <a:xfrm>
            <a:off x="3713988" y="4377870"/>
            <a:ext cx="432815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5"/>
          <p:cNvSpPr txBox="1"/>
          <p:nvPr/>
        </p:nvSpPr>
        <p:spPr>
          <a:xfrm>
            <a:off x="4231004" y="4510205"/>
            <a:ext cx="5067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Sto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100" spc="4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age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6"/>
          <p:cNvSpPr/>
          <p:nvPr/>
        </p:nvSpPr>
        <p:spPr>
          <a:xfrm>
            <a:off x="2089404" y="4060878"/>
            <a:ext cx="833628" cy="556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7"/>
          <p:cNvSpPr txBox="1"/>
          <p:nvPr/>
        </p:nvSpPr>
        <p:spPr>
          <a:xfrm>
            <a:off x="2009901" y="4719627"/>
            <a:ext cx="9944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Board </a:t>
            </a:r>
            <a:r>
              <a:rPr sz="1100" spc="2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100" spc="-114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8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CPU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4" name="object 68"/>
          <p:cNvSpPr txBox="1"/>
          <p:nvPr/>
        </p:nvSpPr>
        <p:spPr>
          <a:xfrm>
            <a:off x="632866" y="4488614"/>
            <a:ext cx="88455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015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Chassis </a:t>
            </a:r>
            <a:r>
              <a:rPr sz="1100" spc="-3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&amp;  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Power</a:t>
            </a:r>
            <a:r>
              <a:rPr sz="1100" spc="-8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7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Supply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69"/>
          <p:cNvSpPr/>
          <p:nvPr/>
        </p:nvSpPr>
        <p:spPr>
          <a:xfrm>
            <a:off x="760476" y="5066719"/>
            <a:ext cx="646176" cy="4297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70"/>
          <p:cNvSpPr txBox="1"/>
          <p:nvPr/>
        </p:nvSpPr>
        <p:spPr>
          <a:xfrm>
            <a:off x="1676780" y="5249090"/>
            <a:ext cx="1092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object 71"/>
          <p:cNvSpPr txBox="1"/>
          <p:nvPr/>
        </p:nvSpPr>
        <p:spPr>
          <a:xfrm>
            <a:off x="3156966" y="5260673"/>
            <a:ext cx="1092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8" name="object 72"/>
          <p:cNvSpPr txBox="1"/>
          <p:nvPr/>
        </p:nvSpPr>
        <p:spPr>
          <a:xfrm>
            <a:off x="3628135" y="5425265"/>
            <a:ext cx="5372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2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Mem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1100" spc="2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73"/>
          <p:cNvSpPr/>
          <p:nvPr/>
        </p:nvSpPr>
        <p:spPr>
          <a:xfrm>
            <a:off x="2089404" y="5074338"/>
            <a:ext cx="833628" cy="556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4"/>
          <p:cNvSpPr txBox="1"/>
          <p:nvPr/>
        </p:nvSpPr>
        <p:spPr>
          <a:xfrm>
            <a:off x="2009901" y="5733418"/>
            <a:ext cx="9944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Board </a:t>
            </a:r>
            <a:r>
              <a:rPr sz="1100" spc="2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100" spc="-114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8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CPU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75"/>
          <p:cNvSpPr txBox="1"/>
          <p:nvPr/>
        </p:nvSpPr>
        <p:spPr>
          <a:xfrm>
            <a:off x="632866" y="5502684"/>
            <a:ext cx="88455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015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Chassis </a:t>
            </a:r>
            <a:r>
              <a:rPr sz="1100" spc="-3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&amp;  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Power</a:t>
            </a:r>
            <a:r>
              <a:rPr sz="1100" spc="-8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7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Supply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6"/>
          <p:cNvSpPr/>
          <p:nvPr/>
        </p:nvSpPr>
        <p:spPr>
          <a:xfrm>
            <a:off x="4119245" y="5165486"/>
            <a:ext cx="739279" cy="6502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7"/>
          <p:cNvSpPr/>
          <p:nvPr/>
        </p:nvSpPr>
        <p:spPr>
          <a:xfrm>
            <a:off x="7746492" y="1596571"/>
            <a:ext cx="644651" cy="4312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8"/>
          <p:cNvSpPr txBox="1"/>
          <p:nvPr/>
        </p:nvSpPr>
        <p:spPr>
          <a:xfrm>
            <a:off x="8662543" y="1779197"/>
            <a:ext cx="1092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9"/>
          <p:cNvSpPr/>
          <p:nvPr/>
        </p:nvSpPr>
        <p:spPr>
          <a:xfrm>
            <a:off x="9073895" y="1604190"/>
            <a:ext cx="835151" cy="556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80"/>
          <p:cNvSpPr txBox="1"/>
          <p:nvPr/>
        </p:nvSpPr>
        <p:spPr>
          <a:xfrm>
            <a:off x="8995664" y="2262940"/>
            <a:ext cx="9944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Board </a:t>
            </a:r>
            <a:r>
              <a:rPr sz="1100" spc="2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100" spc="-114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8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CPU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81"/>
          <p:cNvSpPr txBox="1"/>
          <p:nvPr/>
        </p:nvSpPr>
        <p:spPr>
          <a:xfrm>
            <a:off x="7618603" y="2032180"/>
            <a:ext cx="88455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0015">
              <a:lnSpc>
                <a:spcPct val="100000"/>
              </a:lnSpc>
              <a:spcBef>
                <a:spcPts val="105"/>
              </a:spcBef>
            </a:pPr>
            <a:r>
              <a:rPr sz="1100" spc="5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Chassis </a:t>
            </a:r>
            <a:r>
              <a:rPr sz="1100" spc="-3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&amp;  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Power</a:t>
            </a:r>
            <a:r>
              <a:rPr sz="1100" spc="-8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7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Supply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82"/>
          <p:cNvSpPr/>
          <p:nvPr/>
        </p:nvSpPr>
        <p:spPr>
          <a:xfrm>
            <a:off x="9060180" y="2564311"/>
            <a:ext cx="835151" cy="556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83"/>
          <p:cNvSpPr txBox="1"/>
          <p:nvPr/>
        </p:nvSpPr>
        <p:spPr>
          <a:xfrm>
            <a:off x="9051163" y="3115490"/>
            <a:ext cx="9944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Board </a:t>
            </a:r>
            <a:r>
              <a:rPr sz="1100" spc="2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100" spc="-114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8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CPU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4"/>
          <p:cNvSpPr/>
          <p:nvPr/>
        </p:nvSpPr>
        <p:spPr>
          <a:xfrm>
            <a:off x="9070847" y="3881046"/>
            <a:ext cx="739140" cy="492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5"/>
          <p:cNvSpPr txBox="1"/>
          <p:nvPr/>
        </p:nvSpPr>
        <p:spPr>
          <a:xfrm>
            <a:off x="9665334" y="4004871"/>
            <a:ext cx="3968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Boa</a:t>
            </a:r>
            <a:r>
              <a:rPr sz="1100" spc="2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100" spc="7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d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2" name="object 86"/>
          <p:cNvSpPr/>
          <p:nvPr/>
        </p:nvSpPr>
        <p:spPr>
          <a:xfrm>
            <a:off x="11036807" y="3932863"/>
            <a:ext cx="504444" cy="2788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7"/>
          <p:cNvSpPr txBox="1"/>
          <p:nvPr/>
        </p:nvSpPr>
        <p:spPr>
          <a:xfrm>
            <a:off x="10181970" y="4070099"/>
            <a:ext cx="3879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400" spc="7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1400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D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8"/>
          <p:cNvSpPr txBox="1"/>
          <p:nvPr/>
        </p:nvSpPr>
        <p:spPr>
          <a:xfrm>
            <a:off x="10669016" y="4231008"/>
            <a:ext cx="62865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6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Ass</a:t>
            </a:r>
            <a:r>
              <a:rPr sz="1100" spc="7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100" spc="9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00" spc="4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100" spc="3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9"/>
          <p:cNvSpPr/>
          <p:nvPr/>
        </p:nvSpPr>
        <p:spPr>
          <a:xfrm>
            <a:off x="7702295" y="3893238"/>
            <a:ext cx="644651" cy="4312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90"/>
          <p:cNvSpPr txBox="1"/>
          <p:nvPr/>
        </p:nvSpPr>
        <p:spPr>
          <a:xfrm>
            <a:off x="8887714" y="4083231"/>
            <a:ext cx="1092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05" dirty="0">
                <a:solidFill>
                  <a:srgbClr val="00ADEE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91"/>
          <p:cNvSpPr txBox="1"/>
          <p:nvPr/>
        </p:nvSpPr>
        <p:spPr>
          <a:xfrm>
            <a:off x="7368667" y="4346882"/>
            <a:ext cx="15030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Chassis </a:t>
            </a:r>
            <a:r>
              <a:rPr sz="1100" spc="-3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100" spc="4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Power</a:t>
            </a:r>
            <a:r>
              <a:rPr sz="1100" spc="-6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spc="7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Supply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8" name="object 92"/>
          <p:cNvSpPr/>
          <p:nvPr/>
        </p:nvSpPr>
        <p:spPr>
          <a:xfrm>
            <a:off x="6417564" y="3407082"/>
            <a:ext cx="1434465" cy="277495"/>
          </a:xfrm>
          <a:custGeom>
            <a:avLst/>
            <a:gdLst/>
            <a:ahLst/>
            <a:cxnLst/>
            <a:rect l="l" t="t" r="r" b="b"/>
            <a:pathLst>
              <a:path w="1434465" h="277495">
                <a:moveTo>
                  <a:pt x="0" y="277368"/>
                </a:moveTo>
                <a:lnTo>
                  <a:pt x="1434084" y="277368"/>
                </a:lnTo>
                <a:lnTo>
                  <a:pt x="143408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93"/>
          <p:cNvSpPr txBox="1"/>
          <p:nvPr/>
        </p:nvSpPr>
        <p:spPr>
          <a:xfrm>
            <a:off x="6542913" y="3430019"/>
            <a:ext cx="11842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Intel® </a:t>
            </a:r>
            <a:r>
              <a:rPr sz="1200" spc="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NUC</a:t>
            </a:r>
            <a:r>
              <a:rPr sz="12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Board</a:t>
            </a:r>
            <a:endParaRPr sz="1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0" name="object 94"/>
          <p:cNvSpPr/>
          <p:nvPr/>
        </p:nvSpPr>
        <p:spPr>
          <a:xfrm>
            <a:off x="9079992" y="4716199"/>
            <a:ext cx="739140" cy="492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5"/>
          <p:cNvSpPr txBox="1"/>
          <p:nvPr/>
        </p:nvSpPr>
        <p:spPr>
          <a:xfrm>
            <a:off x="9686290" y="4839770"/>
            <a:ext cx="3841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Boa</a:t>
            </a:r>
            <a:r>
              <a:rPr sz="1100" spc="2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100" spc="7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d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2" name="object 96"/>
          <p:cNvSpPr/>
          <p:nvPr/>
        </p:nvSpPr>
        <p:spPr>
          <a:xfrm>
            <a:off x="11045952" y="4766490"/>
            <a:ext cx="502920" cy="280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7"/>
          <p:cNvSpPr txBox="1"/>
          <p:nvPr/>
        </p:nvSpPr>
        <p:spPr>
          <a:xfrm>
            <a:off x="10202544" y="4905556"/>
            <a:ext cx="3752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10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400" spc="70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1400" spc="95" dirty="0">
                <a:solidFill>
                  <a:srgbClr val="003B70"/>
                </a:solidFill>
                <a:latin typeface="Calibri" panose="020F0502020204030204"/>
                <a:cs typeface="Calibri" panose="020F0502020204030204"/>
              </a:rPr>
              <a:t>D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98"/>
          <p:cNvSpPr txBox="1"/>
          <p:nvPr/>
        </p:nvSpPr>
        <p:spPr>
          <a:xfrm>
            <a:off x="10689970" y="5066464"/>
            <a:ext cx="615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100" spc="7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ss</a:t>
            </a:r>
            <a:r>
              <a:rPr sz="1100" spc="3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100" spc="9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1100" spc="3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100" spc="50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99"/>
          <p:cNvSpPr/>
          <p:nvPr/>
        </p:nvSpPr>
        <p:spPr>
          <a:xfrm>
            <a:off x="9079992" y="5434002"/>
            <a:ext cx="739140" cy="492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100"/>
          <p:cNvSpPr txBox="1"/>
          <p:nvPr/>
        </p:nvSpPr>
        <p:spPr>
          <a:xfrm>
            <a:off x="9686290" y="5558767"/>
            <a:ext cx="3841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4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Boa</a:t>
            </a:r>
            <a:r>
              <a:rPr sz="1100" spc="2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100" spc="75" dirty="0">
                <a:solidFill>
                  <a:srgbClr val="404040"/>
                </a:solidFill>
                <a:latin typeface="Calibri" panose="020F0502020204030204"/>
                <a:cs typeface="Calibri" panose="020F0502020204030204"/>
              </a:rPr>
              <a:t>d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41"/>
          <p:cNvSpPr txBox="1"/>
          <p:nvPr/>
        </p:nvSpPr>
        <p:spPr>
          <a:xfrm>
            <a:off x="360476" y="6205702"/>
            <a:ext cx="1151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© </a:t>
            </a:r>
            <a:r>
              <a:rPr sz="1000" spc="8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2019 </a:t>
            </a:r>
            <a:r>
              <a:rPr sz="1000" spc="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Intel </a:t>
            </a:r>
            <a:r>
              <a:rPr sz="1000" spc="2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Corporation. </a:t>
            </a:r>
            <a:r>
              <a:rPr sz="1000" spc="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Intel, </a:t>
            </a:r>
            <a:r>
              <a:rPr sz="1000" spc="2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000" spc="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Intel </a:t>
            </a:r>
            <a:r>
              <a:rPr sz="1000" spc="2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logo, the </a:t>
            </a:r>
            <a:r>
              <a:rPr sz="1000" spc="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Intel. </a:t>
            </a:r>
            <a:r>
              <a:rPr sz="1000" spc="3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Experience </a:t>
            </a:r>
            <a:r>
              <a:rPr sz="1000" spc="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What’s </a:t>
            </a:r>
            <a:r>
              <a:rPr sz="1000" spc="3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Inside </a:t>
            </a:r>
            <a:r>
              <a:rPr sz="1000" spc="4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logo and </a:t>
            </a:r>
            <a:r>
              <a:rPr sz="1000" spc="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Intel. </a:t>
            </a:r>
            <a:r>
              <a:rPr sz="1000" spc="3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Experience </a:t>
            </a:r>
            <a:r>
              <a:rPr sz="1000" spc="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What’s </a:t>
            </a:r>
            <a:r>
              <a:rPr sz="1000" spc="3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Inside </a:t>
            </a:r>
            <a:r>
              <a:rPr sz="1000" spc="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1000" spc="3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trademarks of </a:t>
            </a:r>
            <a:r>
              <a:rPr sz="1000" spc="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Intel </a:t>
            </a:r>
            <a:r>
              <a:rPr sz="1000" spc="3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Corporation </a:t>
            </a:r>
            <a:r>
              <a:rPr sz="1000" spc="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1000" spc="2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000" spc="19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1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U.S. </a:t>
            </a:r>
            <a:r>
              <a:rPr sz="1000" spc="2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and/or other </a:t>
            </a:r>
            <a:r>
              <a:rPr sz="1000" spc="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countries. </a:t>
            </a:r>
            <a:r>
              <a:rPr sz="1000" spc="1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*Other </a:t>
            </a:r>
            <a:r>
              <a:rPr sz="1000" spc="4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names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42"/>
          <p:cNvSpPr txBox="1"/>
          <p:nvPr/>
        </p:nvSpPr>
        <p:spPr>
          <a:xfrm>
            <a:off x="360476" y="6358102"/>
            <a:ext cx="3032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and brands </a:t>
            </a:r>
            <a:r>
              <a:rPr sz="1000" spc="4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may be </a:t>
            </a:r>
            <a:r>
              <a:rPr sz="1000" spc="3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claimed </a:t>
            </a:r>
            <a:r>
              <a:rPr sz="1000" spc="4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1000" spc="25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000" spc="3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property of</a:t>
            </a:r>
            <a:r>
              <a:rPr sz="1000" spc="-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000" spc="20" dirty="0">
                <a:solidFill>
                  <a:srgbClr val="002C54"/>
                </a:solidFill>
                <a:latin typeface="Calibri" panose="020F0502020204030204"/>
                <a:cs typeface="Calibri" panose="020F0502020204030204"/>
              </a:rPr>
              <a:t>others.</a:t>
            </a:r>
            <a:endParaRPr sz="10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p="http://schemas.openxmlformats.org/presentationml/2006/main">
  <p:tag name="KSO_WM_UNIT_TABLE_BEAUTIFY" val="smartTable{e8c3bc94-28f6-4fc6-ad06-380bed68ec8b}"/>
</p:tagLst>
</file>

<file path=ppt/tags/tag3.xml><?xml version="1.0" encoding="utf-8"?>
<p:tagLst xmlns:p="http://schemas.openxmlformats.org/presentationml/2006/main">
  <p:tag name="KSO_WM_UNIT_TABLE_BEAUTIFY" val="smartTable{b17bb981-c59f-4938-b591-29d916f308e6}"/>
</p:tagLst>
</file>

<file path=ppt/tags/tag4.xml><?xml version="1.0" encoding="utf-8"?>
<p:tagLst xmlns:p="http://schemas.openxmlformats.org/presentationml/2006/main">
  <p:tag name="KSO_WM_UNIT_TABLE_BEAUTIFY" val="smartTable{161d52ce-5c63-46fe-9966-66ba0ee57de1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宝通ppt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纸张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纸张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dist">
          <a:defRPr b="1" dirty="0">
            <a:solidFill>
              <a:srgbClr val="00206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宝通ppt封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纸张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62485</Words>
  <Application>WPS 演示</Application>
  <PresentationFormat>宽屏</PresentationFormat>
  <Paragraphs>7080</Paragraphs>
  <Slides>58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58</vt:i4>
      </vt:variant>
    </vt:vector>
  </HeadingPairs>
  <TitlesOfParts>
    <vt:vector size="101" baseType="lpstr">
      <vt:lpstr>Arial</vt:lpstr>
      <vt:lpstr>宋体</vt:lpstr>
      <vt:lpstr>Wingdings</vt:lpstr>
      <vt:lpstr>微软雅黑</vt:lpstr>
      <vt:lpstr>黑体</vt:lpstr>
      <vt:lpstr>Calibri</vt:lpstr>
      <vt:lpstr>Arial Narrow</vt:lpstr>
      <vt:lpstr>Calibri</vt:lpstr>
      <vt:lpstr>Intel Clear Hans</vt:lpstr>
      <vt:lpstr>Segoe Print</vt:lpstr>
      <vt:lpstr>Arial</vt:lpstr>
      <vt:lpstr>Tahoma</vt:lpstr>
      <vt:lpstr>Courier New</vt:lpstr>
      <vt:lpstr>Times New Roman</vt:lpstr>
      <vt:lpstr>Arial Unicode MS</vt:lpstr>
      <vt:lpstr>Wingdings</vt:lpstr>
      <vt:lpstr>Lucida Sans</vt:lpstr>
      <vt:lpstr>楷体</vt:lpstr>
      <vt:lpstr>Consolas</vt:lpstr>
      <vt:lpstr>Intel Clear</vt:lpstr>
      <vt:lpstr>Intel Clear Light</vt:lpstr>
      <vt:lpstr>Helvetica Neue</vt:lpstr>
      <vt:lpstr>Helvetica Neue Medium</vt:lpstr>
      <vt:lpstr>PingFang SC</vt:lpstr>
      <vt:lpstr>Intel Clear Pro</vt:lpstr>
      <vt:lpstr>Intel Clear</vt:lpstr>
      <vt:lpstr>Times New Roman</vt:lpstr>
      <vt:lpstr>Yu Gothic UI Semibold</vt:lpstr>
      <vt:lpstr>Intel Clear Light</vt:lpstr>
      <vt:lpstr>Helvetica</vt:lpstr>
      <vt:lpstr>Lucida Sans Unicode</vt:lpstr>
      <vt:lpstr>Tahoma</vt:lpstr>
      <vt:lpstr>MS UI Gothic</vt:lpstr>
      <vt:lpstr>等线</vt:lpstr>
      <vt:lpstr>Yu Gothic UI Semilight</vt:lpstr>
      <vt:lpstr>等线 Light</vt:lpstr>
      <vt:lpstr>宝通ppt封面</vt:lpstr>
      <vt:lpstr>自定义设计方案</vt:lpstr>
      <vt:lpstr>Office 主题</vt:lpstr>
      <vt:lpstr>宝通ppt封底</vt:lpstr>
      <vt:lpstr>Office Theme</vt:lpstr>
      <vt:lpstr>Office 主题​​</vt:lpstr>
      <vt:lpstr>Office Theme</vt:lpstr>
      <vt:lpstr>Intel® NUC11代 产品培训</vt:lpstr>
      <vt:lpstr>PowerPoint 演示文稿</vt:lpstr>
      <vt:lpstr>PC行业趋势和NUC发展史</vt:lpstr>
      <vt:lpstr>供不应求</vt:lpstr>
      <vt:lpstr>PowerPoint 演示文稿</vt:lpstr>
      <vt:lpstr>PowerPoint 演示文稿</vt:lpstr>
      <vt:lpstr>U-系列计算模块 命名规则(11代及更高)</vt:lpstr>
      <vt:lpstr>PowerPoint 演示文稿</vt:lpstr>
      <vt:lpstr>PowerPoint 演示文稿</vt:lpstr>
      <vt:lpstr>Intel® NUC和传统台式机大小对比</vt:lpstr>
      <vt:lpstr>Intel® NUC 11产品 </vt:lpstr>
      <vt:lpstr>Intel® NUC 11 发烧友/至尊系列 - 幻影峡谷</vt:lpstr>
      <vt:lpstr>Intel® NUC 11 发烧友/至尊系列 - 幻影峡谷</vt:lpstr>
      <vt:lpstr>Intel® NUC 11 发烧友/至尊系列 - 幻影峡谷</vt:lpstr>
      <vt:lpstr>Intel® NUC 11 发烧友/至尊系列 – 幻影峡谷</vt:lpstr>
      <vt:lpstr>Intel® NUC 11 消费类 – 黑豹峡谷</vt:lpstr>
      <vt:lpstr>Intel® NUC 11 消费类 - 英特尔®锐矩™ Xe显卡 </vt:lpstr>
      <vt:lpstr>Intel® NUC 11 消费类 – 黑豹峡谷</vt:lpstr>
      <vt:lpstr>Intel® NUC 11 消费类 – 黑豹峡谷</vt:lpstr>
      <vt:lpstr>Intel® NUC 11 商用系列 - 老虎峡谷 </vt:lpstr>
      <vt:lpstr>Intel® NUC 11 商用系列 - 老虎峡谷 </vt:lpstr>
      <vt:lpstr>Intel® NUC 11 商用系列 - 老虎峡谷 </vt:lpstr>
      <vt:lpstr>Intel® NUC 11 商用系列 - 老虎峡谷 </vt:lpstr>
      <vt:lpstr>Intel® NUC 11 商用系列 - 老虎峡谷主板 </vt:lpstr>
      <vt:lpstr>Intel® NUC 11 商用系列 - 老虎峡谷主板 </vt:lpstr>
      <vt:lpstr>Intel® NUC 11 计算模块</vt:lpstr>
      <vt:lpstr>PowerPoint 演示文稿</vt:lpstr>
      <vt:lpstr>Intel® NUC 11 计算模块（产品代号:Elk Bay-麋鹿湾）</vt:lpstr>
      <vt:lpstr>Intel 计算模块产品优势</vt:lpstr>
      <vt:lpstr>ODM客户反馈</vt:lpstr>
      <vt:lpstr>Intel® NUC 11 计算模块 – Fort Beach(堡垒滩)</vt:lpstr>
      <vt:lpstr>Intel® NUC 11 计算模块 – Fort Beach(奥斯丁滩)</vt:lpstr>
      <vt:lpstr>Intel® NUC 11 计算模块 – Garden Beach(花园滩)</vt:lpstr>
      <vt:lpstr>Intel® NUC 11 计算模块 – 第三方方案</vt:lpstr>
      <vt:lpstr>U系列计算模块 - 笔记本设计</vt:lpstr>
      <vt:lpstr>PowerPoint 演示文稿</vt:lpstr>
      <vt:lpstr>PowerPoint 演示文稿</vt:lpstr>
      <vt:lpstr>PowerPoint 演示文稿</vt:lpstr>
      <vt:lpstr>Intel® NUC 11 白牌笔记本电脑</vt:lpstr>
      <vt:lpstr>笔记本市场保持持续增长 </vt:lpstr>
      <vt:lpstr>轻薄本和游戏本是驱动笔记本市场增长的主要品类</vt:lpstr>
      <vt:lpstr>渠道笔记本业务愿景 : 解决痛点，助力渠道业务增长</vt:lpstr>
      <vt:lpstr>白牌笔记本电脑定位</vt:lpstr>
      <vt:lpstr>白牌笔记本电脑套件路线图</vt:lpstr>
      <vt:lpstr>笔记本套件 – 至尊系列</vt:lpstr>
      <vt:lpstr>KiNG County “国王郡”白牌笔记本规格详述</vt:lpstr>
      <vt:lpstr>笔记本套件 – 消费类</vt:lpstr>
      <vt:lpstr>英特尔消费类笔记本套件</vt:lpstr>
      <vt:lpstr>PowerPoint 演示文稿</vt:lpstr>
      <vt:lpstr>BISHOP County L7 SKUs</vt:lpstr>
      <vt:lpstr>BISHOP County L7 SKUs</vt:lpstr>
      <vt:lpstr>BISHOP County L7 SKUs</vt:lpstr>
      <vt:lpstr>笔记本套件 – 商用级</vt:lpstr>
      <vt:lpstr>BISHOP COUNTY vPro版(主教郡)</vt:lpstr>
      <vt:lpstr>PowerPoint 演示文稿</vt:lpstr>
      <vt:lpstr>Camden County“卡姆登郡”白牌笔记本规格详述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中国最专业的云计算基础构建模块方案提供商</dc:title>
  <dc:creator>朱超</dc:creator>
  <cp:lastModifiedBy>刺猬</cp:lastModifiedBy>
  <cp:revision>2084</cp:revision>
  <dcterms:created xsi:type="dcterms:W3CDTF">2015-07-03T07:31:00Z</dcterms:created>
  <dcterms:modified xsi:type="dcterms:W3CDTF">2021-01-18T09:20:38Z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